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0"/>
  </p:notesMasterIdLst>
  <p:handoutMasterIdLst>
    <p:handoutMasterId r:id="rId11"/>
  </p:handoutMasterIdLst>
  <p:sldIdLst>
    <p:sldId id="265" r:id="rId2"/>
    <p:sldId id="270" r:id="rId3"/>
    <p:sldId id="271" r:id="rId4"/>
    <p:sldId id="272" r:id="rId5"/>
    <p:sldId id="266" r:id="rId6"/>
    <p:sldId id="267" r:id="rId7"/>
    <p:sldId id="268" r:id="rId8"/>
    <p:sldId id="269" r:id="rId9"/>
  </p:sldIdLst>
  <p:sldSz cx="9144000" cy="6858000" type="screen4x3"/>
  <p:notesSz cx="7104063" cy="10234613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shift_jis"/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0A1B5D5-9B99-4C35-A422-299274C87663}" styleName="中間スタイル 1 - アクセント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100" d="100"/>
          <a:sy n="100" d="100"/>
        </p:scale>
        <p:origin x="-72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9042" cy="512143"/>
          </a:xfrm>
          <a:prstGeom prst="rect">
            <a:avLst/>
          </a:prstGeom>
        </p:spPr>
        <p:txBody>
          <a:bodyPr vert="horz" lIns="95491" tIns="47745" rIns="95491" bIns="47745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quarter" idx="1"/>
          </p:nvPr>
        </p:nvSpPr>
        <p:spPr>
          <a:xfrm>
            <a:off x="4023348" y="0"/>
            <a:ext cx="3079040" cy="512143"/>
          </a:xfrm>
          <a:prstGeom prst="rect">
            <a:avLst/>
          </a:prstGeom>
        </p:spPr>
        <p:txBody>
          <a:bodyPr vert="horz" lIns="95491" tIns="47745" rIns="95491" bIns="47745" rtlCol="0"/>
          <a:lstStyle>
            <a:lvl1pPr algn="r">
              <a:defRPr sz="1300"/>
            </a:lvl1pPr>
          </a:lstStyle>
          <a:p>
            <a:fld id="{B1A1BB34-5A42-47B3-AF99-E21967E6F3A1}" type="datetimeFigureOut">
              <a:rPr kumimoji="1" lang="ja-JP" altLang="en-US" smtClean="0"/>
              <a:pPr/>
              <a:t>2007/7/24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2"/>
          </p:nvPr>
        </p:nvSpPr>
        <p:spPr>
          <a:xfrm>
            <a:off x="0" y="9720824"/>
            <a:ext cx="3079042" cy="512142"/>
          </a:xfrm>
          <a:prstGeom prst="rect">
            <a:avLst/>
          </a:prstGeom>
        </p:spPr>
        <p:txBody>
          <a:bodyPr vert="horz" lIns="95491" tIns="47745" rIns="95491" bIns="47745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3"/>
          </p:nvPr>
        </p:nvSpPr>
        <p:spPr>
          <a:xfrm>
            <a:off x="4023348" y="9720824"/>
            <a:ext cx="3079040" cy="512142"/>
          </a:xfrm>
          <a:prstGeom prst="rect">
            <a:avLst/>
          </a:prstGeom>
        </p:spPr>
        <p:txBody>
          <a:bodyPr vert="horz" lIns="95491" tIns="47745" rIns="95491" bIns="47745" rtlCol="0" anchor="b"/>
          <a:lstStyle>
            <a:lvl1pPr algn="r">
              <a:defRPr sz="1300"/>
            </a:lvl1pPr>
          </a:lstStyle>
          <a:p>
            <a:fld id="{A980D14D-4423-4C3B-B410-54EBE51A62B7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9042" cy="512143"/>
          </a:xfrm>
          <a:prstGeom prst="rect">
            <a:avLst/>
          </a:prstGeom>
        </p:spPr>
        <p:txBody>
          <a:bodyPr vert="horz" lIns="95491" tIns="47745" rIns="95491" bIns="47745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4023348" y="0"/>
            <a:ext cx="3079040" cy="512143"/>
          </a:xfrm>
          <a:prstGeom prst="rect">
            <a:avLst/>
          </a:prstGeom>
        </p:spPr>
        <p:txBody>
          <a:bodyPr vert="horz" lIns="95491" tIns="47745" rIns="95491" bIns="47745" rtlCol="0"/>
          <a:lstStyle>
            <a:lvl1pPr algn="r">
              <a:defRPr sz="1300"/>
            </a:lvl1pPr>
          </a:lstStyle>
          <a:p>
            <a:fld id="{5B3C5432-9B07-48EE-A2E3-DE7F89C8A23D}" type="datetimeFigureOut">
              <a:rPr kumimoji="1" lang="ja-JP" altLang="en-US" smtClean="0"/>
              <a:pPr/>
              <a:t>2007/7/24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6763"/>
            <a:ext cx="5119687" cy="3838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491" tIns="47745" rIns="95491" bIns="47745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709905" y="4861235"/>
            <a:ext cx="5684255" cy="4605988"/>
          </a:xfrm>
          <a:prstGeom prst="rect">
            <a:avLst/>
          </a:prstGeom>
        </p:spPr>
        <p:txBody>
          <a:bodyPr vert="horz" lIns="95491" tIns="47745" rIns="95491" bIns="47745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720824"/>
            <a:ext cx="3079042" cy="512142"/>
          </a:xfrm>
          <a:prstGeom prst="rect">
            <a:avLst/>
          </a:prstGeom>
        </p:spPr>
        <p:txBody>
          <a:bodyPr vert="horz" lIns="95491" tIns="47745" rIns="95491" bIns="47745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4023348" y="9720824"/>
            <a:ext cx="3079040" cy="512142"/>
          </a:xfrm>
          <a:prstGeom prst="rect">
            <a:avLst/>
          </a:prstGeom>
        </p:spPr>
        <p:txBody>
          <a:bodyPr vert="horz" lIns="95491" tIns="47745" rIns="95491" bIns="47745" rtlCol="0" anchor="b"/>
          <a:lstStyle>
            <a:lvl1pPr algn="r">
              <a:defRPr sz="1300"/>
            </a:lvl1pPr>
          </a:lstStyle>
          <a:p>
            <a:fld id="{0D7189C3-70FD-45C8-AA34-3D07BFDF182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クリックしてタイトルを入力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タイトルと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052513"/>
            <a:ext cx="4038600" cy="5073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052513"/>
            <a:ext cx="4038600" cy="5073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 descr="C:\Users\localnaka\Desktop\3.png"/>
          <p:cNvPicPr>
            <a:picLocks noChangeAspect="1" noChangeArrowheads="1"/>
          </p:cNvPicPr>
          <p:nvPr userDrawn="1"/>
        </p:nvPicPr>
        <p:blipFill>
          <a:blip r:embed="rId14"/>
          <a:srcRect/>
          <a:stretch>
            <a:fillRect/>
          </a:stretch>
        </p:blipFill>
        <p:spPr bwMode="auto">
          <a:xfrm>
            <a:off x="357158" y="293120"/>
            <a:ext cx="8286808" cy="5709181"/>
          </a:xfrm>
          <a:prstGeom prst="rect">
            <a:avLst/>
          </a:prstGeom>
          <a:noFill/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706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ja-JP" altLang="ja-JP" smtClean="0"/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052513"/>
            <a:ext cx="8229600" cy="5073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dirty="0" smtClean="0"/>
              <a:t>マスタ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1979613" y="6165850"/>
            <a:ext cx="6624637" cy="571500"/>
          </a:xfrm>
          <a:prstGeom prst="rect">
            <a:avLst/>
          </a:prstGeom>
          <a:solidFill>
            <a:srgbClr val="F3BB50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kumimoji="0" lang="ja-JP" altLang="en-US" sz="2400" dirty="0" err="1">
                <a:solidFill>
                  <a:schemeClr val="tx2"/>
                </a:solidFill>
                <a:ea typeface="ＭＳ Ｐゴシック" pitchFamily="50" charset="-128"/>
              </a:rPr>
              <a:t>わんくま</a:t>
            </a:r>
            <a:r>
              <a:rPr kumimoji="0" lang="ja-JP" altLang="en-US" sz="2400" dirty="0">
                <a:solidFill>
                  <a:schemeClr val="tx2"/>
                </a:solidFill>
                <a:ea typeface="ＭＳ Ｐゴシック" pitchFamily="50" charset="-128"/>
              </a:rPr>
              <a:t>同盟 </a:t>
            </a:r>
            <a:r>
              <a:rPr kumimoji="0" lang="ja-JP" altLang="en-US" sz="2400" dirty="0" smtClean="0">
                <a:solidFill>
                  <a:schemeClr val="tx2"/>
                </a:solidFill>
                <a:ea typeface="ＭＳ Ｐゴシック" pitchFamily="50" charset="-128"/>
              </a:rPr>
              <a:t>大阪勉強会 </a:t>
            </a:r>
            <a:r>
              <a:rPr kumimoji="0" lang="en-US" altLang="ja-JP" sz="2400" dirty="0" smtClean="0">
                <a:solidFill>
                  <a:schemeClr val="tx2"/>
                </a:solidFill>
                <a:ea typeface="ＭＳ Ｐゴシック" pitchFamily="50" charset="-128"/>
              </a:rPr>
              <a:t>#11</a:t>
            </a:r>
            <a:endParaRPr kumimoji="0" lang="en-US" altLang="ja-JP" sz="2400" dirty="0">
              <a:solidFill>
                <a:schemeClr val="tx2"/>
              </a:solidFill>
              <a:ea typeface="ＭＳ Ｐゴシック" pitchFamily="50" charset="-128"/>
            </a:endParaRPr>
          </a:p>
        </p:txBody>
      </p:sp>
      <p:pic>
        <p:nvPicPr>
          <p:cNvPr id="2" name="Picture 2" descr="C:\Users\localnaka\Desktop\名称未設定1.png"/>
          <p:cNvPicPr>
            <a:picLocks noChangeAspect="1" noChangeArrowheads="1"/>
          </p:cNvPicPr>
          <p:nvPr userDrawn="1"/>
        </p:nvPicPr>
        <p:blipFill>
          <a:blip r:embed="rId15"/>
          <a:srcRect/>
          <a:stretch>
            <a:fillRect/>
          </a:stretch>
        </p:blipFill>
        <p:spPr bwMode="auto">
          <a:xfrm>
            <a:off x="428596" y="6165056"/>
            <a:ext cx="1643074" cy="572951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ja-JP" altLang="ja-JP" dirty="0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altLang="ja-JP" sz="1600" dirty="0" smtClean="0"/>
          </a:p>
          <a:p>
            <a:pPr algn="ctr" eaLnBrk="1" hangingPunct="1">
              <a:buNone/>
            </a:pPr>
            <a:r>
              <a:rPr lang="en-US" altLang="ja-JP" sz="8800" dirty="0" smtClean="0"/>
              <a:t>C#3 &amp; VB9</a:t>
            </a:r>
          </a:p>
          <a:p>
            <a:pPr algn="ctr" eaLnBrk="1" hangingPunct="1">
              <a:buNone/>
            </a:pPr>
            <a:r>
              <a:rPr lang="ja-JP" altLang="en-US" sz="8800" dirty="0" smtClean="0"/>
              <a:t>勉強会</a:t>
            </a:r>
            <a:endParaRPr lang="en-US" altLang="ja-JP" sz="8800" dirty="0" smtClean="0"/>
          </a:p>
          <a:p>
            <a:pPr algn="ctr" eaLnBrk="1" hangingPunct="1">
              <a:buNone/>
            </a:pPr>
            <a:r>
              <a:rPr lang="en-US" altLang="ja-JP" sz="4000" dirty="0" smtClean="0"/>
              <a:t>by </a:t>
            </a:r>
            <a:r>
              <a:rPr lang="ja-JP" altLang="en-US" sz="4000" dirty="0" smtClean="0"/>
              <a:t>中博俊 </a:t>
            </a:r>
            <a:r>
              <a:rPr lang="en-US" altLang="ja-JP" sz="4000" dirty="0" smtClean="0"/>
              <a:t>&amp; </a:t>
            </a:r>
            <a:r>
              <a:rPr lang="ja-JP" altLang="en-US" sz="4000" dirty="0" smtClean="0"/>
              <a:t>囚人</a:t>
            </a:r>
            <a:endParaRPr lang="ja-JP" altLang="ja-JP" sz="4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pic>
        <p:nvPicPr>
          <p:cNvPr id="2050" name="Picture 2" descr="C:\Users\localnaka\Desktop\アイネタチラシおもて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5" y="359844"/>
            <a:ext cx="8183413" cy="578379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pic>
        <p:nvPicPr>
          <p:cNvPr id="2051" name="Picture 3" descr="C:\Users\localnaka\Desktop\アイネタチラシうら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260072"/>
            <a:ext cx="8016840" cy="566607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ja-JP" altLang="ja-JP" dirty="0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altLang="ja-JP" sz="1600" dirty="0" smtClean="0"/>
          </a:p>
          <a:p>
            <a:pPr algn="ctr" eaLnBrk="1" hangingPunct="1">
              <a:buNone/>
            </a:pPr>
            <a:r>
              <a:rPr lang="en-US" altLang="ja-JP" sz="8800" dirty="0" smtClean="0"/>
              <a:t>C#3 &amp; VB9</a:t>
            </a:r>
          </a:p>
          <a:p>
            <a:pPr algn="ctr" eaLnBrk="1" hangingPunct="1">
              <a:buNone/>
            </a:pPr>
            <a:r>
              <a:rPr lang="ja-JP" altLang="en-US" sz="8800" dirty="0" smtClean="0"/>
              <a:t>勉強会</a:t>
            </a:r>
            <a:endParaRPr lang="en-US" altLang="ja-JP" sz="8800" dirty="0" smtClean="0"/>
          </a:p>
          <a:p>
            <a:pPr algn="ctr" eaLnBrk="1" hangingPunct="1">
              <a:buNone/>
            </a:pPr>
            <a:r>
              <a:rPr lang="en-US" altLang="ja-JP" sz="4000" dirty="0" smtClean="0"/>
              <a:t>by </a:t>
            </a:r>
            <a:r>
              <a:rPr lang="ja-JP" altLang="en-US" sz="4000" dirty="0" smtClean="0"/>
              <a:t>中博俊 </a:t>
            </a:r>
            <a:r>
              <a:rPr lang="en-US" altLang="ja-JP" sz="4000" dirty="0" smtClean="0"/>
              <a:t>&amp; </a:t>
            </a:r>
            <a:r>
              <a:rPr lang="ja-JP" altLang="en-US" sz="4000" dirty="0" smtClean="0"/>
              <a:t>囚人</a:t>
            </a:r>
            <a:endParaRPr lang="ja-JP" altLang="ja-JP" sz="4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 dirty="0" smtClean="0"/>
              <a:t>いつでるの？</a:t>
            </a:r>
            <a:endParaRPr lang="ja-JP" altLang="ja-JP" dirty="0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ja-JP" sz="6000" dirty="0" smtClean="0"/>
              <a:t>Visual Studio 2008</a:t>
            </a:r>
          </a:p>
          <a:p>
            <a:pPr eaLnBrk="1" hangingPunct="1"/>
            <a:r>
              <a:rPr lang="en-US" altLang="ja-JP" sz="6000" dirty="0" smtClean="0"/>
              <a:t>.NET Framework 3.5</a:t>
            </a:r>
          </a:p>
          <a:p>
            <a:pPr eaLnBrk="1" hangingPunct="1"/>
            <a:r>
              <a:rPr lang="ja-JP" altLang="en-US" sz="6000" dirty="0" smtClean="0"/>
              <a:t>のときに出ます。</a:t>
            </a:r>
            <a:endParaRPr lang="en-US" altLang="ja-JP" sz="6000" dirty="0" smtClean="0"/>
          </a:p>
          <a:p>
            <a:pPr eaLnBrk="1" hangingPunct="1"/>
            <a:endParaRPr lang="ja-JP" altLang="ja-JP" sz="6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 dirty="0" smtClean="0"/>
              <a:t>何が変わるの？</a:t>
            </a:r>
            <a:endParaRPr lang="ja-JP" altLang="ja-JP" dirty="0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ja-JP" altLang="en-US" sz="6000" dirty="0" smtClean="0"/>
              <a:t>変更点はいっぱいあるのですが、今回は言語のお話</a:t>
            </a:r>
            <a:endParaRPr lang="en-US" altLang="ja-JP" sz="6000" dirty="0" smtClean="0"/>
          </a:p>
          <a:p>
            <a:pPr eaLnBrk="1" hangingPunct="1"/>
            <a:r>
              <a:rPr lang="ja-JP" altLang="en-US" sz="6000" dirty="0" smtClean="0"/>
              <a:t>でも最低限これくらいは押さえておきましょう。</a:t>
            </a:r>
            <a:endParaRPr lang="en-US" altLang="ja-JP" sz="6000" dirty="0" smtClean="0"/>
          </a:p>
          <a:p>
            <a:pPr eaLnBrk="1" hangingPunct="1"/>
            <a:endParaRPr lang="ja-JP" altLang="ja-JP" sz="6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 dirty="0" smtClean="0"/>
              <a:t>何が変わるの？</a:t>
            </a:r>
            <a:endParaRPr lang="ja-JP" altLang="ja-JP" dirty="0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ja-JP" sz="4400" dirty="0" smtClean="0"/>
              <a:t>CLR</a:t>
            </a:r>
            <a:r>
              <a:rPr lang="ja-JP" altLang="en-US" sz="4400" dirty="0" err="1" smtClean="0"/>
              <a:t>は・・</a:t>
            </a:r>
            <a:r>
              <a:rPr lang="ja-JP" altLang="en-US" sz="4400" dirty="0" smtClean="0"/>
              <a:t>・</a:t>
            </a:r>
            <a:r>
              <a:rPr lang="en-US" altLang="ja-JP" sz="4400" dirty="0" smtClean="0"/>
              <a:t>2.0</a:t>
            </a:r>
          </a:p>
          <a:p>
            <a:pPr eaLnBrk="1" hangingPunct="1"/>
            <a:r>
              <a:rPr lang="en-US" altLang="ja-JP" sz="4400" dirty="0" smtClean="0"/>
              <a:t>Mscorlib.dll</a:t>
            </a:r>
            <a:r>
              <a:rPr lang="ja-JP" altLang="en-US" sz="4400" dirty="0" smtClean="0"/>
              <a:t>は</a:t>
            </a:r>
            <a:r>
              <a:rPr lang="en-US" altLang="ja-JP" sz="4400" dirty="0" smtClean="0"/>
              <a:t>3.0</a:t>
            </a:r>
            <a:r>
              <a:rPr lang="ja-JP" altLang="en-US" sz="4400" dirty="0" smtClean="0"/>
              <a:t>では変わらなかったけど、ちょっとだけ変わる。</a:t>
            </a:r>
            <a:r>
              <a:rPr lang="en-US" altLang="ja-JP" sz="4400" dirty="0" smtClean="0"/>
              <a:t/>
            </a:r>
            <a:br>
              <a:rPr lang="en-US" altLang="ja-JP" sz="4400" dirty="0" smtClean="0"/>
            </a:br>
            <a:r>
              <a:rPr lang="en-US" altLang="ja-JP" sz="4400" dirty="0" smtClean="0"/>
              <a:t>(fix</a:t>
            </a:r>
            <a:r>
              <a:rPr lang="ja-JP" altLang="en-US" sz="4400" dirty="0" smtClean="0"/>
              <a:t>中心</a:t>
            </a:r>
            <a:r>
              <a:rPr lang="en-US" altLang="ja-JP" sz="4400" dirty="0" smtClean="0"/>
              <a:t>)</a:t>
            </a:r>
          </a:p>
          <a:p>
            <a:pPr eaLnBrk="1" hangingPunct="1"/>
            <a:endParaRPr lang="en-US" altLang="ja-JP" sz="4400" dirty="0" smtClean="0"/>
          </a:p>
          <a:p>
            <a:pPr eaLnBrk="1" hangingPunct="1"/>
            <a:endParaRPr lang="ja-JP" altLang="ja-JP" sz="4400" dirty="0" smtClean="0"/>
          </a:p>
        </p:txBody>
      </p:sp>
      <p:sp>
        <p:nvSpPr>
          <p:cNvPr id="4" name="正方形/長方形 3"/>
          <p:cNvSpPr/>
          <p:nvPr/>
        </p:nvSpPr>
        <p:spPr>
          <a:xfrm>
            <a:off x="928662" y="5572140"/>
            <a:ext cx="3071834" cy="50006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b="1" dirty="0" smtClean="0"/>
              <a:t>CLR 2.0</a:t>
            </a:r>
            <a:endParaRPr kumimoji="1" lang="ja-JP" altLang="en-US" b="1" dirty="0"/>
          </a:p>
        </p:txBody>
      </p:sp>
      <p:sp>
        <p:nvSpPr>
          <p:cNvPr id="5" name="角丸四角形 4"/>
          <p:cNvSpPr/>
          <p:nvPr/>
        </p:nvSpPr>
        <p:spPr>
          <a:xfrm>
            <a:off x="1000100" y="4929198"/>
            <a:ext cx="2071702" cy="571504"/>
          </a:xfrm>
          <a:prstGeom prst="round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b="1" dirty="0" smtClean="0">
                <a:solidFill>
                  <a:schemeClr val="tx1"/>
                </a:solidFill>
              </a:rPr>
              <a:t>BCL2.0</a:t>
            </a:r>
            <a:endParaRPr kumimoji="1" lang="ja-JP" altLang="en-US" b="1" dirty="0">
              <a:solidFill>
                <a:schemeClr val="tx1"/>
              </a:solidFill>
            </a:endParaRPr>
          </a:p>
        </p:txBody>
      </p:sp>
      <p:sp>
        <p:nvSpPr>
          <p:cNvPr id="8" name="L 字 7"/>
          <p:cNvSpPr/>
          <p:nvPr/>
        </p:nvSpPr>
        <p:spPr>
          <a:xfrm rot="10800000">
            <a:off x="2214546" y="4214818"/>
            <a:ext cx="1714512" cy="1285884"/>
          </a:xfrm>
          <a:prstGeom prst="corner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2571736" y="4357694"/>
            <a:ext cx="12144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b="1" dirty="0" smtClean="0"/>
              <a:t>BCL3.0</a:t>
            </a:r>
            <a:endParaRPr kumimoji="1" lang="ja-JP" altLang="en-US" b="1" dirty="0"/>
          </a:p>
        </p:txBody>
      </p:sp>
      <p:sp>
        <p:nvSpPr>
          <p:cNvPr id="10" name="正方形/長方形 9"/>
          <p:cNvSpPr/>
          <p:nvPr/>
        </p:nvSpPr>
        <p:spPr>
          <a:xfrm>
            <a:off x="4500562" y="5572140"/>
            <a:ext cx="3857652" cy="50006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b="1" dirty="0" smtClean="0"/>
              <a:t>CLR 2.0</a:t>
            </a:r>
            <a:endParaRPr kumimoji="1" lang="ja-JP" altLang="en-US" b="1" dirty="0"/>
          </a:p>
        </p:txBody>
      </p:sp>
      <p:sp>
        <p:nvSpPr>
          <p:cNvPr id="11" name="角丸四角形 10"/>
          <p:cNvSpPr/>
          <p:nvPr/>
        </p:nvSpPr>
        <p:spPr>
          <a:xfrm>
            <a:off x="4572000" y="4929198"/>
            <a:ext cx="2071702" cy="571504"/>
          </a:xfrm>
          <a:prstGeom prst="round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b="1" dirty="0" smtClean="0">
                <a:solidFill>
                  <a:schemeClr val="tx1"/>
                </a:solidFill>
              </a:rPr>
              <a:t>BCL2.0SP1</a:t>
            </a:r>
            <a:endParaRPr kumimoji="1" lang="ja-JP" altLang="en-US" b="1" dirty="0">
              <a:solidFill>
                <a:schemeClr val="tx1"/>
              </a:solidFill>
            </a:endParaRPr>
          </a:p>
        </p:txBody>
      </p:sp>
      <p:sp>
        <p:nvSpPr>
          <p:cNvPr id="12" name="L 字 11"/>
          <p:cNvSpPr/>
          <p:nvPr/>
        </p:nvSpPr>
        <p:spPr>
          <a:xfrm rot="10800000">
            <a:off x="5357818" y="4214818"/>
            <a:ext cx="2143140" cy="1285884"/>
          </a:xfrm>
          <a:prstGeom prst="corner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5500694" y="4357694"/>
            <a:ext cx="17145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b="1" dirty="0" smtClean="0"/>
              <a:t>BCL3.0SP1</a:t>
            </a:r>
            <a:endParaRPr kumimoji="1" lang="ja-JP" altLang="en-US" b="1" dirty="0"/>
          </a:p>
        </p:txBody>
      </p:sp>
      <p:sp>
        <p:nvSpPr>
          <p:cNvPr id="14" name="L 字 13"/>
          <p:cNvSpPr/>
          <p:nvPr/>
        </p:nvSpPr>
        <p:spPr>
          <a:xfrm rot="10800000">
            <a:off x="5929322" y="3500438"/>
            <a:ext cx="2357454" cy="2000264"/>
          </a:xfrm>
          <a:prstGeom prst="corner">
            <a:avLst>
              <a:gd name="adj1" fmla="val 31471"/>
              <a:gd name="adj2" fmla="val 33084"/>
            </a:avLst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6572264" y="3571876"/>
            <a:ext cx="12144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b="1" dirty="0" smtClean="0"/>
              <a:t>BCL3.5</a:t>
            </a:r>
            <a:endParaRPr kumimoji="1" lang="ja-JP" alt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言語の特徴</a:t>
            </a:r>
            <a:endParaRPr kumimoji="1" lang="ja-JP" altLang="en-US" dirty="0"/>
          </a:p>
        </p:txBody>
      </p:sp>
      <p:graphicFrame>
        <p:nvGraphicFramePr>
          <p:cNvPr id="4" name="表 3"/>
          <p:cNvGraphicFramePr>
            <a:graphicFrameLocks noGrp="1"/>
          </p:cNvGraphicFramePr>
          <p:nvPr/>
        </p:nvGraphicFramePr>
        <p:xfrm>
          <a:off x="571470" y="857232"/>
          <a:ext cx="8072496" cy="5026850"/>
        </p:xfrm>
        <a:graphic>
          <a:graphicData uri="http://schemas.openxmlformats.org/drawingml/2006/table">
            <a:tbl>
              <a:tblPr firstRow="1" bandRow="1">
                <a:tableStyleId>{10A1B5D5-9B99-4C35-A422-299274C87663}</a:tableStyleId>
              </a:tblPr>
              <a:tblGrid>
                <a:gridCol w="1857390"/>
                <a:gridCol w="3143272"/>
                <a:gridCol w="3071834"/>
              </a:tblGrid>
              <a:tr h="357186">
                <a:tc>
                  <a:txBody>
                    <a:bodyPr/>
                    <a:lstStyle/>
                    <a:p>
                      <a:r>
                        <a:rPr kumimoji="1" lang="ja-JP" altLang="en-US" sz="1300" dirty="0" smtClean="0"/>
                        <a:t>機能</a:t>
                      </a:r>
                      <a:endParaRPr kumimoji="1" lang="ja-JP" altLang="en-US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300" dirty="0" smtClean="0"/>
                        <a:t>VB9</a:t>
                      </a:r>
                      <a:endParaRPr kumimoji="1" lang="ja-JP" altLang="en-US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300" dirty="0" smtClean="0"/>
                        <a:t>C#3</a:t>
                      </a:r>
                      <a:endParaRPr kumimoji="1" lang="ja-JP" altLang="en-US" sz="1300" dirty="0"/>
                    </a:p>
                  </a:txBody>
                  <a:tcPr/>
                </a:tc>
              </a:tr>
              <a:tr h="142880">
                <a:tc>
                  <a:txBody>
                    <a:bodyPr/>
                    <a:lstStyle/>
                    <a:p>
                      <a:r>
                        <a:rPr kumimoji="1" lang="en-US" altLang="ja-JP" sz="1300" dirty="0" err="1" smtClean="0"/>
                        <a:t>Nullable</a:t>
                      </a:r>
                      <a:endParaRPr kumimoji="1" lang="ja-JP" altLang="en-US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300" dirty="0" err="1" smtClean="0"/>
                        <a:t>Int</a:t>
                      </a:r>
                      <a:r>
                        <a:rPr kumimoji="1" lang="en-US" altLang="ja-JP" sz="1300" dirty="0" smtClean="0"/>
                        <a:t>?</a:t>
                      </a:r>
                      <a:endParaRPr kumimoji="1" lang="ja-JP" altLang="en-US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300" dirty="0" err="1" smtClean="0"/>
                        <a:t>Int</a:t>
                      </a:r>
                      <a:r>
                        <a:rPr kumimoji="1" lang="en-US" altLang="ja-JP" sz="1300" dirty="0" smtClean="0"/>
                        <a:t>?(2.0</a:t>
                      </a:r>
                      <a:r>
                        <a:rPr kumimoji="1" lang="ja-JP" altLang="en-US" sz="1300" dirty="0" smtClean="0"/>
                        <a:t>から</a:t>
                      </a:r>
                      <a:r>
                        <a:rPr kumimoji="1" lang="en-US" altLang="ja-JP" sz="1300" dirty="0" smtClean="0"/>
                        <a:t>)</a:t>
                      </a:r>
                      <a:endParaRPr kumimoji="1" lang="ja-JP" altLang="en-US" sz="1300" dirty="0"/>
                    </a:p>
                  </a:txBody>
                  <a:tcPr/>
                </a:tc>
              </a:tr>
              <a:tr h="150299">
                <a:tc>
                  <a:txBody>
                    <a:bodyPr/>
                    <a:lstStyle/>
                    <a:p>
                      <a:r>
                        <a:rPr kumimoji="1" lang="ja-JP" altLang="en-US" sz="1300" dirty="0" smtClean="0"/>
                        <a:t>緩いデリゲート</a:t>
                      </a:r>
                      <a:endParaRPr kumimoji="1" lang="ja-JP" altLang="en-US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300" dirty="0" smtClean="0"/>
                        <a:t>(Address</a:t>
                      </a:r>
                      <a:r>
                        <a:rPr kumimoji="1" lang="en-US" altLang="ja-JP" sz="1300" baseline="0" dirty="0" smtClean="0"/>
                        <a:t> Of </a:t>
                      </a:r>
                      <a:r>
                        <a:rPr kumimoji="1" lang="en-US" altLang="ja-JP" sz="1300" baseline="0" dirty="0" err="1" smtClean="0"/>
                        <a:t>SubX</a:t>
                      </a:r>
                      <a:r>
                        <a:rPr kumimoji="1" lang="en-US" altLang="ja-JP" sz="1300" baseline="0" dirty="0" smtClean="0"/>
                        <a:t>)</a:t>
                      </a:r>
                      <a:endParaRPr kumimoji="1" lang="ja-JP" altLang="en-US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300" dirty="0" smtClean="0"/>
                        <a:t>2.0</a:t>
                      </a:r>
                      <a:r>
                        <a:rPr kumimoji="1" lang="ja-JP" altLang="en-US" sz="1300" dirty="0" smtClean="0"/>
                        <a:t>から</a:t>
                      </a:r>
                      <a:endParaRPr kumimoji="1" lang="ja-JP" altLang="en-US" sz="1300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marL="0" marR="0" lvl="2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3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ローカル変数の型推論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300" dirty="0" smtClean="0"/>
                        <a:t>Dim</a:t>
                      </a:r>
                      <a:endParaRPr kumimoji="1" lang="ja-JP" altLang="en-US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300" dirty="0" err="1" smtClean="0"/>
                        <a:t>var</a:t>
                      </a:r>
                      <a:endParaRPr kumimoji="1" lang="ja-JP" altLang="en-US" sz="1300" dirty="0"/>
                    </a:p>
                  </a:txBody>
                  <a:tcPr/>
                </a:tc>
              </a:tr>
              <a:tr h="165137">
                <a:tc>
                  <a:txBody>
                    <a:bodyPr/>
                    <a:lstStyle/>
                    <a:p>
                      <a:r>
                        <a:rPr kumimoji="1" lang="ja-JP" altLang="en-US" sz="1300" dirty="0" smtClean="0"/>
                        <a:t>オブジェクト初期化子</a:t>
                      </a:r>
                      <a:endParaRPr kumimoji="1" lang="ja-JP" altLang="en-US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300" dirty="0" smtClean="0"/>
                        <a:t>As New With{.Name=“NAKA”, .Age=31}</a:t>
                      </a:r>
                      <a:endParaRPr kumimoji="1" lang="ja-JP" altLang="en-US" sz="13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300" dirty="0" smtClean="0"/>
                        <a:t>{Name=“NAKA”, Age=31}</a:t>
                      </a:r>
                      <a:endParaRPr kumimoji="1" lang="ja-JP" altLang="en-US" sz="1300" dirty="0"/>
                    </a:p>
                  </a:txBody>
                  <a:tcPr/>
                </a:tc>
              </a:tr>
              <a:tr h="349771">
                <a:tc>
                  <a:txBody>
                    <a:bodyPr/>
                    <a:lstStyle/>
                    <a:p>
                      <a:r>
                        <a:rPr kumimoji="1" lang="ja-JP" altLang="en-US" sz="1300" dirty="0" smtClean="0"/>
                        <a:t>コレクション初期化子</a:t>
                      </a:r>
                      <a:endParaRPr kumimoji="1" lang="ja-JP" altLang="en-US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300" dirty="0" smtClean="0"/>
                        <a:t>{New With{.Name=“NAKA”}, _</a:t>
                      </a:r>
                    </a:p>
                    <a:p>
                      <a:r>
                        <a:rPr kumimoji="1" lang="en-US" altLang="ja-JP" sz="1300" dirty="0" smtClean="0"/>
                        <a:t>New with{.Name=“</a:t>
                      </a:r>
                      <a:r>
                        <a:rPr kumimoji="1" lang="en-US" altLang="ja-JP" sz="1300" dirty="0" err="1" smtClean="0"/>
                        <a:t>Shuujin</a:t>
                      </a:r>
                      <a:r>
                        <a:rPr kumimoji="1" lang="en-US" altLang="ja-JP" sz="1300" dirty="0" smtClean="0"/>
                        <a:t>”}}</a:t>
                      </a:r>
                      <a:endParaRPr kumimoji="1" lang="ja-JP" altLang="en-US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300" dirty="0" smtClean="0"/>
                        <a:t>New[]{new{Name=“NAKA”},new{Name=“</a:t>
                      </a:r>
                      <a:r>
                        <a:rPr kumimoji="1" lang="en-US" altLang="ja-JP" sz="1300" dirty="0" err="1" smtClean="0"/>
                        <a:t>Shuujin</a:t>
                      </a:r>
                      <a:r>
                        <a:rPr kumimoji="1" lang="en-US" altLang="ja-JP" sz="1300" dirty="0" smtClean="0"/>
                        <a:t>”}}</a:t>
                      </a:r>
                      <a:endParaRPr kumimoji="1" lang="ja-JP" altLang="en-US" sz="1300" dirty="0" smtClean="0"/>
                    </a:p>
                  </a:txBody>
                  <a:tcPr/>
                </a:tc>
              </a:tr>
              <a:tr h="349771">
                <a:tc>
                  <a:txBody>
                    <a:bodyPr/>
                    <a:lstStyle/>
                    <a:p>
                      <a:r>
                        <a:rPr kumimoji="1" lang="ja-JP" altLang="en-US" sz="1300" dirty="0" smtClean="0"/>
                        <a:t>匿名型</a:t>
                      </a:r>
                      <a:endParaRPr kumimoji="1" lang="ja-JP" altLang="en-US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300" dirty="0" smtClean="0"/>
                        <a:t>Dim</a:t>
                      </a:r>
                      <a:endParaRPr kumimoji="1" lang="ja-JP" altLang="en-US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300" dirty="0" err="1" smtClean="0"/>
                        <a:t>var</a:t>
                      </a:r>
                      <a:endParaRPr kumimoji="1" lang="ja-JP" altLang="en-US" sz="1300" dirty="0"/>
                    </a:p>
                  </a:txBody>
                  <a:tcPr/>
                </a:tc>
              </a:tr>
              <a:tr h="349771">
                <a:tc>
                  <a:txBody>
                    <a:bodyPr/>
                    <a:lstStyle/>
                    <a:p>
                      <a:r>
                        <a:rPr kumimoji="1" lang="ja-JP" altLang="en-US" sz="1300" dirty="0" smtClean="0"/>
                        <a:t>拡張メソッド</a:t>
                      </a:r>
                      <a:endParaRPr kumimoji="1" lang="ja-JP" altLang="en-US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300" dirty="0" smtClean="0"/>
                        <a:t>&lt;</a:t>
                      </a:r>
                      <a:r>
                        <a:rPr kumimoji="1" lang="en-US" altLang="ja-JP" sz="1300" dirty="0" err="1" smtClean="0"/>
                        <a:t>System.Runtime.CompilerServices.Extension</a:t>
                      </a:r>
                      <a:r>
                        <a:rPr kumimoji="1" lang="en-US" altLang="ja-JP" sz="1300" dirty="0" smtClean="0"/>
                        <a:t>()&gt;</a:t>
                      </a:r>
                      <a:br>
                        <a:rPr kumimoji="1" lang="en-US" altLang="ja-JP" sz="1300" dirty="0" smtClean="0"/>
                      </a:br>
                      <a:r>
                        <a:rPr kumimoji="1" lang="en-US" altLang="ja-JP" sz="1300" dirty="0" smtClean="0"/>
                        <a:t>Sub Bark([Me] dog</a:t>
                      </a:r>
                      <a:r>
                        <a:rPr kumimoji="1" lang="en-US" altLang="ja-JP" sz="1300" baseline="0" dirty="0" smtClean="0"/>
                        <a:t> as </a:t>
                      </a:r>
                      <a:r>
                        <a:rPr kumimoji="1" lang="en-US" altLang="ja-JP" sz="1300" baseline="0" dirty="0" err="1" smtClean="0"/>
                        <a:t>IDog</a:t>
                      </a:r>
                      <a:r>
                        <a:rPr kumimoji="1" lang="en-US" altLang="ja-JP" sz="1300" dirty="0" smtClean="0"/>
                        <a:t>)</a:t>
                      </a:r>
                      <a:endParaRPr kumimoji="1" lang="ja-JP" altLang="en-US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300" dirty="0" smtClean="0"/>
                        <a:t>public static void Bark(this </a:t>
                      </a:r>
                      <a:r>
                        <a:rPr lang="en-US" sz="1300" dirty="0" err="1" smtClean="0"/>
                        <a:t>IDog</a:t>
                      </a:r>
                      <a:r>
                        <a:rPr lang="en-US" sz="1300" dirty="0" smtClean="0"/>
                        <a:t> dog) </a:t>
                      </a:r>
                      <a:endParaRPr kumimoji="1" lang="ja-JP" altLang="en-US" sz="1300" dirty="0"/>
                    </a:p>
                  </a:txBody>
                  <a:tcPr/>
                </a:tc>
              </a:tr>
              <a:tr h="349771">
                <a:tc>
                  <a:txBody>
                    <a:bodyPr/>
                    <a:lstStyle/>
                    <a:p>
                      <a:r>
                        <a:rPr kumimoji="1" lang="ja-JP" altLang="en-US" sz="1300" dirty="0" smtClean="0"/>
                        <a:t>ラムダ式</a:t>
                      </a:r>
                      <a:endParaRPr kumimoji="1" lang="ja-JP" altLang="en-US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300" dirty="0" smtClean="0"/>
                        <a:t>N/A(Beta2</a:t>
                      </a:r>
                      <a:r>
                        <a:rPr kumimoji="1" lang="ja-JP" altLang="en-US" sz="1300" dirty="0" smtClean="0"/>
                        <a:t>からサポートされるらしい</a:t>
                      </a:r>
                      <a:r>
                        <a:rPr kumimoji="1" lang="en-US" altLang="ja-JP" sz="1300" dirty="0" smtClean="0"/>
                        <a:t>)</a:t>
                      </a:r>
                      <a:endParaRPr kumimoji="1" lang="ja-JP" altLang="en-US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300" dirty="0" smtClean="0"/>
                        <a:t>=&gt;</a:t>
                      </a:r>
                      <a:endParaRPr kumimoji="1" lang="ja-JP" altLang="en-US" sz="1300" dirty="0"/>
                    </a:p>
                  </a:txBody>
                  <a:tcPr/>
                </a:tc>
              </a:tr>
              <a:tr h="349771">
                <a:tc>
                  <a:txBody>
                    <a:bodyPr/>
                    <a:lstStyle/>
                    <a:p>
                      <a:r>
                        <a:rPr kumimoji="1" lang="ja-JP" altLang="en-US" sz="1300" dirty="0" smtClean="0"/>
                        <a:t>クエリ式</a:t>
                      </a:r>
                      <a:endParaRPr kumimoji="1" lang="ja-JP" altLang="en-US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300" dirty="0" smtClean="0"/>
                        <a:t>from b in c where </a:t>
                      </a:r>
                      <a:r>
                        <a:rPr kumimoji="1" lang="en-US" altLang="ja-JP" sz="1300" dirty="0" err="1" smtClean="0"/>
                        <a:t>b.Age</a:t>
                      </a:r>
                      <a:r>
                        <a:rPr kumimoji="1" lang="en-US" altLang="ja-JP" sz="1300" dirty="0" smtClean="0"/>
                        <a:t>&gt;10</a:t>
                      </a:r>
                      <a:r>
                        <a:rPr kumimoji="1" lang="ja-JP" altLang="en-US" sz="1300" dirty="0" smtClean="0"/>
                        <a:t> </a:t>
                      </a:r>
                      <a:r>
                        <a:rPr kumimoji="1" lang="en-US" altLang="ja-JP" sz="1300" dirty="0" smtClean="0"/>
                        <a:t>Select b </a:t>
                      </a:r>
                      <a:endParaRPr kumimoji="1" lang="ja-JP" altLang="en-US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300" dirty="0" smtClean="0"/>
                        <a:t>from</a:t>
                      </a:r>
                      <a:r>
                        <a:rPr kumimoji="1" lang="en-US" altLang="ja-JP" sz="1300" baseline="0" dirty="0" smtClean="0"/>
                        <a:t> b in c where </a:t>
                      </a:r>
                      <a:r>
                        <a:rPr kumimoji="1" lang="en-US" altLang="ja-JP" sz="1300" baseline="0" dirty="0" err="1" smtClean="0"/>
                        <a:t>b.Age</a:t>
                      </a:r>
                      <a:r>
                        <a:rPr kumimoji="1" lang="en-US" altLang="ja-JP" sz="1300" baseline="0" dirty="0" smtClean="0"/>
                        <a:t>&gt;10 select b</a:t>
                      </a:r>
                      <a:endParaRPr kumimoji="1" lang="ja-JP" altLang="en-US" sz="1300" dirty="0"/>
                    </a:p>
                  </a:txBody>
                  <a:tcPr/>
                </a:tc>
              </a:tr>
              <a:tr h="349771">
                <a:tc>
                  <a:txBody>
                    <a:bodyPr/>
                    <a:lstStyle/>
                    <a:p>
                      <a:r>
                        <a:rPr kumimoji="1" lang="en-US" altLang="ja-JP" sz="1300" dirty="0" smtClean="0"/>
                        <a:t>XML</a:t>
                      </a:r>
                      <a:r>
                        <a:rPr kumimoji="1" lang="ja-JP" altLang="en-US" sz="1300" dirty="0" smtClean="0"/>
                        <a:t>サポート</a:t>
                      </a:r>
                      <a:endParaRPr kumimoji="1" lang="ja-JP" altLang="en-US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300" dirty="0" smtClean="0"/>
                        <a:t>&lt;%=%&gt;</a:t>
                      </a:r>
                      <a:endParaRPr kumimoji="1" lang="ja-JP" altLang="en-US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300" dirty="0" smtClean="0"/>
                        <a:t>N/A</a:t>
                      </a:r>
                      <a:endParaRPr kumimoji="1" lang="ja-JP" altLang="en-US" sz="1300" dirty="0"/>
                    </a:p>
                  </a:txBody>
                  <a:tcPr/>
                </a:tc>
              </a:tr>
              <a:tr h="349771">
                <a:tc>
                  <a:txBody>
                    <a:bodyPr/>
                    <a:lstStyle/>
                    <a:p>
                      <a:r>
                        <a:rPr lang="ja-JP" altLang="en-US" sz="1300" b="0" dirty="0" smtClean="0"/>
                        <a:t>動的インターフェース</a:t>
                      </a:r>
                      <a:endParaRPr kumimoji="1" lang="ja-JP" altLang="en-US" sz="13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300" dirty="0" smtClean="0"/>
                        <a:t>&lt;Dynamic&gt;  (DROP?)</a:t>
                      </a:r>
                      <a:endParaRPr kumimoji="1" lang="ja-JP" altLang="en-US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300" dirty="0" smtClean="0"/>
                        <a:t>N/A</a:t>
                      </a:r>
                      <a:endParaRPr kumimoji="1" lang="ja-JP" altLang="en-US" sz="1300" dirty="0"/>
                    </a:p>
                  </a:txBody>
                  <a:tcPr/>
                </a:tc>
              </a:tr>
              <a:tr h="58908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300" b="0" dirty="0" smtClean="0"/>
                        <a:t>動的識別子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300" dirty="0" smtClean="0"/>
                        <a:t>Person.(Dictionary(</a:t>
                      </a:r>
                      <a:r>
                        <a:rPr lang="en-US" sz="1300" dirty="0" err="1" smtClean="0"/>
                        <a:t>Person.GetType</a:t>
                      </a:r>
                      <a:r>
                        <a:rPr lang="en-US" sz="1300" dirty="0" smtClean="0"/>
                        <a:t>().Name))</a:t>
                      </a:r>
                      <a:r>
                        <a:rPr kumimoji="1" lang="en-US" altLang="ja-JP" sz="1300" dirty="0" smtClean="0"/>
                        <a:t> (DROP?)</a:t>
                      </a:r>
                      <a:endParaRPr kumimoji="1" lang="ja-JP" altLang="en-US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300" dirty="0" smtClean="0"/>
                        <a:t>N/A</a:t>
                      </a:r>
                      <a:endParaRPr kumimoji="1" lang="ja-JP" altLang="en-US" sz="13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プレゼンテーション1">
  <a:themeElements>
    <a:clrScheme name="プレゼンテーション1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プレゼンテーション1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>
    <a:extraClrScheme>
      <a:clrScheme name="プレゼンテーション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772</TotalTime>
  <Words>234</Words>
  <Application>Microsoft Office PowerPoint</Application>
  <PresentationFormat>画面に合わせる (4:3)</PresentationFormat>
  <Paragraphs>66</Paragraphs>
  <Slides>8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8</vt:i4>
      </vt:variant>
    </vt:vector>
  </HeadingPairs>
  <TitlesOfParts>
    <vt:vector size="9" baseType="lpstr">
      <vt:lpstr>プレゼンテーション1</vt:lpstr>
      <vt:lpstr>スライド 1</vt:lpstr>
      <vt:lpstr>スライド 2</vt:lpstr>
      <vt:lpstr>スライド 3</vt:lpstr>
      <vt:lpstr>スライド 4</vt:lpstr>
      <vt:lpstr>いつでるの？</vt:lpstr>
      <vt:lpstr>何が変わるの？</vt:lpstr>
      <vt:lpstr>何が変わるの？</vt:lpstr>
      <vt:lpstr>言語の特徴</vt:lpstr>
    </vt:vector>
  </TitlesOfParts>
  <Company>UG Software.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わんくま同盟 大阪勉強会 #1</dc:title>
  <dc:creator>中 博俊</dc:creator>
  <cp:lastModifiedBy>中　博俊</cp:lastModifiedBy>
  <cp:revision>72</cp:revision>
  <dcterms:created xsi:type="dcterms:W3CDTF">2006-05-15T04:25:02Z</dcterms:created>
  <dcterms:modified xsi:type="dcterms:W3CDTF">2007-07-24T13:27:27Z</dcterms:modified>
  <cp:contentStatus>最終版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arkAsFinal">
    <vt:bool>true</vt:bool>
  </property>
</Properties>
</file>