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65" r:id="rId2"/>
    <p:sldId id="266" r:id="rId3"/>
    <p:sldId id="267" r:id="rId4"/>
    <p:sldId id="268" r:id="rId5"/>
    <p:sldId id="271" r:id="rId6"/>
    <p:sldId id="269" r:id="rId7"/>
    <p:sldId id="270" r:id="rId8"/>
    <p:sldId id="272" r:id="rId9"/>
    <p:sldId id="273" r:id="rId10"/>
    <p:sldId id="274" r:id="rId11"/>
    <p:sldId id="276" r:id="rId12"/>
    <p:sldId id="275" r:id="rId13"/>
    <p:sldId id="277" r:id="rId14"/>
    <p:sldId id="278" r:id="rId1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46" autoAdjust="0"/>
    <p:restoredTop sz="94660"/>
  </p:normalViewPr>
  <p:slideViewPr>
    <p:cSldViewPr>
      <p:cViewPr>
        <p:scale>
          <a:sx n="75" d="100"/>
          <a:sy n="75" d="100"/>
        </p:scale>
        <p:origin x="-264" y="-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2007/6/28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4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400" dirty="0" smtClean="0">
                <a:solidFill>
                  <a:schemeClr val="tx2"/>
                </a:solidFill>
                <a:ea typeface="ＭＳ Ｐゴシック" pitchFamily="50" charset="-128"/>
              </a:rPr>
              <a:t>#10</a:t>
            </a:r>
            <a:endParaRPr kumimoji="0" lang="en-US" altLang="ja-JP" sz="24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DSL</a:t>
            </a:r>
            <a:r>
              <a:rPr lang="ja-JP" altLang="en-US" dirty="0" smtClean="0"/>
              <a:t>シリーズ第</a:t>
            </a:r>
            <a:r>
              <a:rPr lang="en-US" altLang="ja-JP" dirty="0" smtClean="0"/>
              <a:t>2</a:t>
            </a:r>
            <a:r>
              <a:rPr lang="ja-JP" altLang="en-US" dirty="0" smtClean="0"/>
              <a:t>回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None/>
            </a:pPr>
            <a:endParaRPr lang="en-US" sz="4000" dirty="0" smtClean="0"/>
          </a:p>
          <a:p>
            <a:pPr algn="ctr" eaLnBrk="1" hangingPunct="1">
              <a:buNone/>
            </a:pPr>
            <a:r>
              <a:rPr lang="en-US" sz="4000" dirty="0" smtClean="0"/>
              <a:t>SQL Server Integration Services</a:t>
            </a:r>
          </a:p>
          <a:p>
            <a:pPr algn="ctr" eaLnBrk="1" hangingPunct="1">
              <a:buNone/>
            </a:pPr>
            <a:r>
              <a:rPr lang="en-US" sz="4000" dirty="0" smtClean="0"/>
              <a:t>(SSIS)</a:t>
            </a:r>
            <a:r>
              <a:rPr lang="ja-JP" altLang="en-US" sz="4000" dirty="0" smtClean="0"/>
              <a:t>を活用しよう</a:t>
            </a:r>
            <a:endParaRPr lang="en-US" sz="5400" dirty="0" smtClean="0"/>
          </a:p>
          <a:p>
            <a:pPr algn="ctr" eaLnBrk="1" hangingPunct="1">
              <a:buNone/>
            </a:pPr>
            <a:endParaRPr lang="en-US" altLang="ja-JP" sz="4000" dirty="0" smtClean="0"/>
          </a:p>
          <a:p>
            <a:pPr algn="ctr" eaLnBrk="1" hangingPunct="1">
              <a:buNone/>
            </a:pPr>
            <a:r>
              <a:rPr lang="en-US" altLang="ja-JP" sz="4000" dirty="0" smtClean="0"/>
              <a:t>by </a:t>
            </a:r>
            <a:r>
              <a:rPr lang="ja-JP" altLang="en-US" sz="4000" dirty="0" smtClean="0"/>
              <a:t>中博俊</a:t>
            </a:r>
            <a:endParaRPr lang="ja-JP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VSA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3600" dirty="0" smtClean="0"/>
              <a:t>SSIS</a:t>
            </a:r>
            <a:r>
              <a:rPr lang="ja-JP" altLang="en-US" sz="3600" dirty="0" err="1" smtClean="0"/>
              <a:t>には</a:t>
            </a:r>
            <a:r>
              <a:rPr lang="en-US" altLang="ja-JP" sz="3600" dirty="0" smtClean="0"/>
              <a:t>VSA(Visual Studio for Applications)</a:t>
            </a:r>
            <a:r>
              <a:rPr lang="ja-JP" altLang="en-US" sz="3600" dirty="0" smtClean="0"/>
              <a:t>というのが搭載されています。</a:t>
            </a:r>
            <a:endParaRPr lang="en-US" altLang="ja-JP" sz="3600" dirty="0" smtClean="0"/>
          </a:p>
          <a:p>
            <a:r>
              <a:rPr kumimoji="1" lang="en-US" altLang="ja-JP" sz="3600" dirty="0" smtClean="0"/>
              <a:t>VB</a:t>
            </a:r>
            <a:r>
              <a:rPr kumimoji="1" lang="ja-JP" altLang="en-US" sz="3600" dirty="0" smtClean="0"/>
              <a:t>しか使えません。</a:t>
            </a:r>
            <a:r>
              <a:rPr kumimoji="1" lang="en-US" altLang="ja-JP" sz="3600" dirty="0" smtClean="0"/>
              <a:t>(^^</a:t>
            </a:r>
          </a:p>
          <a:p>
            <a:r>
              <a:rPr lang="ja-JP" altLang="en-US" sz="3600" dirty="0" smtClean="0"/>
              <a:t>参照設定できるので何でもできます。</a:t>
            </a:r>
            <a:endParaRPr lang="en-US" altLang="ja-JP" sz="3600" dirty="0" smtClean="0"/>
          </a:p>
          <a:p>
            <a:r>
              <a:rPr kumimoji="1" lang="ja-JP" altLang="en-US" sz="3600" dirty="0" smtClean="0"/>
              <a:t>変換元になれるので</a:t>
            </a:r>
            <a:r>
              <a:rPr kumimoji="1" lang="en-US" altLang="ja-JP" sz="3600" dirty="0" smtClean="0"/>
              <a:t>Excel</a:t>
            </a:r>
            <a:r>
              <a:rPr kumimoji="1" lang="ja-JP" altLang="en-US" sz="3600" dirty="0" smtClean="0"/>
              <a:t>からのカスタム吸い出しなどが可能です。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00496" y="5286388"/>
            <a:ext cx="4572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000" dirty="0" smtClean="0"/>
              <a:t>→もう一点</a:t>
            </a:r>
            <a:endParaRPr kumimoji="1" lang="ja-JP" alt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その２ 並列実行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8800" dirty="0" smtClean="0"/>
          </a:p>
          <a:p>
            <a:pPr algn="ctr">
              <a:buNone/>
            </a:pPr>
            <a:r>
              <a:rPr lang="en-US" altLang="ja-JP" sz="8800" dirty="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800" dirty="0" smtClean="0">
                <a:latin typeface="HG創英角ﾎﾟｯﾌﾟ体" pitchFamily="49" charset="-128"/>
                <a:ea typeface="HG創英角ﾎﾟｯﾌﾟ体" pitchFamily="49" charset="-128"/>
              </a:rPr>
              <a:t>４</a:t>
            </a:r>
            <a:endParaRPr lang="en-US" altLang="ja-JP" sz="8800" dirty="0" smtClean="0"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>
              <a:buNone/>
            </a:pPr>
            <a:endParaRPr lang="en-US" altLang="ja-JP" sz="8800" dirty="0" smtClean="0"/>
          </a:p>
          <a:p>
            <a:pPr>
              <a:buNone/>
            </a:pPr>
            <a:endParaRPr lang="en-US" altLang="ja-JP" sz="8800" dirty="0" smtClean="0"/>
          </a:p>
          <a:p>
            <a:pPr>
              <a:buNone/>
            </a:pPr>
            <a:endParaRPr lang="ja-JP" alt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4400" dirty="0" smtClean="0"/>
              <a:t>完全に並列実行が簡単にできます。</a:t>
            </a:r>
            <a:endParaRPr kumimoji="1" lang="en-US" altLang="ja-JP" sz="4400" dirty="0" smtClean="0"/>
          </a:p>
          <a:p>
            <a:r>
              <a:rPr lang="ja-JP" altLang="en-US" sz="4400" dirty="0" smtClean="0"/>
              <a:t>それなりに考えないといけませんが、</a:t>
            </a:r>
            <a:r>
              <a:rPr lang="en-US" altLang="ja-JP" sz="4400" dirty="0" smtClean="0"/>
              <a:t>BizTalk</a:t>
            </a:r>
            <a:r>
              <a:rPr lang="ja-JP" altLang="en-US" sz="4400" dirty="0" smtClean="0"/>
              <a:t>がなくてもバッチジョブの制御をある程度保管できます。</a:t>
            </a:r>
            <a:r>
              <a:rPr lang="en-US" altLang="ja-JP" sz="4400" dirty="0" smtClean="0"/>
              <a:t>(</a:t>
            </a:r>
            <a:r>
              <a:rPr lang="ja-JP" altLang="en-US" sz="4400" dirty="0" smtClean="0"/>
              <a:t>さきのエージェントとも合わせて</a:t>
            </a:r>
            <a:r>
              <a:rPr lang="en-US" altLang="ja-JP" sz="4400" dirty="0" smtClean="0"/>
              <a:t>)</a:t>
            </a:r>
          </a:p>
          <a:p>
            <a:endParaRPr kumimoji="1" lang="ja-JP" altLang="en-US" sz="4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の利用局面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夜間バッチ処理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メンテナンスプランも利用できるため、バックアップ、インデックスの再構築なども含められる</a:t>
            </a:r>
            <a:endParaRPr lang="en-US" altLang="ja-JP" dirty="0" smtClean="0"/>
          </a:p>
          <a:p>
            <a:r>
              <a:rPr kumimoji="1" lang="ja-JP" altLang="en-US" dirty="0" smtClean="0"/>
              <a:t>新旧移行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特にばらけた</a:t>
            </a:r>
            <a:r>
              <a:rPr kumimoji="1" lang="en-US" altLang="ja-JP" dirty="0" smtClean="0"/>
              <a:t>Excel</a:t>
            </a:r>
            <a:r>
              <a:rPr kumimoji="1" lang="ja-JP" altLang="en-US" dirty="0" smtClean="0"/>
              <a:t>から抽出</a:t>
            </a:r>
            <a:r>
              <a:rPr lang="ja-JP" altLang="en-US" dirty="0" smtClean="0"/>
              <a:t>等はいちいちプログラムするのは</a:t>
            </a:r>
            <a:r>
              <a:rPr kumimoji="1" lang="ja-JP" altLang="en-US" dirty="0" smtClean="0"/>
              <a:t>結構大変</a:t>
            </a:r>
            <a:endParaRPr kumimoji="1" lang="en-US" altLang="ja-JP" dirty="0" smtClean="0"/>
          </a:p>
          <a:p>
            <a:r>
              <a:rPr lang="ja-JP" altLang="en-US" dirty="0" smtClean="0"/>
              <a:t>データウェアハウス</a:t>
            </a:r>
            <a:r>
              <a:rPr lang="en-US" altLang="ja-JP" dirty="0" smtClean="0"/>
              <a:t>(DWH)</a:t>
            </a:r>
          </a:p>
          <a:p>
            <a:pPr lvl="1"/>
            <a:r>
              <a:rPr kumimoji="1" lang="ja-JP" altLang="en-US" dirty="0" smtClean="0"/>
              <a:t>複雑なテーブル構成から、単純な構成にばらしておく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SSAS(A</a:t>
            </a:r>
            <a:r>
              <a:rPr lang="ja-JP" altLang="en-US" dirty="0" smtClean="0"/>
              <a:t>は</a:t>
            </a:r>
            <a:r>
              <a:rPr lang="en-US" altLang="ja-JP" dirty="0" smtClean="0"/>
              <a:t>Analysis)</a:t>
            </a:r>
            <a:r>
              <a:rPr lang="ja-JP" altLang="en-US" dirty="0" smtClean="0"/>
              <a:t>タスクも可能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229600" cy="947727"/>
          </a:xfrm>
        </p:spPr>
        <p:txBody>
          <a:bodyPr/>
          <a:lstStyle/>
          <a:p>
            <a:pPr>
              <a:buNone/>
            </a:pPr>
            <a:r>
              <a:rPr lang="en-US" altLang="ja-JP" sz="2400" dirty="0" smtClean="0"/>
              <a:t>SQL Server 2005 Standard Edition, Enterprise Edition</a:t>
            </a:r>
            <a:r>
              <a:rPr lang="ja-JP" altLang="en-US" sz="2400" dirty="0" err="1" smtClean="0"/>
              <a:t>のだけ</a:t>
            </a:r>
            <a:r>
              <a:rPr lang="ja-JP" altLang="en-US" sz="2400" dirty="0" smtClean="0"/>
              <a:t>ではありますが・・・</a:t>
            </a:r>
            <a:endParaRPr kumimoji="1" lang="ja-JP" altLang="en-US" sz="24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28596" y="3000372"/>
            <a:ext cx="83582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dirty="0" smtClean="0"/>
              <a:t>SSIS</a:t>
            </a:r>
            <a:r>
              <a:rPr kumimoji="1" lang="ja-JP" altLang="en-US" sz="7200" dirty="0" smtClean="0"/>
              <a:t>を使いましょう</a:t>
            </a:r>
            <a:endParaRPr kumimoji="1" lang="ja-JP" altLang="en-US" sz="7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4400" dirty="0" smtClean="0"/>
              <a:t>SQL Server 2005</a:t>
            </a:r>
            <a:r>
              <a:rPr lang="ja-JP" altLang="en-US" sz="4400" dirty="0" smtClean="0"/>
              <a:t>から</a:t>
            </a:r>
            <a:r>
              <a:rPr lang="en-US" altLang="ja-JP" sz="4400" dirty="0" smtClean="0"/>
              <a:t>DTS</a:t>
            </a:r>
            <a:r>
              <a:rPr lang="ja-JP" altLang="en-US" sz="4400" dirty="0" smtClean="0"/>
              <a:t>と呼ばれていたものが、呼称変更された。</a:t>
            </a:r>
            <a:endParaRPr lang="en-US" altLang="ja-JP" sz="4400" dirty="0" smtClean="0"/>
          </a:p>
          <a:p>
            <a:r>
              <a:rPr lang="en-US" altLang="ja-JP" sz="4400" dirty="0" smtClean="0"/>
              <a:t>DTS</a:t>
            </a:r>
            <a:r>
              <a:rPr lang="ja-JP" altLang="en-US" sz="4400" dirty="0" smtClean="0"/>
              <a:t>とは</a:t>
            </a:r>
            <a:r>
              <a:rPr lang="en-US" sz="4400" dirty="0" smtClean="0"/>
              <a:t>Data Transformation Service(</a:t>
            </a:r>
            <a:r>
              <a:rPr lang="ja-JP" altLang="en-US" sz="4400" dirty="0" smtClean="0"/>
              <a:t>データ変換サービス</a:t>
            </a:r>
            <a:r>
              <a:rPr lang="en-US" sz="4400" dirty="0" smtClean="0"/>
              <a:t>)</a:t>
            </a:r>
          </a:p>
          <a:p>
            <a:r>
              <a:rPr lang="ja-JP" altLang="en-US" sz="4400" dirty="0" smtClean="0"/>
              <a:t>決してサラウンドでは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 smtClean="0"/>
              <a:t>ありません。</a:t>
            </a:r>
            <a:endParaRPr lang="en-US" altLang="ja-JP" sz="4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4714884"/>
            <a:ext cx="153352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とにかく簡単な例</a:t>
            </a:r>
            <a:endParaRPr kumimoji="1" lang="en-US" altLang="ja-JP" dirty="0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kumimoji="1" lang="en-US" altLang="ja-JP" dirty="0" smtClean="0"/>
          </a:p>
          <a:p>
            <a:pPr algn="ctr">
              <a:buNone/>
            </a:pPr>
            <a:endParaRPr lang="en-US" altLang="ja-JP" dirty="0" smtClean="0"/>
          </a:p>
          <a:p>
            <a:pPr algn="ctr">
              <a:buNone/>
            </a:pPr>
            <a:r>
              <a:rPr lang="en-US" altLang="ja-JP" sz="8000" dirty="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000" dirty="0" smtClean="0">
                <a:latin typeface="HG創英角ﾎﾟｯﾌﾟ体" pitchFamily="49" charset="-128"/>
                <a:ea typeface="HG創英角ﾎﾟｯﾌﾟ体" pitchFamily="49" charset="-128"/>
              </a:rPr>
              <a:t>１</a:t>
            </a:r>
            <a:endParaRPr kumimoji="1" lang="en-US" altLang="ja-JP" sz="8000" dirty="0" smtClean="0">
              <a:latin typeface="HG創英角ﾎﾟｯﾌﾟ体" pitchFamily="49" charset="-128"/>
              <a:ea typeface="HG創英角ﾎﾟｯﾌﾟ体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4257676" cy="5073650"/>
          </a:xfrm>
        </p:spPr>
        <p:txBody>
          <a:bodyPr/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は</a:t>
            </a:r>
            <a:r>
              <a:rPr kumimoji="1" lang="en-US" altLang="ja-JP" dirty="0" smtClean="0"/>
              <a:t>SQL Server 2005</a:t>
            </a:r>
            <a:r>
              <a:rPr kumimoji="1" lang="ja-JP" altLang="en-US" dirty="0" smtClean="0"/>
              <a:t>の中でも中心的な、そんな役割です。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本当かな？</a:t>
            </a:r>
            <a:r>
              <a:rPr kumimoji="1" lang="en-US" altLang="ja-JP" dirty="0" smtClean="0"/>
              <a:t>)</a:t>
            </a:r>
          </a:p>
          <a:p>
            <a:r>
              <a:rPr lang="ja-JP" altLang="en-US" dirty="0" smtClean="0"/>
              <a:t>右の図は</a:t>
            </a:r>
            <a:r>
              <a:rPr lang="en-US" altLang="ja-JP" dirty="0" smtClean="0"/>
              <a:t>BOL(Books Online)</a:t>
            </a:r>
            <a:r>
              <a:rPr lang="ja-JP" altLang="en-US" dirty="0" smtClean="0"/>
              <a:t>の機能別の紹介図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000107"/>
            <a:ext cx="4005269" cy="374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4800" dirty="0" smtClean="0"/>
              <a:t>SQL</a:t>
            </a:r>
            <a:r>
              <a:rPr kumimoji="1" lang="ja-JP" altLang="en-US" sz="4800" dirty="0" smtClean="0"/>
              <a:t> </a:t>
            </a:r>
            <a:r>
              <a:rPr kumimoji="1" lang="en-US" altLang="ja-JP" sz="4800" dirty="0" smtClean="0"/>
              <a:t>Server</a:t>
            </a:r>
            <a:r>
              <a:rPr kumimoji="1" lang="ja-JP" altLang="en-US" sz="4800" dirty="0" smtClean="0"/>
              <a:t>の機能なんですが、</a:t>
            </a:r>
            <a:r>
              <a:rPr kumimoji="1" lang="en-US" altLang="ja-JP" sz="4800" dirty="0" smtClean="0"/>
              <a:t>Visual Studio</a:t>
            </a:r>
            <a:r>
              <a:rPr kumimoji="1" lang="ja-JP" altLang="en-US" sz="4800" dirty="0" smtClean="0"/>
              <a:t>で開発します。</a:t>
            </a:r>
            <a:endParaRPr kumimoji="1" lang="en-US" altLang="ja-JP" sz="4800" dirty="0" smtClean="0"/>
          </a:p>
          <a:p>
            <a:r>
              <a:rPr lang="ja-JP" altLang="en-US" sz="4800" dirty="0" smtClean="0"/>
              <a:t>さて</a:t>
            </a:r>
            <a:r>
              <a:rPr lang="en-US" altLang="ja-JP" sz="4800" dirty="0" smtClean="0"/>
              <a:t>SQL Server</a:t>
            </a:r>
            <a:r>
              <a:rPr lang="ja-JP" altLang="en-US" sz="4800" dirty="0" smtClean="0"/>
              <a:t>に配置</a:t>
            </a:r>
            <a:r>
              <a:rPr lang="en-US" altLang="ja-JP" sz="4800" dirty="0" smtClean="0"/>
              <a:t>(Deploy)</a:t>
            </a:r>
            <a:r>
              <a:rPr lang="ja-JP" altLang="en-US" sz="4800" dirty="0" smtClean="0"/>
              <a:t>するにはどうするのでしょうか。</a:t>
            </a:r>
            <a:endParaRPr lang="en-US" altLang="ja-JP" sz="4800" dirty="0" smtClean="0"/>
          </a:p>
          <a:p>
            <a:endParaRPr kumimoji="1" lang="ja-JP" altLang="en-US" sz="4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SQL</a:t>
            </a:r>
            <a:r>
              <a:rPr lang="ja-JP" altLang="en-US" dirty="0" smtClean="0"/>
              <a:t>の実行とエージェントとの連携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8000" dirty="0" smtClean="0"/>
          </a:p>
          <a:p>
            <a:pPr algn="ctr">
              <a:buNone/>
            </a:pPr>
            <a:r>
              <a:rPr lang="en-US" altLang="ja-JP" sz="8000" dirty="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000" dirty="0" smtClean="0">
                <a:latin typeface="HG創英角ﾎﾟｯﾌﾟ体" pitchFamily="49" charset="-128"/>
                <a:ea typeface="HG創英角ﾎﾟｯﾌﾟ体" pitchFamily="49" charset="-128"/>
              </a:rPr>
              <a:t>２</a:t>
            </a:r>
            <a:endParaRPr lang="en-US" altLang="ja-JP" sz="8000" dirty="0" smtClean="0"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>
              <a:buNone/>
            </a:pPr>
            <a:endParaRPr lang="en-US" altLang="ja-JP" sz="8000" dirty="0" smtClean="0"/>
          </a:p>
          <a:p>
            <a:pPr>
              <a:buNone/>
            </a:pPr>
            <a:endParaRPr kumimoji="1" lang="en-US" altLang="ja-JP" sz="8000" dirty="0" smtClean="0"/>
          </a:p>
          <a:p>
            <a:pPr>
              <a:buNone/>
            </a:pPr>
            <a:endParaRPr kumimoji="1" lang="ja-JP" alt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4000" dirty="0" smtClean="0"/>
              <a:t>エージェントで実行できるまででした。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ちょっと手順が多いですが、まぁ気にしない</a:t>
            </a:r>
            <a:endParaRPr lang="en-US" altLang="ja-JP" sz="4000" dirty="0" smtClean="0"/>
          </a:p>
          <a:p>
            <a:r>
              <a:rPr kumimoji="1" lang="ja-JP" altLang="en-US" sz="4000" dirty="0" smtClean="0"/>
              <a:t>エージェントに有機的に利用できるということは、バッチ処理なんかにも非常に向いているということです。</a:t>
            </a:r>
            <a:endParaRPr kumimoji="1" lang="en-US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sz="5400" dirty="0" smtClean="0"/>
              <a:t>SQL</a:t>
            </a:r>
            <a:r>
              <a:rPr kumimoji="1" lang="ja-JP" altLang="en-US" sz="5400" dirty="0" smtClean="0"/>
              <a:t>しか実行しないのであれば、普通に</a:t>
            </a:r>
            <a:r>
              <a:rPr kumimoji="1" lang="en-US" altLang="ja-JP" sz="5400" dirty="0" smtClean="0"/>
              <a:t>SQL Server</a:t>
            </a:r>
            <a:r>
              <a:rPr kumimoji="1" lang="ja-JP" altLang="en-US" sz="5400" dirty="0" smtClean="0"/>
              <a:t>で実行可能ですよね？</a:t>
            </a:r>
            <a:endParaRPr kumimoji="1" lang="en-US" altLang="ja-JP" sz="5400" dirty="0" smtClean="0"/>
          </a:p>
          <a:p>
            <a:r>
              <a:rPr lang="ja-JP" altLang="en-US" sz="5400" dirty="0" smtClean="0"/>
              <a:t>私が思う</a:t>
            </a:r>
            <a:r>
              <a:rPr lang="en-US" altLang="ja-JP" sz="5400" dirty="0" smtClean="0"/>
              <a:t>SSIS</a:t>
            </a:r>
            <a:r>
              <a:rPr lang="ja-JP" altLang="en-US" sz="5400" dirty="0" smtClean="0"/>
              <a:t>のすごいところ</a:t>
            </a:r>
            <a:r>
              <a:rPr lang="en-US" altLang="ja-JP" sz="5400" dirty="0" smtClean="0"/>
              <a:t>…..</a:t>
            </a:r>
            <a:r>
              <a:rPr lang="ja-JP" altLang="en-US" sz="5400" dirty="0" smtClean="0"/>
              <a:t>→</a:t>
            </a:r>
            <a:endParaRPr kumimoji="1" lang="ja-JP" alt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その１ </a:t>
            </a:r>
            <a:r>
              <a:rPr kumimoji="1" lang="en-US" altLang="ja-JP" dirty="0" smtClean="0"/>
              <a:t>VSA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endParaRPr lang="en-US" altLang="ja-JP" sz="8800" dirty="0" smtClean="0"/>
          </a:p>
          <a:p>
            <a:pPr algn="ctr">
              <a:buNone/>
            </a:pPr>
            <a:r>
              <a:rPr lang="en-US" altLang="ja-JP" sz="8800" dirty="0" smtClean="0">
                <a:latin typeface="HG創英角ﾎﾟｯﾌﾟ体" pitchFamily="49" charset="-128"/>
                <a:ea typeface="HG創英角ﾎﾟｯﾌﾟ体" pitchFamily="49" charset="-128"/>
              </a:rPr>
              <a:t>DEMO</a:t>
            </a:r>
            <a:r>
              <a:rPr lang="ja-JP" altLang="en-US" sz="8800" dirty="0" smtClean="0">
                <a:latin typeface="HG創英角ﾎﾟｯﾌﾟ体" pitchFamily="49" charset="-128"/>
                <a:ea typeface="HG創英角ﾎﾟｯﾌﾟ体" pitchFamily="49" charset="-128"/>
              </a:rPr>
              <a:t>３</a:t>
            </a:r>
            <a:endParaRPr lang="en-US" altLang="ja-JP" sz="8800" dirty="0" smtClean="0">
              <a:latin typeface="HG創英角ﾎﾟｯﾌﾟ体" pitchFamily="49" charset="-128"/>
              <a:ea typeface="HG創英角ﾎﾟｯﾌﾟ体" pitchFamily="49" charset="-128"/>
            </a:endParaRPr>
          </a:p>
          <a:p>
            <a:pPr algn="ctr">
              <a:buNone/>
            </a:pPr>
            <a:endParaRPr lang="en-US" altLang="ja-JP" sz="8800" dirty="0" smtClean="0"/>
          </a:p>
          <a:p>
            <a:pPr>
              <a:buNone/>
            </a:pPr>
            <a:endParaRPr lang="en-US" altLang="ja-JP" sz="8800" dirty="0" smtClean="0"/>
          </a:p>
          <a:p>
            <a:pPr>
              <a:buNone/>
            </a:pPr>
            <a:endParaRPr lang="ja-JP" alt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</TotalTime>
  <Words>375</Words>
  <Application>Microsoft Office PowerPoint</Application>
  <PresentationFormat>画面に合わせる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5" baseType="lpstr">
      <vt:lpstr>プレゼンテーション1</vt:lpstr>
      <vt:lpstr>DSLシリーズ第2回</vt:lpstr>
      <vt:lpstr>SSISとは？</vt:lpstr>
      <vt:lpstr>とにかく簡単な例</vt:lpstr>
      <vt:lpstr>スライド 4</vt:lpstr>
      <vt:lpstr>スライド 5</vt:lpstr>
      <vt:lpstr>SQLの実行とエージェントとの連携 </vt:lpstr>
      <vt:lpstr>スライド 7</vt:lpstr>
      <vt:lpstr>スライド 8</vt:lpstr>
      <vt:lpstr>その１ VSA</vt:lpstr>
      <vt:lpstr>VSA</vt:lpstr>
      <vt:lpstr>その２ 並列実行</vt:lpstr>
      <vt:lpstr>スライド 12</vt:lpstr>
      <vt:lpstr>SSISの利用局面</vt:lpstr>
      <vt:lpstr>スライド 14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87</cp:revision>
  <dcterms:created xsi:type="dcterms:W3CDTF">2006-05-15T04:25:02Z</dcterms:created>
  <dcterms:modified xsi:type="dcterms:W3CDTF">2007-06-28T13:40:57Z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