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2" r:id="rId8"/>
    <p:sldId id="274" r:id="rId9"/>
    <p:sldId id="275" r:id="rId10"/>
    <p:sldId id="276" r:id="rId11"/>
    <p:sldId id="273" r:id="rId12"/>
    <p:sldId id="277" r:id="rId13"/>
    <p:sldId id="278" r:id="rId14"/>
    <p:sldId id="271" r:id="rId15"/>
    <p:sldId id="279" r:id="rId16"/>
    <p:sldId id="282" r:id="rId17"/>
    <p:sldId id="280" r:id="rId1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264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1BB34-5A42-47B3-AF99-E21967E6F3A1}" type="datetimeFigureOut">
              <a:rPr kumimoji="1" lang="ja-JP" altLang="en-US" smtClean="0"/>
              <a:pPr/>
              <a:t>2007/6/28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0D14D-4423-4C3B-B410-54EBE51A62B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2007/6/28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#10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DSL</a:t>
            </a:r>
            <a:r>
              <a:rPr lang="ja-JP" altLang="en-US" dirty="0" smtClean="0"/>
              <a:t>シリーズ第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回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algn="ctr" eaLnBrk="1" hangingPunct="1">
              <a:buNone/>
            </a:pPr>
            <a:r>
              <a:rPr lang="en-US" altLang="ja-JP" sz="11500" dirty="0" smtClean="0"/>
              <a:t>DSL</a:t>
            </a:r>
            <a:r>
              <a:rPr lang="ja-JP" altLang="en-US" sz="11500" dirty="0" smtClean="0"/>
              <a:t>とは？</a:t>
            </a:r>
            <a:endParaRPr lang="en-US" altLang="ja-JP" sz="115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ワークフローデザイナ</a:t>
            </a:r>
            <a:r>
              <a:rPr lang="en-US" altLang="ja-JP" dirty="0" smtClean="0"/>
              <a:t>(WF)</a:t>
            </a:r>
            <a:endParaRPr kumimoji="1" lang="en-US" altLang="ja-JP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17335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5" y="1928802"/>
            <a:ext cx="590077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10800000" flipH="1">
            <a:off x="2928926" y="1142984"/>
            <a:ext cx="785818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43372" y="150017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XOML</a:t>
            </a:r>
            <a:endParaRPr kumimoji="1" lang="ja-JP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857628"/>
            <a:ext cx="6643734" cy="210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屈折矢印 8"/>
          <p:cNvSpPr/>
          <p:nvPr/>
        </p:nvSpPr>
        <p:spPr>
          <a:xfrm rot="10800000">
            <a:off x="2143108" y="3143248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1472" y="321468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MSIL</a:t>
            </a:r>
            <a:r>
              <a:rPr kumimoji="1" lang="ja-JP" altLang="en-US" dirty="0" smtClean="0"/>
              <a:t>に直接</a:t>
            </a:r>
            <a:r>
              <a:rPr kumimoji="1" lang="en-US" altLang="ja-JP" dirty="0" smtClean="0"/>
              <a:t>MIXIN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SQL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14554"/>
            <a:ext cx="4547461" cy="895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120080"/>
            <a:ext cx="2319345" cy="5010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5000628" y="3143248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57224" y="178592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SQL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00496" y="571501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結果ではあるけれど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 Server Integration Service(SSIS)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2428892" cy="2795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143248"/>
            <a:ext cx="42862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屈折矢印 6"/>
          <p:cNvSpPr/>
          <p:nvPr/>
        </p:nvSpPr>
        <p:spPr>
          <a:xfrm rot="5400000">
            <a:off x="3143240" y="4286256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5786" y="114298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プロジェクトデザイナ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43372" y="271462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パッケージ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ASP.NET</a:t>
            </a:r>
            <a:endParaRPr lang="en-US" altLang="ja-JP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1000108"/>
            <a:ext cx="333377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286124"/>
            <a:ext cx="31908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2000240"/>
            <a:ext cx="4866239" cy="415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屈折矢印 7"/>
          <p:cNvSpPr/>
          <p:nvPr/>
        </p:nvSpPr>
        <p:spPr>
          <a:xfrm rot="16200000" flipH="1" flipV="1">
            <a:off x="3393261" y="5464995"/>
            <a:ext cx="785818" cy="7143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5400000">
            <a:off x="1893075" y="2678901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71472" y="642918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ASP.NET</a:t>
            </a:r>
            <a:r>
              <a:rPr kumimoji="1" lang="ja-JP" altLang="en-US" dirty="0" smtClean="0"/>
              <a:t>デザイナ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2910" y="285749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aspx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1934" y="157161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DSL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データセットデザイナ</a:t>
            </a:r>
            <a:endParaRPr kumimoji="1" lang="en-US" altLang="ja-JP" dirty="0" smtClean="0"/>
          </a:p>
          <a:p>
            <a:r>
              <a:rPr kumimoji="1" lang="en-US" altLang="ja-JP" dirty="0" smtClean="0"/>
              <a:t>SQL</a:t>
            </a:r>
          </a:p>
          <a:p>
            <a:r>
              <a:rPr lang="en-US" altLang="ja-JP" dirty="0" smtClean="0"/>
              <a:t>Windows Form </a:t>
            </a:r>
            <a:r>
              <a:rPr lang="ja-JP" altLang="en-US" dirty="0" smtClean="0"/>
              <a:t>デザイナ</a:t>
            </a:r>
            <a:endParaRPr lang="en-US" altLang="ja-JP" dirty="0" smtClean="0"/>
          </a:p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デザイナ</a:t>
            </a:r>
            <a:r>
              <a:rPr kumimoji="1" lang="en-US" altLang="ja-JP" dirty="0" smtClean="0"/>
              <a:t>(WPF)</a:t>
            </a:r>
          </a:p>
          <a:p>
            <a:r>
              <a:rPr lang="ja-JP" altLang="en-US" dirty="0" smtClean="0"/>
              <a:t>ワークフローデザイナ</a:t>
            </a:r>
            <a:r>
              <a:rPr lang="en-US" altLang="ja-JP" dirty="0" smtClean="0"/>
              <a:t>(WF)</a:t>
            </a:r>
            <a:endParaRPr kumimoji="1" lang="en-US" altLang="ja-JP" dirty="0" smtClean="0"/>
          </a:p>
          <a:p>
            <a:r>
              <a:rPr lang="en-US" altLang="ja-JP" dirty="0" smtClean="0"/>
              <a:t>SQL Server Integration Service(SSIS)</a:t>
            </a:r>
          </a:p>
          <a:p>
            <a:r>
              <a:rPr kumimoji="1" lang="en-US" altLang="ja-JP" dirty="0" smtClean="0"/>
              <a:t>ASP.NET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あなたも</a:t>
            </a:r>
            <a:r>
              <a:rPr lang="en-US" altLang="ja-JP" dirty="0" smtClean="0"/>
              <a:t>DSL</a:t>
            </a:r>
            <a:r>
              <a:rPr lang="ja-JP" altLang="en-US" dirty="0" smtClean="0"/>
              <a:t>を作っていませんか？</a:t>
            </a:r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あなたも</a:t>
            </a:r>
            <a:r>
              <a:rPr kumimoji="1" lang="en-US" altLang="ja-JP" dirty="0" smtClean="0"/>
              <a:t>DSL</a:t>
            </a:r>
            <a:r>
              <a:rPr kumimoji="1" lang="ja-JP" altLang="en-US" dirty="0" smtClean="0"/>
              <a:t>を作った経験がきっとある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3449854" cy="145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571611"/>
            <a:ext cx="3986226" cy="435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3750463" y="3536157"/>
            <a:ext cx="785818" cy="8572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185736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Excel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あなたも</a:t>
            </a:r>
            <a:r>
              <a:rPr lang="en-US" altLang="ja-JP" dirty="0" smtClean="0"/>
              <a:t>DSL</a:t>
            </a:r>
            <a:r>
              <a:rPr lang="ja-JP" altLang="en-US" dirty="0" smtClean="0"/>
              <a:t>を作っていませんか？</a:t>
            </a:r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あなたも</a:t>
            </a:r>
            <a:r>
              <a:rPr kumimoji="1" lang="en-US" altLang="ja-JP" dirty="0" smtClean="0"/>
              <a:t>DSL</a:t>
            </a:r>
            <a:r>
              <a:rPr kumimoji="1" lang="ja-JP" altLang="en-US" dirty="0" smtClean="0"/>
              <a:t>を作った経験がきっとある</a:t>
            </a:r>
            <a:endParaRPr kumimoji="1" lang="ja-JP" altLang="en-US" dirty="0"/>
          </a:p>
        </p:txBody>
      </p:sp>
      <p:sp>
        <p:nvSpPr>
          <p:cNvPr id="6" name="屈折矢印 5"/>
          <p:cNvSpPr/>
          <p:nvPr/>
        </p:nvSpPr>
        <p:spPr>
          <a:xfrm rot="5400000">
            <a:off x="3107521" y="3607595"/>
            <a:ext cx="785818" cy="8572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185736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Excel</a:t>
            </a:r>
            <a:endParaRPr kumimoji="1"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357158" y="2357430"/>
          <a:ext cx="3786214" cy="1095805"/>
        </p:xfrm>
        <a:graphic>
          <a:graphicData uri="http://schemas.openxmlformats.org/drawingml/2006/table">
            <a:tbl>
              <a:tblPr/>
              <a:tblGrid>
                <a:gridCol w="360965"/>
                <a:gridCol w="957343"/>
                <a:gridCol w="788631"/>
                <a:gridCol w="627767"/>
                <a:gridCol w="1051508"/>
              </a:tblGrid>
              <a:tr h="219161"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テーブル名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店舗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9161"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9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PK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カラム名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型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サイズ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インデックス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9161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店舗</a:t>
                      </a: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ID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int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19161">
                <a:tc>
                  <a:txBody>
                    <a:bodyPr/>
                    <a:lstStyle/>
                    <a:p>
                      <a:pPr algn="l" fontAlgn="ctr"/>
                      <a:endParaRPr lang="ja-JP" altLang="en-US" sz="1300" b="0" i="0" u="none" strike="noStrike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店舗名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nvarchar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40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3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11782" marR="11782" marT="1178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4214810" y="2428868"/>
            <a:ext cx="4572000" cy="341632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en-US" altLang="ja-JP" dirty="0" smtClean="0"/>
              <a:t>CREATE TABLE [</a:t>
            </a:r>
            <a:r>
              <a:rPr lang="en-US" altLang="ja-JP" dirty="0" err="1" smtClean="0"/>
              <a:t>dbo</a:t>
            </a:r>
            <a:r>
              <a:rPr lang="en-US" altLang="ja-JP" dirty="0" smtClean="0"/>
              <a:t>].[</a:t>
            </a:r>
            <a:r>
              <a:rPr lang="en-US" altLang="ja-JP" dirty="0" err="1" smtClean="0"/>
              <a:t>BLOGData</a:t>
            </a:r>
            <a:r>
              <a:rPr lang="en-US" altLang="ja-JP" dirty="0" smtClean="0"/>
              <a:t>](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dat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datetime</a:t>
            </a:r>
            <a:r>
              <a:rPr lang="en-US" altLang="ja-JP" dirty="0" smtClean="0"/>
              <a:t>]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dattime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datetime</a:t>
            </a:r>
            <a:r>
              <a:rPr lang="en-US" altLang="ja-JP" dirty="0" smtClean="0"/>
              <a:t>]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yyyymm</a:t>
            </a:r>
            <a:r>
              <a:rPr lang="en-US" altLang="ja-JP" dirty="0" smtClean="0"/>
              <a:t>] [char](7)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csUriStem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varchar</a:t>
            </a:r>
            <a:r>
              <a:rPr lang="en-US" altLang="ja-JP" dirty="0" smtClean="0"/>
              <a:t>](255)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csUserAgent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varchar</a:t>
            </a:r>
            <a:r>
              <a:rPr lang="en-US" altLang="ja-JP" dirty="0" smtClean="0"/>
              <a:t>](255)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csReferer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varchar</a:t>
            </a:r>
            <a:r>
              <a:rPr lang="en-US" altLang="ja-JP" dirty="0" smtClean="0"/>
              <a:t>](255) NULL,</a:t>
            </a:r>
          </a:p>
          <a:p>
            <a:r>
              <a:rPr lang="en-US" altLang="ja-JP" dirty="0" smtClean="0"/>
              <a:t>	[username] [</a:t>
            </a:r>
            <a:r>
              <a:rPr lang="en-US" altLang="ja-JP" dirty="0" err="1" smtClean="0"/>
              <a:t>varchar</a:t>
            </a:r>
            <a:r>
              <a:rPr lang="en-US" altLang="ja-JP" dirty="0" smtClean="0"/>
              <a:t>](30)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AggWebFlag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] NULL,</a:t>
            </a:r>
          </a:p>
          <a:p>
            <a:r>
              <a:rPr lang="en-US" altLang="ja-JP" dirty="0" smtClean="0"/>
              <a:t>	[</a:t>
            </a:r>
            <a:r>
              <a:rPr lang="en-US" altLang="ja-JP" dirty="0" err="1" smtClean="0"/>
              <a:t>PageNo</a:t>
            </a:r>
            <a:r>
              <a:rPr lang="en-US" altLang="ja-JP" dirty="0" smtClean="0"/>
              <a:t>] [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] NULL</a:t>
            </a:r>
          </a:p>
          <a:p>
            <a:r>
              <a:rPr lang="en-US" altLang="ja-JP" dirty="0" smtClean="0"/>
              <a:t>) ON [PRIMARY]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7200" dirty="0" smtClean="0"/>
              <a:t>さぁあなたも</a:t>
            </a:r>
            <a:r>
              <a:rPr kumimoji="1" lang="en-US" altLang="ja-JP" sz="7200" dirty="0" smtClean="0"/>
              <a:t>DSL</a:t>
            </a:r>
            <a:r>
              <a:rPr kumimoji="1" lang="ja-JP" altLang="en-US" sz="7200" dirty="0" smtClean="0"/>
              <a:t>を作っていきましょう。</a:t>
            </a:r>
            <a:endParaRPr kumimoji="1" lang="en-US" altLang="ja-JP" sz="7200" dirty="0" smtClean="0"/>
          </a:p>
          <a:p>
            <a:pPr>
              <a:buNone/>
            </a:pPr>
            <a:endParaRPr lang="en-US" altLang="ja-JP" sz="7200" dirty="0" smtClean="0"/>
          </a:p>
          <a:p>
            <a:pPr>
              <a:buNone/>
            </a:pPr>
            <a:r>
              <a:rPr kumimoji="1" lang="ja-JP" altLang="en-US" sz="4000" dirty="0" smtClean="0"/>
              <a:t>午後から</a:t>
            </a:r>
            <a:r>
              <a:rPr kumimoji="1" lang="en-US" altLang="ja-JP" sz="4000" dirty="0" smtClean="0"/>
              <a:t>SSIS</a:t>
            </a:r>
            <a:r>
              <a:rPr kumimoji="1" lang="ja-JP" altLang="en-US" sz="4000" dirty="0" err="1" smtClean="0"/>
              <a:t>、</a:t>
            </a:r>
            <a:r>
              <a:rPr kumimoji="1" lang="ja-JP" altLang="en-US" sz="4000" dirty="0" smtClean="0"/>
              <a:t>次回以降に</a:t>
            </a:r>
            <a:r>
              <a:rPr kumimoji="1" lang="en-US" altLang="ja-JP" sz="4000" dirty="0" smtClean="0"/>
              <a:t>WF</a:t>
            </a:r>
            <a:r>
              <a:rPr kumimoji="1" lang="ja-JP" altLang="en-US" sz="4000" dirty="0" smtClean="0"/>
              <a:t>を研究します。</a:t>
            </a:r>
            <a:endParaRPr kumimoji="1" lang="ja-JP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DSL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smtClean="0"/>
              <a:t>Domain Specific Language </a:t>
            </a:r>
            <a:br>
              <a:rPr lang="en-US" altLang="ja-JP" sz="4400" dirty="0" smtClean="0"/>
            </a:br>
            <a:r>
              <a:rPr lang="ja-JP" altLang="en-US" sz="4400" dirty="0" smtClean="0"/>
              <a:t>↓</a:t>
            </a:r>
            <a:endParaRPr lang="en-US" altLang="ja-JP" sz="4400" dirty="0" smtClean="0"/>
          </a:p>
          <a:p>
            <a:r>
              <a:rPr lang="ja-JP" altLang="en-US" sz="4400" dirty="0" smtClean="0"/>
              <a:t>領域特有言語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↓</a:t>
            </a:r>
            <a:endParaRPr lang="en-US" altLang="ja-JP" sz="4400" dirty="0" smtClean="0"/>
          </a:p>
          <a:p>
            <a:r>
              <a:rPr lang="ja-JP" altLang="en-US" sz="4400" dirty="0" smtClean="0"/>
              <a:t>役割を明確にした言語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勝手に言語分類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/>
              <a:t>言語の種類を乱暴に</a:t>
            </a:r>
            <a:r>
              <a:rPr lang="en-US" altLang="ja-JP" sz="4400" dirty="0" smtClean="0"/>
              <a:t>3</a:t>
            </a:r>
            <a:r>
              <a:rPr lang="ja-JP" altLang="en-US" sz="4400" dirty="0" smtClean="0"/>
              <a:t>種類に分類してみる。</a:t>
            </a:r>
            <a:endParaRPr lang="en-US" altLang="ja-JP" sz="4400" dirty="0" smtClean="0"/>
          </a:p>
          <a:p>
            <a:endParaRPr lang="en-US" altLang="ja-JP" sz="4400" dirty="0" smtClean="0"/>
          </a:p>
          <a:p>
            <a:r>
              <a:rPr lang="ja-JP" altLang="en-US" sz="4400" dirty="0" smtClean="0"/>
              <a:t>フル言語</a:t>
            </a:r>
            <a:endParaRPr lang="en-US" altLang="ja-JP" sz="4400" dirty="0" smtClean="0"/>
          </a:p>
          <a:p>
            <a:r>
              <a:rPr lang="ja-JP" altLang="en-US" sz="4400" dirty="0" smtClean="0"/>
              <a:t>スクリプト言語</a:t>
            </a:r>
            <a:endParaRPr lang="en-US" altLang="ja-JP" sz="4400" dirty="0" smtClean="0"/>
          </a:p>
          <a:p>
            <a:r>
              <a:rPr lang="en-US" altLang="ja-JP" sz="4400" dirty="0" smtClean="0"/>
              <a:t>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勝手に言語分類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フル言語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メモリ操作、ファイル操作、通信、外部プログラム呼び出しなど何でもできる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おもにコンパイルする</a:t>
            </a:r>
            <a:endParaRPr lang="en-US" altLang="ja-JP" sz="2400" dirty="0" smtClean="0"/>
          </a:p>
          <a:p>
            <a:r>
              <a:rPr lang="ja-JP" altLang="en-US" dirty="0" smtClean="0"/>
              <a:t>スクリプト言語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何でも</a:t>
            </a:r>
            <a:r>
              <a:rPr lang="ja-JP" altLang="en-US" sz="2400" dirty="0" err="1" smtClean="0"/>
              <a:t>は</a:t>
            </a:r>
            <a:r>
              <a:rPr lang="ja-JP" altLang="en-US" sz="2400" dirty="0" smtClean="0"/>
              <a:t>できない。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おもにインタプリタで実行する</a:t>
            </a:r>
            <a:endParaRPr lang="en-US" altLang="ja-JP" sz="2400" dirty="0" smtClean="0"/>
          </a:p>
          <a:p>
            <a:r>
              <a:rPr lang="en-US" altLang="ja-JP" dirty="0" smtClean="0"/>
              <a:t>DSL</a:t>
            </a:r>
          </a:p>
          <a:p>
            <a:pPr lvl="1"/>
            <a:r>
              <a:rPr lang="ja-JP" altLang="en-US" sz="2400" dirty="0" smtClean="0"/>
              <a:t>ちょっとしかできない。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おもにコードジェネレートする。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フル言語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C++</a:t>
            </a:r>
          </a:p>
          <a:p>
            <a:r>
              <a:rPr kumimoji="1" lang="en-US" altLang="ja-JP" dirty="0" smtClean="0"/>
              <a:t>C#</a:t>
            </a:r>
          </a:p>
          <a:p>
            <a:r>
              <a:rPr lang="en-US" altLang="ja-JP" dirty="0" smtClean="0"/>
              <a:t>Visual Basic</a:t>
            </a:r>
          </a:p>
          <a:p>
            <a:r>
              <a:rPr kumimoji="1" lang="en-US" altLang="ja-JP" dirty="0" smtClean="0"/>
              <a:t>Java</a:t>
            </a:r>
          </a:p>
          <a:p>
            <a:r>
              <a:rPr kumimoji="1" lang="en-US" altLang="ja-JP" dirty="0" smtClean="0"/>
              <a:t>Delphi(Pascal)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スクリプト言語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Java Script</a:t>
            </a:r>
          </a:p>
          <a:p>
            <a:r>
              <a:rPr lang="en-US" altLang="ja-JP" dirty="0" smtClean="0"/>
              <a:t>VB Script</a:t>
            </a:r>
          </a:p>
          <a:p>
            <a:r>
              <a:rPr kumimoji="1" lang="en-US" altLang="ja-JP" dirty="0" smtClean="0"/>
              <a:t>Shell(</a:t>
            </a:r>
            <a:r>
              <a:rPr kumimoji="1" lang="en-US" altLang="ja-JP" dirty="0" err="1" smtClean="0"/>
              <a:t>csh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ksh</a:t>
            </a:r>
            <a:r>
              <a:rPr kumimoji="1" lang="en-US" altLang="ja-JP" dirty="0" smtClean="0"/>
              <a:t>, bash</a:t>
            </a:r>
            <a:r>
              <a:rPr kumimoji="1" lang="ja-JP" altLang="en-US" dirty="0" smtClean="0"/>
              <a:t>等も</a:t>
            </a:r>
            <a:r>
              <a:rPr kumimoji="1" lang="en-US" altLang="ja-JP" dirty="0" smtClean="0"/>
              <a:t>)</a:t>
            </a:r>
          </a:p>
          <a:p>
            <a:r>
              <a:rPr kumimoji="1" lang="en-US" altLang="ja-JP" dirty="0" err="1" smtClean="0"/>
              <a:t>PowerShell</a:t>
            </a:r>
            <a:endParaRPr kumimoji="1" lang="en-US" altLang="ja-JP" dirty="0" smtClean="0"/>
          </a:p>
          <a:p>
            <a:r>
              <a:rPr lang="en-US" altLang="ja-JP" dirty="0" smtClean="0"/>
              <a:t>Perl</a:t>
            </a:r>
          </a:p>
          <a:p>
            <a:r>
              <a:rPr kumimoji="1" lang="en-US" altLang="ja-JP" dirty="0" smtClean="0"/>
              <a:t>PHP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データセットデザイナ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571744"/>
            <a:ext cx="3134640" cy="2228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607191" y="2250273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57290" y="21431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XSD(XML</a:t>
            </a:r>
            <a:r>
              <a:rPr kumimoji="1" lang="ja-JP" altLang="en-US" dirty="0" smtClean="0"/>
              <a:t>スキーマ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685800"/>
            <a:ext cx="27146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屈折矢印 8"/>
          <p:cNvSpPr/>
          <p:nvPr/>
        </p:nvSpPr>
        <p:spPr>
          <a:xfrm rot="5400000">
            <a:off x="4107653" y="4964917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643306" y="57150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 Forms</a:t>
            </a:r>
            <a:r>
              <a:rPr kumimoji="1" lang="ja-JP" altLang="en-US" dirty="0" smtClean="0"/>
              <a:t> デザイナ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7"/>
            <a:ext cx="2786082" cy="228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928669"/>
            <a:ext cx="4572032" cy="492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屈折矢印 7"/>
          <p:cNvSpPr/>
          <p:nvPr/>
        </p:nvSpPr>
        <p:spPr>
          <a:xfrm rot="5400000">
            <a:off x="1750199" y="3464719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85852" y="421481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デザイナ</a:t>
            </a:r>
            <a:r>
              <a:rPr kumimoji="1" lang="en-US" altLang="ja-JP" dirty="0" smtClean="0"/>
              <a:t>(WPF)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71472" y="3071810"/>
            <a:ext cx="4071966" cy="2554287"/>
          </a:xfrm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&lt;Grid&gt;</a:t>
            </a:r>
          </a:p>
          <a:p>
            <a:pPr>
              <a:buNone/>
            </a:pPr>
            <a:r>
              <a:rPr lang="en-US" altLang="ja-JP" sz="1400" dirty="0" smtClean="0"/>
              <a:t>    &lt;</a:t>
            </a:r>
            <a:r>
              <a:rPr lang="en-US" altLang="ja-JP" sz="1400" dirty="0" err="1" smtClean="0"/>
              <a:t>TextBox</a:t>
            </a:r>
            <a:r>
              <a:rPr lang="en-US" altLang="ja-JP" sz="1400" dirty="0" smtClean="0"/>
              <a:t> Margin="18,17,0,0" Name="textBox1" Height="26" </a:t>
            </a:r>
            <a:r>
              <a:rPr lang="en-US" altLang="ja-JP" sz="1400" dirty="0" err="1" smtClean="0"/>
              <a:t>HorizontalAlignment</a:t>
            </a:r>
            <a:r>
              <a:rPr lang="en-US" altLang="ja-JP" sz="1400" dirty="0" smtClean="0"/>
              <a:t>="Left" </a:t>
            </a:r>
            <a:r>
              <a:rPr lang="en-US" altLang="ja-JP" sz="1400" dirty="0" err="1" smtClean="0"/>
              <a:t>VerticalAlignment</a:t>
            </a:r>
            <a:r>
              <a:rPr lang="en-US" altLang="ja-JP" sz="1400" dirty="0" smtClean="0"/>
              <a:t>="Top" Width="100"&gt;&lt;/</a:t>
            </a:r>
            <a:r>
              <a:rPr lang="en-US" altLang="ja-JP" sz="1400" dirty="0" err="1" smtClean="0"/>
              <a:t>TextBox</a:t>
            </a:r>
            <a:r>
              <a:rPr lang="en-US" altLang="ja-JP" sz="1400" dirty="0" smtClean="0"/>
              <a:t>&gt;</a:t>
            </a:r>
          </a:p>
          <a:p>
            <a:pPr>
              <a:buNone/>
            </a:pPr>
            <a:r>
              <a:rPr lang="en-US" altLang="ja-JP" sz="1400" dirty="0" smtClean="0"/>
              <a:t>    &lt;Button Height="23" Margin="21,51,0,0" Name="button1" </a:t>
            </a:r>
            <a:r>
              <a:rPr lang="en-US" altLang="ja-JP" sz="1400" dirty="0" err="1" smtClean="0"/>
              <a:t>VerticalAlignment</a:t>
            </a:r>
            <a:r>
              <a:rPr lang="en-US" altLang="ja-JP" sz="1400" dirty="0" smtClean="0"/>
              <a:t>="Top" </a:t>
            </a:r>
            <a:r>
              <a:rPr lang="en-US" altLang="ja-JP" sz="1400" dirty="0" err="1" smtClean="0"/>
              <a:t>HorizontalAlignment</a:t>
            </a:r>
            <a:r>
              <a:rPr lang="en-US" altLang="ja-JP" sz="1400" dirty="0" smtClean="0"/>
              <a:t>="Left" Width="75"&gt;Button&lt;/Button&gt;</a:t>
            </a:r>
            <a:endParaRPr kumimoji="1" lang="ja-JP" alt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0"/>
            <a:ext cx="18097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4643438" y="1643050"/>
            <a:ext cx="4214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 void </a:t>
            </a:r>
            <a:r>
              <a:rPr lang="en-US" altLang="ja-JP" sz="1200" dirty="0" err="1" smtClean="0"/>
              <a:t>System.Windows.Markup.IComponentConnector.Connect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int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connectionId</a:t>
            </a:r>
            <a:r>
              <a:rPr lang="en-US" altLang="ja-JP" sz="1200" dirty="0" smtClean="0"/>
              <a:t>, object target) {</a:t>
            </a:r>
          </a:p>
          <a:p>
            <a:r>
              <a:rPr lang="en-US" altLang="ja-JP" sz="1200" dirty="0" smtClean="0"/>
              <a:t>            switch (</a:t>
            </a:r>
            <a:r>
              <a:rPr lang="en-US" altLang="ja-JP" sz="1200" dirty="0" err="1" smtClean="0"/>
              <a:t>connectionId</a:t>
            </a:r>
            <a:r>
              <a:rPr lang="en-US" altLang="ja-JP" sz="1200" dirty="0" smtClean="0"/>
              <a:t>)</a:t>
            </a:r>
          </a:p>
          <a:p>
            <a:r>
              <a:rPr lang="en-US" altLang="ja-JP" sz="1200" dirty="0" smtClean="0"/>
              <a:t>            {</a:t>
            </a:r>
          </a:p>
          <a:p>
            <a:r>
              <a:rPr lang="en-US" altLang="ja-JP" sz="1200" dirty="0" smtClean="0"/>
              <a:t>            case 1:</a:t>
            </a:r>
          </a:p>
          <a:p>
            <a:r>
              <a:rPr lang="en-US" altLang="ja-JP" sz="1200" dirty="0" smtClean="0"/>
              <a:t>            this.textBox1 = ((</a:t>
            </a:r>
            <a:r>
              <a:rPr lang="en-US" altLang="ja-JP" sz="1200" dirty="0" err="1" smtClean="0"/>
              <a:t>System.Windows.Controls.TextBox</a:t>
            </a:r>
            <a:r>
              <a:rPr lang="en-US" altLang="ja-JP" sz="1200" dirty="0" smtClean="0"/>
              <a:t>)(target));</a:t>
            </a:r>
          </a:p>
          <a:p>
            <a:r>
              <a:rPr lang="en-US" altLang="ja-JP" sz="1200" dirty="0" smtClean="0"/>
              <a:t>            return;</a:t>
            </a:r>
          </a:p>
          <a:p>
            <a:r>
              <a:rPr lang="en-US" altLang="ja-JP" sz="1200" dirty="0" smtClean="0"/>
              <a:t>            case 2:</a:t>
            </a:r>
          </a:p>
          <a:p>
            <a:r>
              <a:rPr lang="en-US" altLang="ja-JP" sz="1200" dirty="0" smtClean="0"/>
              <a:t>            this.button1 = ((</a:t>
            </a:r>
            <a:r>
              <a:rPr lang="en-US" altLang="ja-JP" sz="1200" dirty="0" err="1" smtClean="0"/>
              <a:t>System.Windows.Controls.Button</a:t>
            </a:r>
            <a:r>
              <a:rPr lang="en-US" altLang="ja-JP" sz="1200" dirty="0" smtClean="0"/>
              <a:t>)(target));</a:t>
            </a:r>
          </a:p>
          <a:p>
            <a:r>
              <a:rPr lang="en-US" altLang="ja-JP" sz="1200" dirty="0" smtClean="0"/>
              <a:t>            return;</a:t>
            </a:r>
          </a:p>
          <a:p>
            <a:r>
              <a:rPr lang="en-US" altLang="ja-JP" sz="1200" dirty="0" smtClean="0"/>
              <a:t>            }</a:t>
            </a:r>
          </a:p>
          <a:p>
            <a:r>
              <a:rPr lang="en-US" altLang="ja-JP" sz="1200" dirty="0" smtClean="0"/>
              <a:t>            </a:t>
            </a:r>
            <a:r>
              <a:rPr lang="en-US" altLang="ja-JP" sz="1200" dirty="0" err="1" smtClean="0"/>
              <a:t>this._contentLoaded</a:t>
            </a:r>
            <a:r>
              <a:rPr lang="en-US" altLang="ja-JP" sz="1200" dirty="0" smtClean="0"/>
              <a:t> = true;</a:t>
            </a:r>
          </a:p>
          <a:p>
            <a:r>
              <a:rPr lang="en-US" altLang="ja-JP" sz="1200" dirty="0" smtClean="0"/>
              <a:t>        }</a:t>
            </a:r>
            <a:endParaRPr kumimoji="1" lang="ja-JP" altLang="en-US" sz="1200" dirty="0"/>
          </a:p>
        </p:txBody>
      </p:sp>
      <p:sp>
        <p:nvSpPr>
          <p:cNvPr id="6" name="屈折矢印 5"/>
          <p:cNvSpPr/>
          <p:nvPr/>
        </p:nvSpPr>
        <p:spPr>
          <a:xfrm rot="10800000" flipH="1">
            <a:off x="2428860" y="1714488"/>
            <a:ext cx="785818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屈折矢印 7"/>
          <p:cNvSpPr/>
          <p:nvPr/>
        </p:nvSpPr>
        <p:spPr>
          <a:xfrm rot="16200000" flipV="1">
            <a:off x="3911198" y="2303852"/>
            <a:ext cx="714381" cy="82153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72000" y="5429264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※WPF</a:t>
            </a:r>
            <a:r>
              <a:rPr lang="ja-JP" altLang="en-US" dirty="0" smtClean="0"/>
              <a:t>はほかにも動的解釈などしている</a:t>
            </a:r>
            <a:endParaRPr lang="en-US" altLang="ja-JP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0034" y="257174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XAML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72000" y="114298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410</Words>
  <Application>Microsoft Office PowerPoint</Application>
  <PresentationFormat>画面に合わせる (4:3)</PresentationFormat>
  <Paragraphs>118</Paragraphs>
  <Slides>17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プレゼンテーション1</vt:lpstr>
      <vt:lpstr>DSLシリーズ第1回</vt:lpstr>
      <vt:lpstr>DSLとは？</vt:lpstr>
      <vt:lpstr>勝手に言語分類</vt:lpstr>
      <vt:lpstr>勝手に言語分類</vt:lpstr>
      <vt:lpstr>フル言語</vt:lpstr>
      <vt:lpstr>スクリプト言語</vt:lpstr>
      <vt:lpstr>データセットデザイナ</vt:lpstr>
      <vt:lpstr>Windows Forms デザイナ</vt:lpstr>
      <vt:lpstr>XAMLデザイナ(WPF)</vt:lpstr>
      <vt:lpstr>ワークフローデザイナ(WF)</vt:lpstr>
      <vt:lpstr>SQL</vt:lpstr>
      <vt:lpstr>SQL Server Integration Service(SSIS)</vt:lpstr>
      <vt:lpstr>ASP.NET</vt:lpstr>
      <vt:lpstr>DSL</vt:lpstr>
      <vt:lpstr>あなたもDSLを作っていませんか？</vt:lpstr>
      <vt:lpstr>あなたもDSLを作っていませんか？</vt:lpstr>
      <vt:lpstr>スライド 17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58</cp:revision>
  <dcterms:created xsi:type="dcterms:W3CDTF">2006-05-15T04:25:02Z</dcterms:created>
  <dcterms:modified xsi:type="dcterms:W3CDTF">2007-06-28T13:39:15Z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