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28" autoAdjust="0"/>
  </p:normalViewPr>
  <p:slideViewPr>
    <p:cSldViewPr>
      <p:cViewPr>
        <p:scale>
          <a:sx n="66" d="100"/>
          <a:sy n="66" d="100"/>
        </p:scale>
        <p:origin x="-1440" y="-7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2007/6/5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aseline="0"/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Users\localnaka\Desktop\wankuma-logo20.bmp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46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68313" y="6165850"/>
            <a:ext cx="152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4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4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4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400" dirty="0" smtClean="0">
                <a:solidFill>
                  <a:schemeClr val="tx2"/>
                </a:solidFill>
                <a:ea typeface="ＭＳ Ｐゴシック" pitchFamily="50" charset="-128"/>
              </a:rPr>
              <a:t>#8</a:t>
            </a:r>
            <a:endParaRPr kumimoji="0" lang="en-US" altLang="ja-JP" sz="24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 bwMode="auto">
          <a:xfrm>
            <a:off x="642910" y="2214554"/>
            <a:ext cx="777240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職業プログラマー向け</a:t>
            </a:r>
            <a:r>
              <a:rPr kumimoji="0" lang="en-US" altLang="ja-JP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altLang="ja-JP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ja-JP" alt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生産性向上の</a:t>
            </a:r>
            <a:r>
              <a:rPr kumimoji="0" lang="ja-JP" altLang="en-US" sz="60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工夫</a:t>
            </a:r>
            <a:endParaRPr kumimoji="0" lang="ja-JP" altLang="en-US" sz="6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 bwMode="auto">
          <a:xfrm>
            <a:off x="1371600" y="4929198"/>
            <a:ext cx="727233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42900" lvl="0" indent="-342900" algn="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ja-JP" sz="1900" dirty="0" smtClean="0"/>
              <a:t>2007</a:t>
            </a:r>
            <a:r>
              <a:rPr lang="ja-JP" altLang="en-US" sz="1900" dirty="0" smtClean="0"/>
              <a:t>年</a:t>
            </a:r>
            <a:r>
              <a:rPr lang="en-US" altLang="ja-JP" sz="1900" dirty="0" smtClean="0"/>
              <a:t>6</a:t>
            </a:r>
            <a:r>
              <a:rPr lang="ja-JP" altLang="en-US" sz="1900" dirty="0" smtClean="0"/>
              <a:t>月</a:t>
            </a:r>
            <a:r>
              <a:rPr lang="en-US" altLang="ja-JP" sz="1900" dirty="0" smtClean="0"/>
              <a:t>2</a:t>
            </a:r>
            <a:r>
              <a:rPr lang="ja-JP" altLang="en-US" sz="1900" dirty="0" smtClean="0"/>
              <a:t>日</a:t>
            </a:r>
            <a:r>
              <a:rPr kumimoji="1" lang="ja-JP" altLang="en-US" sz="19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Ｒ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・田中一郎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 algn="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ja-JP" sz="2200" dirty="0" smtClean="0"/>
              <a:t>http://blogs.wankuma.com/rti/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357554" y="500042"/>
            <a:ext cx="264320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ja-JP" altLang="en-US" sz="9600" kern="0" dirty="0" smtClean="0">
                <a:solidFill>
                  <a:srgbClr val="FF0000"/>
                </a:solidFill>
              </a:rPr>
              <a:t>Ｒ</a:t>
            </a:r>
            <a:r>
              <a:rPr kumimoji="0" lang="ja-JP" altLang="en-US" sz="9600" kern="0" dirty="0" smtClean="0">
                <a:solidFill>
                  <a:schemeClr val="tx2"/>
                </a:solidFill>
              </a:rPr>
              <a:t>流</a:t>
            </a:r>
            <a:endParaRPr lang="ja-JP" altLang="en-US" sz="9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できる限り入力しない</a:t>
            </a:r>
          </a:p>
        </p:txBody>
      </p:sp>
      <p:sp>
        <p:nvSpPr>
          <p:cNvPr id="11267" name="コンテンツ プレースホルダ 2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47688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ja-JP" altLang="en-US" dirty="0" smtClean="0"/>
              <a:t>Ｑ</a:t>
            </a:r>
            <a:r>
              <a:rPr lang="en-US" altLang="ja-JP" dirty="0" smtClean="0"/>
              <a:t>.</a:t>
            </a:r>
            <a:r>
              <a:rPr lang="ja-JP" altLang="en-US" dirty="0" smtClean="0"/>
              <a:t>最も早くソフトウェアを開発するには？</a:t>
            </a:r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r>
              <a:rPr lang="ja-JP" altLang="en-US" dirty="0" smtClean="0"/>
              <a:t>Ａ</a:t>
            </a:r>
            <a:r>
              <a:rPr lang="en-US" altLang="ja-JP" dirty="0" smtClean="0"/>
              <a:t>.</a:t>
            </a:r>
            <a:r>
              <a:rPr lang="ja-JP" altLang="en-US" dirty="0" smtClean="0"/>
              <a:t>できる限りコーディングしないで完成させる</a:t>
            </a: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endParaRPr lang="en-US" altLang="ja-JP" dirty="0" smtClean="0"/>
          </a:p>
          <a:p>
            <a:pPr eaLnBrk="1" hangingPunct="1">
              <a:buFont typeface="Wingdings" pitchFamily="2" charset="2"/>
              <a:buChar char="l"/>
            </a:pPr>
            <a:r>
              <a:rPr lang="ja-JP" altLang="en-US" dirty="0" smtClean="0"/>
              <a:t>デザイナの利用</a:t>
            </a:r>
            <a:endParaRPr lang="en-US" altLang="ja-JP" dirty="0" smtClean="0"/>
          </a:p>
          <a:p>
            <a:pPr eaLnBrk="1" hangingPunct="1">
              <a:buFont typeface="Wingdings" pitchFamily="2" charset="2"/>
              <a:buChar char="l"/>
            </a:pPr>
            <a:r>
              <a:rPr lang="en-US" altLang="ja-JP" dirty="0" smtClean="0"/>
              <a:t>Microsoft .NET Framework </a:t>
            </a:r>
            <a:r>
              <a:rPr lang="ja-JP" altLang="en-US" dirty="0" smtClean="0"/>
              <a:t>の利用</a:t>
            </a:r>
            <a:endParaRPr lang="en-US" altLang="ja-JP" dirty="0" smtClean="0"/>
          </a:p>
          <a:p>
            <a:pPr eaLnBrk="1" hangingPunct="1">
              <a:buFont typeface="Wingdings" pitchFamily="2" charset="2"/>
              <a:buChar char="l"/>
            </a:pPr>
            <a:r>
              <a:rPr lang="ja-JP" altLang="en-US" dirty="0" smtClean="0"/>
              <a:t>汎用クラス・メソッド・モジュールの管理</a:t>
            </a:r>
            <a:endParaRPr lang="en-US" altLang="ja-JP" dirty="0" smtClean="0"/>
          </a:p>
          <a:p>
            <a:pPr eaLnBrk="1" hangingPunct="1">
              <a:buFont typeface="Wingdings" pitchFamily="2" charset="2"/>
              <a:buChar char="l"/>
            </a:pPr>
            <a:r>
              <a:rPr lang="ja-JP" altLang="en-US" dirty="0" smtClean="0"/>
              <a:t>類似コードのコピー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直感的な表現を使う</a:t>
            </a:r>
          </a:p>
        </p:txBody>
      </p:sp>
      <p:sp>
        <p:nvSpPr>
          <p:cNvPr id="11267" name="コンテンツ プレースホルダ 2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47688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ja-JP" altLang="en-US" dirty="0" smtClean="0"/>
              <a:t>未来の自分は、他人と同じ。</a:t>
            </a:r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r>
              <a:rPr lang="ja-JP" altLang="en-US" dirty="0" smtClean="0"/>
              <a:t>他人にわかるように書けば、</a:t>
            </a:r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r>
              <a:rPr lang="ja-JP" altLang="en-US" dirty="0" smtClean="0"/>
              <a:t>未来の自分にもわかる。</a:t>
            </a:r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r>
              <a:rPr lang="ja-JP" altLang="en-US" dirty="0" smtClean="0"/>
              <a:t>・・・この表現は直感的ですか？</a:t>
            </a:r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endParaRPr lang="en-US" altLang="ja-JP" sz="1800" dirty="0" smtClean="0"/>
          </a:p>
          <a:p>
            <a:pPr eaLnBrk="1" hangingPunct="1">
              <a:buFont typeface="Arial" charset="0"/>
              <a:buNone/>
            </a:pPr>
            <a:r>
              <a:rPr lang="ja-JP" altLang="en-US" sz="1800" dirty="0" smtClean="0"/>
              <a:t>他人が見てもわかりやすいコーディングをするように普段から心がけましょう。</a:t>
            </a:r>
            <a:endParaRPr lang="en-US" altLang="ja-JP" sz="1800" dirty="0" smtClean="0"/>
          </a:p>
          <a:p>
            <a:pPr eaLnBrk="1" hangingPunct="1">
              <a:buFont typeface="Arial" charset="0"/>
              <a:buNone/>
            </a:pPr>
            <a:r>
              <a:rPr lang="ja-JP" altLang="en-US" sz="1800" dirty="0" smtClean="0"/>
              <a:t>何故なら、他人が見てもわかりやすいというのはもちろんですが、</a:t>
            </a:r>
            <a:endParaRPr lang="en-US" altLang="ja-JP" sz="1800" dirty="0" smtClean="0"/>
          </a:p>
          <a:p>
            <a:pPr eaLnBrk="1" hangingPunct="1">
              <a:buFont typeface="Arial" charset="0"/>
              <a:buNone/>
            </a:pPr>
            <a:r>
              <a:rPr lang="ja-JP" altLang="en-US" sz="1800" dirty="0" smtClean="0"/>
              <a:t>数日後、数ヶ月後に、継続して開発している自分が見ても、わかりやすくバグを未然に防ぐことができます。</a:t>
            </a:r>
            <a:endParaRPr lang="en-US" altLang="ja-JP" sz="1800" dirty="0" smtClean="0"/>
          </a:p>
          <a:p>
            <a:pPr eaLnBrk="1" hangingPunct="1">
              <a:buFont typeface="Arial" charset="0"/>
              <a:buNone/>
            </a:pPr>
            <a:endParaRPr lang="en-US" altLang="ja-JP" sz="1800" dirty="0" smtClean="0"/>
          </a:p>
          <a:p>
            <a:pPr eaLnBrk="1" hangingPunct="1">
              <a:buFont typeface="Arial" charset="0"/>
              <a:buNone/>
            </a:pPr>
            <a:endParaRPr lang="en-US" altLang="ja-JP" sz="1200" dirty="0" smtClean="0"/>
          </a:p>
          <a:p>
            <a:pPr eaLnBrk="1" hangingPunct="1">
              <a:buFont typeface="Arial" charset="0"/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日本語を有効活用する</a:t>
            </a:r>
          </a:p>
        </p:txBody>
      </p:sp>
      <p:sp>
        <p:nvSpPr>
          <p:cNvPr id="11267" name="コンテンツ プレースホルダ 2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47688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altLang="ja-JP" dirty="0" smtClean="0"/>
              <a:t>if (Is</a:t>
            </a:r>
            <a:r>
              <a:rPr lang="ja-JP" altLang="en-US" dirty="0" smtClean="0">
                <a:solidFill>
                  <a:srgbClr val="FF0000"/>
                </a:solidFill>
              </a:rPr>
              <a:t>税込み金額</a:t>
            </a:r>
            <a:r>
              <a:rPr lang="en-US" altLang="ja-JP" dirty="0" smtClean="0"/>
              <a:t>()) {</a:t>
            </a:r>
          </a:p>
          <a:p>
            <a:pPr eaLnBrk="1" hangingPunct="1">
              <a:buFont typeface="Arial" charset="0"/>
              <a:buNone/>
            </a:pPr>
            <a:r>
              <a:rPr lang="ja-JP" altLang="en-US" dirty="0" smtClean="0"/>
              <a:t>　　</a:t>
            </a:r>
            <a:r>
              <a:rPr lang="en-US" altLang="ja-JP" dirty="0" smtClean="0"/>
              <a:t>return </a:t>
            </a:r>
            <a:r>
              <a:rPr lang="ja-JP" altLang="en-US" dirty="0" smtClean="0">
                <a:solidFill>
                  <a:srgbClr val="FF0000"/>
                </a:solidFill>
              </a:rPr>
              <a:t>金額</a:t>
            </a:r>
            <a:r>
              <a:rPr lang="en-US" altLang="ja-JP" dirty="0" smtClean="0"/>
              <a:t>;</a:t>
            </a:r>
          </a:p>
          <a:p>
            <a:pPr eaLnBrk="1" hangingPunct="1">
              <a:buFont typeface="Arial" charset="0"/>
              <a:buNone/>
            </a:pPr>
            <a:r>
              <a:rPr lang="en-US" altLang="ja-JP" dirty="0" smtClean="0"/>
              <a:t>}</a:t>
            </a:r>
          </a:p>
          <a:p>
            <a:pPr eaLnBrk="1" hangingPunct="1">
              <a:buFont typeface="Arial" charset="0"/>
              <a:buNone/>
            </a:pPr>
            <a:r>
              <a:rPr lang="en-US" altLang="ja-JP" dirty="0" smtClean="0"/>
              <a:t>else {</a:t>
            </a:r>
          </a:p>
          <a:p>
            <a:pPr eaLnBrk="1" hangingPunct="1">
              <a:buFont typeface="Arial" charset="0"/>
              <a:buNone/>
            </a:pPr>
            <a:r>
              <a:rPr lang="en-US" altLang="ja-JP" dirty="0" smtClean="0"/>
              <a:t>    return Calc</a:t>
            </a:r>
            <a:r>
              <a:rPr lang="ja-JP" altLang="en-US" dirty="0" smtClean="0">
                <a:solidFill>
                  <a:srgbClr val="FF0000"/>
                </a:solidFill>
              </a:rPr>
              <a:t>税込み金額</a:t>
            </a:r>
            <a:r>
              <a:rPr lang="en-US" altLang="ja-JP" dirty="0" smtClean="0"/>
              <a:t>(</a:t>
            </a:r>
            <a:r>
              <a:rPr lang="ja-JP" altLang="en-US" dirty="0" smtClean="0">
                <a:solidFill>
                  <a:srgbClr val="FF0000"/>
                </a:solidFill>
              </a:rPr>
              <a:t>金額</a:t>
            </a:r>
            <a:r>
              <a:rPr lang="en-US" altLang="ja-JP" dirty="0" smtClean="0"/>
              <a:t>);</a:t>
            </a:r>
          </a:p>
          <a:p>
            <a:pPr eaLnBrk="1" hangingPunct="1">
              <a:buFont typeface="Arial" charset="0"/>
              <a:buNone/>
            </a:pPr>
            <a:r>
              <a:rPr lang="en-US" altLang="ja-JP" dirty="0" smtClean="0"/>
              <a:t>}</a:t>
            </a:r>
          </a:p>
          <a:p>
            <a:pPr eaLnBrk="1" hangingPunct="1">
              <a:buFont typeface="Arial" charset="0"/>
              <a:buNone/>
            </a:pPr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r>
              <a:rPr lang="ja-JP" altLang="en-US" dirty="0" smtClean="0"/>
              <a:t>このコードに説明やコメントが必要ですか？</a:t>
            </a:r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endParaRPr lang="ja-JP" altLang="en-US" dirty="0" smtClean="0"/>
          </a:p>
          <a:p>
            <a:pPr eaLnBrk="1" hangingPunct="1">
              <a:buFont typeface="Arial" charset="0"/>
              <a:buNone/>
            </a:pPr>
            <a:endParaRPr lang="ja-JP" altLang="en-US" dirty="0" smtClean="0"/>
          </a:p>
          <a:p>
            <a:pPr eaLnBrk="1" hangingPunct="1">
              <a:buFont typeface="Arial" charset="0"/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今の開発環境に応じた表現</a:t>
            </a:r>
          </a:p>
        </p:txBody>
      </p:sp>
      <p:sp>
        <p:nvSpPr>
          <p:cNvPr id="11267" name="コンテンツ プレースホルダ 2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47688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altLang="ja-JP" dirty="0" smtClean="0"/>
          </a:p>
          <a:p>
            <a:pPr eaLnBrk="1" hangingPunct="1"/>
            <a:r>
              <a:rPr lang="ja-JP" altLang="en-US" dirty="0" smtClean="0"/>
              <a:t>古い慣習なんて、捨て去ろう！</a:t>
            </a:r>
            <a:endParaRPr lang="en-US" altLang="ja-JP" dirty="0" smtClean="0"/>
          </a:p>
          <a:p>
            <a:pPr eaLnBrk="1" hangingPunct="1"/>
            <a:endParaRPr lang="en-US" altLang="ja-JP" dirty="0" smtClean="0"/>
          </a:p>
          <a:p>
            <a:pPr eaLnBrk="1" hangingPunct="1"/>
            <a:r>
              <a:rPr lang="ja-JP" altLang="en-US" dirty="0" smtClean="0"/>
              <a:t>今開発しているソフトウェアは、今の開発環境以外で開発することがありますか？</a:t>
            </a:r>
            <a:endParaRPr lang="en-US" altLang="ja-JP" dirty="0" smtClean="0"/>
          </a:p>
          <a:p>
            <a:pPr eaLnBrk="1" hangingPunct="1"/>
            <a:endParaRPr lang="en-US" altLang="ja-JP" dirty="0" smtClean="0"/>
          </a:p>
          <a:p>
            <a:pPr eaLnBrk="1" hangingPunct="1"/>
            <a:r>
              <a:rPr lang="ja-JP" altLang="en-US" dirty="0" smtClean="0"/>
              <a:t>あるとしたら、どれくらいの比率ですか？</a:t>
            </a:r>
            <a:endParaRPr lang="en-US" altLang="ja-JP" dirty="0" smtClean="0"/>
          </a:p>
          <a:p>
            <a:pPr eaLnBrk="1" hangingPunct="1"/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endParaRPr lang="ja-JP" altLang="en-US" dirty="0" smtClean="0"/>
          </a:p>
          <a:p>
            <a:pPr eaLnBrk="1" hangingPunct="1">
              <a:buFont typeface="Arial" charset="0"/>
              <a:buNone/>
            </a:pPr>
            <a:endParaRPr lang="ja-JP" altLang="en-US" dirty="0" smtClean="0"/>
          </a:p>
          <a:p>
            <a:pPr eaLnBrk="1" hangingPunct="1">
              <a:buFont typeface="Arial" charset="0"/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全体を見据えて確実に終わらせる</a:t>
            </a:r>
          </a:p>
        </p:txBody>
      </p:sp>
      <p:sp>
        <p:nvSpPr>
          <p:cNvPr id="11267" name="コンテンツ プレースホルダ 2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47688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altLang="ja-JP" dirty="0" smtClean="0"/>
          </a:p>
          <a:p>
            <a:pPr eaLnBrk="1" hangingPunct="1">
              <a:buFont typeface="Wingdings" pitchFamily="2" charset="2"/>
              <a:buChar char="l"/>
            </a:pPr>
            <a:r>
              <a:rPr lang="ja-JP" altLang="en-US" dirty="0" smtClean="0"/>
              <a:t>考え事は大雑把に全体を把握。</a:t>
            </a:r>
            <a:endParaRPr lang="en-US" altLang="ja-JP" dirty="0" smtClean="0"/>
          </a:p>
          <a:p>
            <a:pPr eaLnBrk="1" hangingPunct="1">
              <a:buFont typeface="Wingdings" pitchFamily="2" charset="2"/>
              <a:buChar char="l"/>
            </a:pPr>
            <a:endParaRPr lang="ja-JP" altLang="en-US" dirty="0" smtClean="0"/>
          </a:p>
          <a:p>
            <a:pPr eaLnBrk="1" hangingPunct="1">
              <a:buFont typeface="Wingdings" pitchFamily="2" charset="2"/>
              <a:buChar char="l"/>
            </a:pPr>
            <a:r>
              <a:rPr lang="ja-JP" altLang="en-US" dirty="0" smtClean="0"/>
              <a:t>行動は、処理の単位を細かく分けて、一つ一つを確実に完了させる。</a:t>
            </a:r>
            <a:endParaRPr lang="en-US" altLang="ja-JP" dirty="0" smtClean="0"/>
          </a:p>
          <a:p>
            <a:pPr eaLnBrk="1" hangingPunct="1">
              <a:buFont typeface="Wingdings" pitchFamily="2" charset="2"/>
              <a:buChar char="l"/>
            </a:pPr>
            <a:endParaRPr lang="ja-JP" altLang="en-US" dirty="0" smtClean="0"/>
          </a:p>
          <a:p>
            <a:pPr eaLnBrk="1" hangingPunct="1">
              <a:buFont typeface="Wingdings" pitchFamily="2" charset="2"/>
              <a:buChar char="l"/>
            </a:pPr>
            <a:r>
              <a:rPr lang="ja-JP" altLang="en-US" dirty="0" smtClean="0"/>
              <a:t>必要に応じて全体を再度調整する。</a:t>
            </a:r>
          </a:p>
          <a:p>
            <a:pPr eaLnBrk="1" hangingPunct="1">
              <a:buFont typeface="Arial" charset="0"/>
              <a:buNone/>
            </a:pPr>
            <a:endParaRPr lang="ja-JP" altLang="en-US" dirty="0" smtClean="0"/>
          </a:p>
          <a:p>
            <a:pPr eaLnBrk="1" hangingPunct="1">
              <a:buFont typeface="Arial" charset="0"/>
              <a:buNone/>
            </a:pPr>
            <a:endParaRPr lang="ja-JP" altLang="en-US" dirty="0" smtClean="0"/>
          </a:p>
          <a:p>
            <a:pPr eaLnBrk="1" hangingPunct="1">
              <a:buFont typeface="Arial" charset="0"/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ご清聴ありがとうございました。</a:t>
            </a:r>
          </a:p>
        </p:txBody>
      </p:sp>
      <p:sp>
        <p:nvSpPr>
          <p:cNvPr id="11267" name="コンテンツ プレースホルダ 2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47688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r>
              <a:rPr lang="ja-JP" altLang="en-US" dirty="0" smtClean="0"/>
              <a:t>皆さんも、月曜日から、</a:t>
            </a: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r>
              <a:rPr lang="ja-JP" altLang="en-US" sz="9600" dirty="0" smtClean="0">
                <a:solidFill>
                  <a:srgbClr val="33CC33"/>
                </a:solidFill>
              </a:rPr>
              <a:t>是非、</a:t>
            </a:r>
            <a:endParaRPr lang="en-US" altLang="ja-JP" sz="9600" dirty="0" smtClean="0">
              <a:solidFill>
                <a:srgbClr val="33CC33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ja-JP" altLang="en-US" dirty="0" smtClean="0"/>
              <a:t>実践してみて下さい。</a:t>
            </a:r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endParaRPr lang="en-US" altLang="ja-JP" dirty="0" smtClean="0"/>
          </a:p>
          <a:p>
            <a:pPr algn="r" eaLnBrk="1" hangingPunct="1">
              <a:buFont typeface="Arial" charset="0"/>
              <a:buNone/>
            </a:pPr>
            <a:r>
              <a:rPr lang="en-US" altLang="ja-JP" sz="2800" dirty="0" smtClean="0"/>
              <a:t>http://blogs.wankuma.com/rti/</a:t>
            </a:r>
          </a:p>
          <a:p>
            <a:pPr eaLnBrk="1" hangingPunct="1">
              <a:buFont typeface="Arial" charset="0"/>
              <a:buNone/>
            </a:pPr>
            <a:endParaRPr lang="ja-JP" altLang="en-US" dirty="0" smtClean="0"/>
          </a:p>
          <a:p>
            <a:pPr eaLnBrk="1" hangingPunct="1">
              <a:buFont typeface="Arial" charset="0"/>
              <a:buNone/>
            </a:pPr>
            <a:endParaRPr lang="ja-JP" alt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z="4000" dirty="0" smtClean="0"/>
              <a:t>自己紹介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857375"/>
            <a:ext cx="8229600" cy="42687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dirty="0" smtClean="0"/>
              <a:t>名前：　</a:t>
            </a:r>
            <a:r>
              <a:rPr lang="ja-JP" altLang="en-US" dirty="0" smtClean="0">
                <a:solidFill>
                  <a:srgbClr val="FF0000"/>
                </a:solidFill>
              </a:rPr>
              <a:t>Ｒ</a:t>
            </a:r>
            <a:r>
              <a:rPr lang="ja-JP" altLang="en-US" dirty="0" smtClean="0"/>
              <a:t>・田中一郎（略してＲさん）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ja-JP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dirty="0" smtClean="0"/>
              <a:t>職業：　</a:t>
            </a:r>
            <a:r>
              <a:rPr lang="en-US" altLang="ja-JP" dirty="0" smtClean="0"/>
              <a:t>IT</a:t>
            </a:r>
            <a:r>
              <a:rPr lang="ja-JP" altLang="en-US" dirty="0" smtClean="0"/>
              <a:t>関連の、いろんなこと。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ja-JP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dirty="0" smtClean="0"/>
              <a:t>まとめ</a:t>
            </a: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dirty="0" smtClean="0"/>
              <a:t>果てしなく広く、浅い知識を持った人？</a:t>
            </a:r>
            <a:endParaRPr lang="en-US" altLang="ja-JP" dirty="0" smtClean="0">
              <a:solidFill>
                <a:schemeClr val="bg1">
                  <a:lumMod val="8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ja-JP" alt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ja-JP" altLang="en-US" sz="4000" dirty="0" smtClean="0"/>
              <a:t>今回のテーマについて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857375"/>
            <a:ext cx="8229600" cy="4268788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dirty="0" smtClean="0"/>
              <a:t> Ｒ流</a:t>
            </a: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dirty="0" smtClean="0">
                <a:solidFill>
                  <a:schemeClr val="bg1">
                    <a:lumMod val="50000"/>
                  </a:schemeClr>
                </a:solidFill>
              </a:rPr>
              <a:t>Ｒさんは無駄に長い経験がある。</a:t>
            </a:r>
            <a:endParaRPr lang="en-US" altLang="ja-JP" dirty="0" smtClean="0">
              <a:solidFill>
                <a:schemeClr val="bg1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dirty="0" smtClean="0"/>
              <a:t>職業プログラマー向け</a:t>
            </a: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dirty="0" smtClean="0">
                <a:solidFill>
                  <a:schemeClr val="bg1">
                    <a:lumMod val="50000"/>
                  </a:schemeClr>
                </a:solidFill>
              </a:rPr>
              <a:t>ソースコードを作成することで収入を得ている人。</a:t>
            </a:r>
            <a:endParaRPr lang="en-US" altLang="ja-JP" dirty="0" smtClean="0">
              <a:solidFill>
                <a:schemeClr val="bg1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dirty="0" smtClean="0"/>
              <a:t>生産性向上の工夫 </a:t>
            </a:r>
            <a:endParaRPr lang="en-US" altLang="ja-JP" dirty="0" smtClean="0">
              <a:solidFill>
                <a:schemeClr val="bg1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dirty="0" smtClean="0">
                <a:solidFill>
                  <a:schemeClr val="bg1">
                    <a:lumMod val="50000"/>
                  </a:schemeClr>
                </a:solidFill>
              </a:rPr>
              <a:t>ソースコードの生産性を向上するための工夫。</a:t>
            </a:r>
            <a:endParaRPr lang="en-US" altLang="ja-JP" dirty="0" smtClean="0">
              <a:solidFill>
                <a:schemeClr val="bg1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生産性向上の秘訣とは？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857375"/>
            <a:ext cx="8229600" cy="42687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dirty="0" err="1" smtClean="0"/>
              <a:t>ー</a:t>
            </a:r>
            <a:r>
              <a:rPr lang="ja-JP" altLang="en-US" dirty="0" smtClean="0"/>
              <a:t>　あなたは神様を信じますか？　－</a:t>
            </a: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>
              <a:solidFill>
                <a:schemeClr val="bg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会議や外出は </a:t>
            </a:r>
            <a:r>
              <a:rPr lang="en-US" altLang="ja-JP" dirty="0" smtClean="0"/>
              <a:t>15</a:t>
            </a:r>
            <a:r>
              <a:rPr lang="ja-JP" altLang="en-US" dirty="0" smtClean="0"/>
              <a:t>時を中心に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00063" y="1857375"/>
            <a:ext cx="8229600" cy="42687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>
              <a:solidFill>
                <a:schemeClr val="bg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dirty="0" smtClean="0"/>
              <a:t>そして、最も複雑な仕事は、午前中に。</a:t>
            </a:r>
            <a:endParaRPr lang="en-US" altLang="ja-JP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ja-JP" dirty="0" smtClean="0"/>
          </a:p>
        </p:txBody>
      </p:sp>
      <p:grpSp>
        <p:nvGrpSpPr>
          <p:cNvPr id="2" name="グループ化 44"/>
          <p:cNvGrpSpPr>
            <a:grpSpLocks/>
          </p:cNvGrpSpPr>
          <p:nvPr/>
        </p:nvGrpSpPr>
        <p:grpSpPr bwMode="auto">
          <a:xfrm>
            <a:off x="571472" y="2000240"/>
            <a:ext cx="7786741" cy="1928826"/>
            <a:chOff x="1357290" y="1785926"/>
            <a:chExt cx="6000792" cy="1714512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1357290" y="2576507"/>
              <a:ext cx="1285884" cy="923931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dirty="0">
                <a:latin typeface="+mn-lt"/>
                <a:ea typeface="+mn-e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dirty="0">
                  <a:latin typeface="+mn-lt"/>
                  <a:ea typeface="+mn-ea"/>
                </a:rPr>
                <a:t>最高</a:t>
              </a:r>
              <a:endParaRPr lang="en-US" altLang="ja-JP" dirty="0">
                <a:latin typeface="+mn-lt"/>
                <a:ea typeface="+mn-e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2643174" y="2576507"/>
              <a:ext cx="428628" cy="923931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dirty="0">
                <a:latin typeface="+mn-lt"/>
                <a:ea typeface="+mn-e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dirty="0">
                  <a:latin typeface="+mn-lt"/>
                  <a:ea typeface="+mn-ea"/>
                </a:rPr>
                <a:t>休</a:t>
              </a:r>
              <a:endParaRPr lang="en-US" altLang="ja-JP" dirty="0">
                <a:latin typeface="+mn-lt"/>
                <a:ea typeface="+mn-e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3071802" y="2576507"/>
              <a:ext cx="642943" cy="923931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dirty="0">
                <a:latin typeface="+mn-lt"/>
                <a:ea typeface="+mn-e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dirty="0">
                  <a:latin typeface="+mn-lt"/>
                  <a:ea typeface="+mn-ea"/>
                </a:rPr>
                <a:t>普通</a:t>
              </a:r>
              <a:endParaRPr lang="en-US" altLang="ja-JP" dirty="0">
                <a:latin typeface="+mn-lt"/>
                <a:ea typeface="+mn-e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3714745" y="2576507"/>
              <a:ext cx="857256" cy="92393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dirty="0">
                <a:latin typeface="+mn-lt"/>
                <a:ea typeface="+mn-e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dirty="0">
                  <a:latin typeface="+mn-lt"/>
                  <a:ea typeface="+mn-ea"/>
                </a:rPr>
                <a:t>最低</a:t>
              </a:r>
              <a:endParaRPr lang="en-US" altLang="ja-JP" dirty="0">
                <a:latin typeface="+mn-lt"/>
                <a:ea typeface="+mn-e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4572001" y="2576507"/>
              <a:ext cx="1714512" cy="923931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dirty="0">
                <a:latin typeface="+mn-lt"/>
                <a:ea typeface="+mn-e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dirty="0">
                  <a:latin typeface="+mn-lt"/>
                  <a:ea typeface="+mn-ea"/>
                </a:rPr>
                <a:t>高い</a:t>
              </a:r>
              <a:endParaRPr lang="en-US" altLang="ja-JP" dirty="0">
                <a:latin typeface="+mn-lt"/>
                <a:ea typeface="+mn-e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dirty="0">
                <a:latin typeface="+mn-lt"/>
                <a:ea typeface="+mn-ea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3071802" y="2208204"/>
              <a:ext cx="428628" cy="36830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latin typeface="+mn-lt"/>
                  <a:ea typeface="+mn-ea"/>
                </a:rPr>
                <a:t>13</a:t>
              </a: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3500430" y="2208204"/>
              <a:ext cx="428628" cy="36830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latin typeface="+mn-lt"/>
                  <a:ea typeface="+mn-ea"/>
                </a:rPr>
                <a:t>14</a:t>
              </a: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3929058" y="2208204"/>
              <a:ext cx="428628" cy="36830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latin typeface="+mn-lt"/>
                  <a:ea typeface="+mn-ea"/>
                </a:rPr>
                <a:t>15</a:t>
              </a: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4357686" y="2208204"/>
              <a:ext cx="428628" cy="36830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latin typeface="+mn-lt"/>
                  <a:ea typeface="+mn-ea"/>
                </a:rPr>
                <a:t>16</a:t>
              </a: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1357290" y="2208204"/>
              <a:ext cx="428628" cy="36830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latin typeface="+mn-lt"/>
                  <a:ea typeface="+mn-ea"/>
                </a:rPr>
                <a:t>9</a:t>
              </a: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1785918" y="2208204"/>
              <a:ext cx="428628" cy="36830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latin typeface="+mn-lt"/>
                  <a:ea typeface="+mn-ea"/>
                </a:rPr>
                <a:t>10</a:t>
              </a: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2214546" y="2208204"/>
              <a:ext cx="428628" cy="36830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latin typeface="+mn-lt"/>
                  <a:ea typeface="+mn-ea"/>
                </a:rPr>
                <a:t>11</a:t>
              </a: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2643174" y="2208204"/>
              <a:ext cx="428628" cy="36830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latin typeface="+mn-lt"/>
                  <a:ea typeface="+mn-ea"/>
                </a:rPr>
                <a:t>12</a:t>
              </a: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6072198" y="2208204"/>
              <a:ext cx="428628" cy="36830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latin typeface="+mn-lt"/>
                  <a:ea typeface="+mn-ea"/>
                </a:rPr>
                <a:t>20</a:t>
              </a: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4786314" y="2208204"/>
              <a:ext cx="428628" cy="36830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latin typeface="+mn-lt"/>
                  <a:ea typeface="+mn-ea"/>
                </a:rPr>
                <a:t>17</a:t>
              </a: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5214942" y="2208204"/>
              <a:ext cx="428628" cy="36830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latin typeface="+mn-lt"/>
                  <a:ea typeface="+mn-ea"/>
                </a:rPr>
                <a:t>18</a:t>
              </a: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5643570" y="2208204"/>
              <a:ext cx="428628" cy="36830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latin typeface="+mn-lt"/>
                  <a:ea typeface="+mn-ea"/>
                </a:rPr>
                <a:t>19</a:t>
              </a: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6286513" y="2576507"/>
              <a:ext cx="1071569" cy="923931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dirty="0">
                  <a:latin typeface="+mn-lt"/>
                  <a:ea typeface="+mn-ea"/>
                </a:rPr>
                <a:t>普通</a:t>
              </a:r>
              <a:endParaRPr lang="en-US" altLang="ja-JP" dirty="0">
                <a:latin typeface="+mn-lt"/>
                <a:ea typeface="+mn-e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dirty="0">
                  <a:latin typeface="+mn-lt"/>
                  <a:ea typeface="+mn-ea"/>
                </a:rPr>
                <a:t>→</a:t>
              </a:r>
              <a:endParaRPr lang="en-US" altLang="ja-JP" dirty="0">
                <a:latin typeface="+mn-lt"/>
                <a:ea typeface="+mn-ea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dirty="0">
                  <a:latin typeface="+mn-lt"/>
                  <a:ea typeface="+mn-ea"/>
                </a:rPr>
                <a:t>低い</a:t>
              </a:r>
              <a:endParaRPr lang="en-US" altLang="ja-JP" dirty="0">
                <a:latin typeface="+mn-lt"/>
                <a:ea typeface="+mn-ea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929454" y="2208204"/>
              <a:ext cx="428628" cy="36830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latin typeface="+mn-lt"/>
                  <a:ea typeface="+mn-ea"/>
                </a:rPr>
                <a:t>20</a:t>
              </a: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500826" y="2208204"/>
              <a:ext cx="428628" cy="36830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dirty="0">
                  <a:latin typeface="+mn-lt"/>
                  <a:ea typeface="+mn-ea"/>
                </a:rPr>
                <a:t>19</a:t>
              </a:r>
              <a:endParaRPr lang="ja-JP" altLang="en-US" dirty="0">
                <a:latin typeface="+mn-lt"/>
                <a:ea typeface="+mn-ea"/>
              </a:endParaRPr>
            </a:p>
          </p:txBody>
        </p:sp>
        <p:sp>
          <p:nvSpPr>
            <p:cNvPr id="6169" name="テキスト ボックス 43"/>
            <p:cNvSpPr txBox="1">
              <a:spLocks noChangeArrowheads="1"/>
            </p:cNvSpPr>
            <p:nvPr/>
          </p:nvSpPr>
          <p:spPr bwMode="auto">
            <a:xfrm>
              <a:off x="3357554" y="1785926"/>
              <a:ext cx="235745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ja-JP" altLang="en-US" dirty="0">
                  <a:latin typeface="Calibri" pitchFamily="34" charset="0"/>
                </a:rPr>
                <a:t>仕事時間中の効率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休日明けにすぐ仕事開始</a:t>
            </a:r>
          </a:p>
        </p:txBody>
      </p:sp>
      <p:sp>
        <p:nvSpPr>
          <p:cNvPr id="7171" name="コンテンツ プレースホルダ 2"/>
          <p:cNvSpPr>
            <a:spLocks noGrp="1"/>
          </p:cNvSpPr>
          <p:nvPr>
            <p:ph idx="1"/>
          </p:nvPr>
        </p:nvSpPr>
        <p:spPr>
          <a:xfrm>
            <a:off x="500063" y="1857375"/>
            <a:ext cx="8229600" cy="4268788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r>
              <a:rPr lang="ja-JP" altLang="en-US" dirty="0" smtClean="0"/>
              <a:t>長期休み明けの午前中を無駄にしない。</a:t>
            </a:r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r>
              <a:rPr lang="ja-JP" altLang="en-US" dirty="0" smtClean="0"/>
              <a:t>休み前に調整しておく。</a:t>
            </a:r>
            <a:endParaRPr lang="en-US" altLang="ja-JP" dirty="0" smtClean="0"/>
          </a:p>
        </p:txBody>
      </p:sp>
      <p:sp>
        <p:nvSpPr>
          <p:cNvPr id="26" name="下矢印 25"/>
          <p:cNvSpPr/>
          <p:nvPr/>
        </p:nvSpPr>
        <p:spPr>
          <a:xfrm>
            <a:off x="4143372" y="3357562"/>
            <a:ext cx="714375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持続させる環境を作る</a:t>
            </a:r>
          </a:p>
        </p:txBody>
      </p:sp>
      <p:sp>
        <p:nvSpPr>
          <p:cNvPr id="8195" name="コンテンツ プレースホルダ 2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4768850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r>
              <a:rPr lang="ja-JP" altLang="en-US" dirty="0" smtClean="0"/>
              <a:t>相手からの要求をできる限りブロック</a:t>
            </a: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r>
              <a:rPr lang="ja-JP" altLang="en-US" dirty="0" smtClean="0"/>
              <a:t>連絡は、自分のタイミングで行う。</a:t>
            </a: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r>
              <a:rPr lang="ja-JP" altLang="en-US" dirty="0" smtClean="0"/>
              <a:t>音楽（歌なし）を聴くのも良い。</a:t>
            </a: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endParaRPr lang="en-US" altLang="ja-JP" dirty="0" smtClean="0"/>
          </a:p>
        </p:txBody>
      </p:sp>
      <p:grpSp>
        <p:nvGrpSpPr>
          <p:cNvPr id="2" name="グループ化 23"/>
          <p:cNvGrpSpPr>
            <a:grpSpLocks/>
          </p:cNvGrpSpPr>
          <p:nvPr/>
        </p:nvGrpSpPr>
        <p:grpSpPr bwMode="auto">
          <a:xfrm>
            <a:off x="1428750" y="1571626"/>
            <a:ext cx="6000750" cy="2901949"/>
            <a:chOff x="1428728" y="1571613"/>
            <a:chExt cx="6000792" cy="2902698"/>
          </a:xfrm>
        </p:grpSpPr>
        <p:sp>
          <p:nvSpPr>
            <p:cNvPr id="5" name="右矢印 4"/>
            <p:cNvSpPr/>
            <p:nvPr/>
          </p:nvSpPr>
          <p:spPr>
            <a:xfrm>
              <a:off x="1428728" y="1571613"/>
              <a:ext cx="5572164" cy="92892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 smtClean="0">
                  <a:solidFill>
                    <a:srgbClr val="C00000"/>
                  </a:solidFill>
                </a:rPr>
                <a:t>最大９０分</a:t>
              </a:r>
              <a:r>
                <a:rPr lang="ja-JP" altLang="en-US" dirty="0">
                  <a:solidFill>
                    <a:srgbClr val="C00000"/>
                  </a:solidFill>
                </a:rPr>
                <a:t>を維持</a:t>
              </a:r>
            </a:p>
          </p:txBody>
        </p:sp>
        <p:sp>
          <p:nvSpPr>
            <p:cNvPr id="10" name="下矢印 9"/>
            <p:cNvSpPr/>
            <p:nvPr/>
          </p:nvSpPr>
          <p:spPr>
            <a:xfrm flipV="1">
              <a:off x="1928795" y="2929275"/>
              <a:ext cx="428628" cy="128620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8199" name="テキスト ボックス 11"/>
            <p:cNvSpPr txBox="1">
              <a:spLocks noChangeArrowheads="1"/>
            </p:cNvSpPr>
            <p:nvPr/>
          </p:nvSpPr>
          <p:spPr bwMode="auto">
            <a:xfrm>
              <a:off x="1857356" y="2169375"/>
              <a:ext cx="642942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ja-JP" altLang="en-US" sz="4800">
                  <a:solidFill>
                    <a:srgbClr val="FF0000"/>
                  </a:solidFill>
                </a:rPr>
                <a:t>Ｘ</a:t>
              </a:r>
            </a:p>
          </p:txBody>
        </p:sp>
        <p:sp>
          <p:nvSpPr>
            <p:cNvPr id="13" name="下矢印 12"/>
            <p:cNvSpPr/>
            <p:nvPr/>
          </p:nvSpPr>
          <p:spPr>
            <a:xfrm flipV="1">
              <a:off x="3357555" y="2929275"/>
              <a:ext cx="428628" cy="128620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8201" name="テキスト ボックス 13"/>
            <p:cNvSpPr txBox="1">
              <a:spLocks noChangeArrowheads="1"/>
            </p:cNvSpPr>
            <p:nvPr/>
          </p:nvSpPr>
          <p:spPr bwMode="auto">
            <a:xfrm>
              <a:off x="3286116" y="2169375"/>
              <a:ext cx="642942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ja-JP" altLang="en-US" sz="4800">
                  <a:solidFill>
                    <a:srgbClr val="FF0000"/>
                  </a:solidFill>
                </a:rPr>
                <a:t>Ｘ</a:t>
              </a:r>
            </a:p>
          </p:txBody>
        </p:sp>
        <p:sp>
          <p:nvSpPr>
            <p:cNvPr id="20" name="下矢印 19"/>
            <p:cNvSpPr/>
            <p:nvPr/>
          </p:nvSpPr>
          <p:spPr>
            <a:xfrm>
              <a:off x="7000892" y="2071804"/>
              <a:ext cx="214315" cy="164348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8203" name="テキスト ボックス 20"/>
            <p:cNvSpPr txBox="1">
              <a:spLocks noChangeArrowheads="1"/>
            </p:cNvSpPr>
            <p:nvPr/>
          </p:nvSpPr>
          <p:spPr bwMode="auto">
            <a:xfrm>
              <a:off x="6786578" y="3643314"/>
              <a:ext cx="642942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ja-JP" altLang="en-US" sz="4800">
                  <a:solidFill>
                    <a:srgbClr val="FF0000"/>
                  </a:solidFill>
                </a:rPr>
                <a:t>Ｏ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２つのバランスを考える</a:t>
            </a:r>
          </a:p>
        </p:txBody>
      </p:sp>
      <p:sp>
        <p:nvSpPr>
          <p:cNvPr id="9219" name="コンテンツ プレースホルダ 2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4768850"/>
          </a:xfrm>
        </p:spPr>
        <p:txBody>
          <a:bodyPr/>
          <a:lstStyle/>
          <a:p>
            <a:pPr eaLnBrk="1" hangingPunct="1"/>
            <a:endParaRPr lang="en-US" altLang="ja-JP" dirty="0" smtClean="0"/>
          </a:p>
          <a:p>
            <a:pPr eaLnBrk="1" hangingPunct="1"/>
            <a:r>
              <a:rPr lang="ja-JP" altLang="en-US" dirty="0" smtClean="0"/>
              <a:t>最初に苦労すべきか？</a:t>
            </a:r>
            <a:endParaRPr lang="en-US" altLang="ja-JP" dirty="0" smtClean="0"/>
          </a:p>
          <a:p>
            <a:pPr eaLnBrk="1" hangingPunct="1"/>
            <a:r>
              <a:rPr lang="ja-JP" altLang="en-US" dirty="0" smtClean="0"/>
              <a:t>毎回苦労すべきか？</a:t>
            </a:r>
            <a:endParaRPr lang="en-US" altLang="ja-JP" dirty="0" smtClean="0"/>
          </a:p>
          <a:p>
            <a:pPr eaLnBrk="1" hangingPunct="1"/>
            <a:endParaRPr lang="en-US" altLang="ja-JP" dirty="0" smtClean="0"/>
          </a:p>
          <a:p>
            <a:pPr eaLnBrk="1" hangingPunct="1"/>
            <a:r>
              <a:rPr lang="ja-JP" altLang="en-US" dirty="0" smtClean="0"/>
              <a:t>大多数がそうであるか？</a:t>
            </a:r>
            <a:endParaRPr lang="en-US" altLang="ja-JP" dirty="0" smtClean="0"/>
          </a:p>
          <a:p>
            <a:pPr eaLnBrk="1" hangingPunct="1"/>
            <a:r>
              <a:rPr lang="ja-JP" altLang="en-US" dirty="0" smtClean="0"/>
              <a:t>小数に問題が生じるか？</a:t>
            </a:r>
            <a:endParaRPr lang="en-US" altLang="ja-JP" dirty="0" smtClean="0"/>
          </a:p>
          <a:p>
            <a:pPr eaLnBrk="1" hangingPunct="1">
              <a:buFont typeface="Arial" charset="0"/>
              <a:buNone/>
            </a:pPr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頭の中の情報を素早く出力する</a:t>
            </a:r>
          </a:p>
        </p:txBody>
      </p:sp>
      <p:sp>
        <p:nvSpPr>
          <p:cNvPr id="10243" name="コンテンツ プレースホルダ 2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4768850"/>
          </a:xfrm>
        </p:spPr>
        <p:txBody>
          <a:bodyPr/>
          <a:lstStyle/>
          <a:p>
            <a:pPr eaLnBrk="1" hangingPunct="1"/>
            <a:endParaRPr lang="en-US" altLang="ja-JP" dirty="0" smtClean="0"/>
          </a:p>
          <a:p>
            <a:pPr eaLnBrk="1" hangingPunct="1"/>
            <a:r>
              <a:rPr lang="ja-JP" altLang="en-US" dirty="0" smtClean="0"/>
              <a:t>考え込むより、とにかくコーディングする</a:t>
            </a:r>
            <a:endParaRPr lang="en-US" altLang="ja-JP" dirty="0" smtClean="0"/>
          </a:p>
          <a:p>
            <a:pPr eaLnBrk="1" hangingPunct="1"/>
            <a:endParaRPr lang="en-US" altLang="ja-JP" dirty="0" smtClean="0"/>
          </a:p>
          <a:p>
            <a:pPr eaLnBrk="1" hangingPunct="1"/>
            <a:r>
              <a:rPr lang="ja-JP" altLang="en-US" dirty="0" smtClean="0"/>
              <a:t>ブラインドタッチをマスターする</a:t>
            </a:r>
            <a:endParaRPr lang="en-US" altLang="ja-JP" dirty="0" smtClean="0"/>
          </a:p>
          <a:p>
            <a:pPr eaLnBrk="1" hangingPunct="1"/>
            <a:endParaRPr lang="en-US" altLang="ja-JP" dirty="0" smtClean="0"/>
          </a:p>
          <a:p>
            <a:pPr eaLnBrk="1" hangingPunct="1"/>
            <a:r>
              <a:rPr lang="ja-JP" altLang="en-US" dirty="0" smtClean="0"/>
              <a:t>キーボーダーになる</a:t>
            </a:r>
            <a:endParaRPr lang="en-US" altLang="ja-JP" dirty="0" smtClean="0"/>
          </a:p>
          <a:p>
            <a:pPr eaLnBrk="1" hangingPunct="1"/>
            <a:endParaRPr lang="en-US" altLang="ja-JP" dirty="0" smtClean="0"/>
          </a:p>
          <a:p>
            <a:pPr eaLnBrk="1" hangingPunct="1"/>
            <a:r>
              <a:rPr lang="ja-JP" altLang="en-US" dirty="0" smtClean="0"/>
              <a:t>高速な</a:t>
            </a:r>
            <a:r>
              <a:rPr lang="en-US" altLang="ja-JP" dirty="0" smtClean="0"/>
              <a:t>PC</a:t>
            </a:r>
            <a:r>
              <a:rPr lang="ja-JP" altLang="en-US" dirty="0" smtClean="0"/>
              <a:t>で開発する</a:t>
            </a:r>
            <a:endParaRPr lang="en-US" altLang="ja-JP" dirty="0" smtClean="0"/>
          </a:p>
          <a:p>
            <a:pPr eaLnBrk="1" hangingPunct="1"/>
            <a:endParaRPr lang="en-US" altLang="ja-JP" dirty="0" smtClean="0"/>
          </a:p>
          <a:p>
            <a:pPr algn="ctr" eaLnBrk="1" hangingPunct="1">
              <a:buFont typeface="Arial" charset="0"/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</TotalTime>
  <Words>496</Words>
  <Application>Microsoft Office PowerPoint</Application>
  <PresentationFormat>画面に合わせる (4:3)</PresentationFormat>
  <Paragraphs>153</Paragraphs>
  <Slides>15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プレゼンテーション1</vt:lpstr>
      <vt:lpstr>スライド 1</vt:lpstr>
      <vt:lpstr>自己紹介</vt:lpstr>
      <vt:lpstr>今回のテーマについて</vt:lpstr>
      <vt:lpstr>生産性向上の秘訣とは？</vt:lpstr>
      <vt:lpstr>会議や外出は 15時を中心に</vt:lpstr>
      <vt:lpstr>休日明けにすぐ仕事開始</vt:lpstr>
      <vt:lpstr>持続させる環境を作る</vt:lpstr>
      <vt:lpstr>２つのバランスを考える</vt:lpstr>
      <vt:lpstr>頭の中の情報を素早く出力する</vt:lpstr>
      <vt:lpstr>できる限り入力しない</vt:lpstr>
      <vt:lpstr>直感的な表現を使う</vt:lpstr>
      <vt:lpstr>日本語を有効活用する</vt:lpstr>
      <vt:lpstr>今の開発環境に応じた表現</vt:lpstr>
      <vt:lpstr>全体を見据えて確実に終わらせる</vt:lpstr>
      <vt:lpstr>ご清聴ありがとうございました。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中　博俊</cp:lastModifiedBy>
  <cp:revision>53</cp:revision>
  <dcterms:created xsi:type="dcterms:W3CDTF">2006-05-15T04:25:02Z</dcterms:created>
  <dcterms:modified xsi:type="dcterms:W3CDTF">2007-06-05T10:40:17Z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