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18"/>
  </p:notesMasterIdLst>
  <p:sldIdLst>
    <p:sldId id="265" r:id="rId2"/>
    <p:sldId id="266" r:id="rId3"/>
    <p:sldId id="267" r:id="rId4"/>
    <p:sldId id="268" r:id="rId5"/>
    <p:sldId id="269" r:id="rId6"/>
    <p:sldId id="270" r:id="rId7"/>
    <p:sldId id="272" r:id="rId8"/>
    <p:sldId id="274" r:id="rId9"/>
    <p:sldId id="275" r:id="rId10"/>
    <p:sldId id="276" r:id="rId11"/>
    <p:sldId id="273" r:id="rId12"/>
    <p:sldId id="277" r:id="rId13"/>
    <p:sldId id="278" r:id="rId14"/>
    <p:sldId id="271" r:id="rId15"/>
    <p:sldId id="279" r:id="rId16"/>
    <p:sldId id="280" r:id="rId17"/>
  </p:sldIdLst>
  <p:sldSz cx="9144000" cy="6858000" type="screen4x3"/>
  <p:notesSz cx="6735763" cy="9866313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encoding="shift_jis"/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>
        <p:scale>
          <a:sx n="75" d="100"/>
          <a:sy n="75" d="100"/>
        </p:scale>
        <p:origin x="-1170" y="-51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14763" y="0"/>
            <a:ext cx="2919412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B3C5432-9B07-48EE-A2E3-DE7F89C8A23D}" type="datetimeFigureOut">
              <a:rPr kumimoji="1" lang="ja-JP" altLang="en-US" smtClean="0"/>
              <a:pPr/>
              <a:t>2007/6/5</a:t>
            </a:fld>
            <a:endParaRPr kumimoji="1"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901700" y="739775"/>
            <a:ext cx="493236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73100" y="4686300"/>
            <a:ext cx="5389563" cy="44402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9371013"/>
            <a:ext cx="2919413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14763" y="9371013"/>
            <a:ext cx="2919412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D7189C3-70FD-45C8-AA34-3D07BFDF182C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クリックしてタイトルを入力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タイトルと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052513"/>
            <a:ext cx="4038600" cy="50736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052513"/>
            <a:ext cx="4038600" cy="50736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 smtClean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4" descr="C:\Users\localnaka\Desktop\wankuma-logo20.bmp"/>
          <p:cNvPicPr>
            <a:picLocks noChangeAspect="1" noChangeArrowheads="1"/>
          </p:cNvPicPr>
          <p:nvPr userDrawn="1"/>
        </p:nvPicPr>
        <p:blipFill>
          <a:blip r:embed="rId14"/>
          <a:srcRect/>
          <a:stretch>
            <a:fillRect/>
          </a:stretch>
        </p:blipFill>
        <p:spPr bwMode="auto">
          <a:xfrm>
            <a:off x="0" y="0"/>
            <a:ext cx="9144000" cy="646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706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ja-JP" altLang="ja-JP" smtClean="0"/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052513"/>
            <a:ext cx="8229600" cy="5073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dirty="0" smtClean="0"/>
              <a:t>マスタ テキストの書式設定</a:t>
            </a:r>
          </a:p>
          <a:p>
            <a:pPr lvl="1"/>
            <a:r>
              <a:rPr lang="ja-JP" altLang="en-US" dirty="0" smtClean="0"/>
              <a:t>第 </a:t>
            </a:r>
            <a:r>
              <a:rPr lang="en-US" altLang="ja-JP" dirty="0" smtClean="0"/>
              <a:t>2 </a:t>
            </a:r>
            <a:r>
              <a:rPr lang="ja-JP" altLang="en-US" dirty="0" smtClean="0"/>
              <a:t>レベル</a:t>
            </a:r>
          </a:p>
          <a:p>
            <a:pPr lvl="2"/>
            <a:r>
              <a:rPr lang="ja-JP" altLang="en-US" dirty="0" smtClean="0"/>
              <a:t>第 </a:t>
            </a:r>
            <a:r>
              <a:rPr lang="en-US" altLang="ja-JP" dirty="0" smtClean="0"/>
              <a:t>3 </a:t>
            </a:r>
            <a:r>
              <a:rPr lang="ja-JP" altLang="en-US" dirty="0" smtClean="0"/>
              <a:t>レベル</a:t>
            </a:r>
          </a:p>
          <a:p>
            <a:pPr lvl="3"/>
            <a:r>
              <a:rPr lang="ja-JP" altLang="en-US" dirty="0" smtClean="0"/>
              <a:t>第 </a:t>
            </a:r>
            <a:r>
              <a:rPr lang="en-US" altLang="ja-JP" dirty="0" smtClean="0"/>
              <a:t>4 </a:t>
            </a:r>
            <a:r>
              <a:rPr lang="ja-JP" altLang="en-US" dirty="0" smtClean="0"/>
              <a:t>レベル</a:t>
            </a:r>
          </a:p>
          <a:p>
            <a:pPr lvl="4"/>
            <a:r>
              <a:rPr lang="ja-JP" altLang="en-US" dirty="0" smtClean="0"/>
              <a:t>第 </a:t>
            </a:r>
            <a:r>
              <a:rPr lang="en-US" altLang="ja-JP" dirty="0" smtClean="0"/>
              <a:t>5 </a:t>
            </a:r>
            <a:r>
              <a:rPr lang="ja-JP" altLang="en-US" dirty="0" smtClean="0"/>
              <a:t>レベル</a:t>
            </a:r>
          </a:p>
        </p:txBody>
      </p:sp>
      <p:pic>
        <p:nvPicPr>
          <p:cNvPr id="1029" name="Picture 4"/>
          <p:cNvPicPr>
            <a:picLocks noChangeAspect="1" noChangeArrowheads="1"/>
          </p:cNvPicPr>
          <p:nvPr/>
        </p:nvPicPr>
        <p:blipFill>
          <a:blip r:embed="rId15"/>
          <a:srcRect/>
          <a:stretch>
            <a:fillRect/>
          </a:stretch>
        </p:blipFill>
        <p:spPr bwMode="auto">
          <a:xfrm>
            <a:off x="468313" y="6165850"/>
            <a:ext cx="1524000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01" name="Rectangle 5"/>
          <p:cNvSpPr>
            <a:spLocks noChangeArrowheads="1"/>
          </p:cNvSpPr>
          <p:nvPr/>
        </p:nvSpPr>
        <p:spPr bwMode="auto">
          <a:xfrm>
            <a:off x="1979613" y="6165850"/>
            <a:ext cx="6624637" cy="571500"/>
          </a:xfrm>
          <a:prstGeom prst="rect">
            <a:avLst/>
          </a:prstGeom>
          <a:solidFill>
            <a:srgbClr val="F3BB50"/>
          </a:solidFill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kumimoji="0" lang="ja-JP" altLang="en-US" sz="2400" dirty="0" err="1">
                <a:solidFill>
                  <a:schemeClr val="tx2"/>
                </a:solidFill>
                <a:ea typeface="ＭＳ Ｐゴシック" pitchFamily="50" charset="-128"/>
              </a:rPr>
              <a:t>わんくま</a:t>
            </a:r>
            <a:r>
              <a:rPr kumimoji="0" lang="ja-JP" altLang="en-US" sz="2400" dirty="0">
                <a:solidFill>
                  <a:schemeClr val="tx2"/>
                </a:solidFill>
                <a:ea typeface="ＭＳ Ｐゴシック" pitchFamily="50" charset="-128"/>
              </a:rPr>
              <a:t>同盟 </a:t>
            </a:r>
            <a:r>
              <a:rPr kumimoji="0" lang="ja-JP" altLang="en-US" sz="2400" dirty="0" smtClean="0">
                <a:solidFill>
                  <a:schemeClr val="tx2"/>
                </a:solidFill>
                <a:ea typeface="ＭＳ Ｐゴシック" pitchFamily="50" charset="-128"/>
              </a:rPr>
              <a:t>東京勉強会 </a:t>
            </a:r>
            <a:r>
              <a:rPr kumimoji="0" lang="en-US" altLang="ja-JP" sz="2400" dirty="0" smtClean="0">
                <a:solidFill>
                  <a:schemeClr val="tx2"/>
                </a:solidFill>
                <a:ea typeface="ＭＳ Ｐゴシック" pitchFamily="50" charset="-128"/>
              </a:rPr>
              <a:t>#8</a:t>
            </a:r>
            <a:endParaRPr kumimoji="0" lang="en-US" altLang="ja-JP" sz="2400" dirty="0">
              <a:solidFill>
                <a:schemeClr val="tx2"/>
              </a:solidFill>
              <a:ea typeface="ＭＳ Ｐゴシック" pitchFamily="50" charset="-128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sz="24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1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8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ja-JP" dirty="0" smtClean="0"/>
              <a:t>DSL</a:t>
            </a:r>
            <a:r>
              <a:rPr lang="ja-JP" altLang="en-US" dirty="0" smtClean="0"/>
              <a:t>シリーズ第</a:t>
            </a:r>
            <a:r>
              <a:rPr lang="en-US" altLang="ja-JP" dirty="0" smtClean="0"/>
              <a:t>1</a:t>
            </a:r>
            <a:r>
              <a:rPr lang="ja-JP" altLang="en-US" dirty="0" smtClean="0"/>
              <a:t>回</a:t>
            </a:r>
            <a:endParaRPr lang="ja-JP" altLang="ja-JP" dirty="0" smtClean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altLang="ja-JP" dirty="0" smtClean="0"/>
          </a:p>
          <a:p>
            <a:pPr eaLnBrk="1" hangingPunct="1"/>
            <a:endParaRPr lang="en-US" altLang="ja-JP" dirty="0" smtClean="0"/>
          </a:p>
          <a:p>
            <a:pPr algn="ctr" eaLnBrk="1" hangingPunct="1">
              <a:buNone/>
            </a:pPr>
            <a:r>
              <a:rPr lang="en-US" altLang="ja-JP" sz="11500" dirty="0" smtClean="0"/>
              <a:t>DSL</a:t>
            </a:r>
            <a:r>
              <a:rPr lang="ja-JP" altLang="en-US" sz="11500" dirty="0" smtClean="0"/>
              <a:t>とは？</a:t>
            </a:r>
            <a:endParaRPr lang="en-US" altLang="ja-JP" sz="11500" dirty="0" smtClean="0"/>
          </a:p>
          <a:p>
            <a:pPr algn="ctr" eaLnBrk="1" hangingPunct="1">
              <a:buNone/>
            </a:pPr>
            <a:r>
              <a:rPr lang="en-US" altLang="ja-JP" sz="4000" dirty="0" smtClean="0"/>
              <a:t>by </a:t>
            </a:r>
            <a:r>
              <a:rPr lang="ja-JP" altLang="en-US" sz="4000" dirty="0" smtClean="0"/>
              <a:t>中博俊</a:t>
            </a:r>
            <a:endParaRPr lang="ja-JP" altLang="ja-JP" sz="4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ワークフローデザイナ</a:t>
            </a:r>
            <a:r>
              <a:rPr lang="en-US" altLang="ja-JP" dirty="0" smtClean="0"/>
              <a:t>(WF)</a:t>
            </a:r>
            <a:endParaRPr kumimoji="1" lang="en-US" altLang="ja-JP" dirty="0" smtClean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85786" y="928670"/>
            <a:ext cx="1733550" cy="1800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928925" y="1928802"/>
            <a:ext cx="5900779" cy="15716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屈折矢印 5"/>
          <p:cNvSpPr/>
          <p:nvPr/>
        </p:nvSpPr>
        <p:spPr>
          <a:xfrm rot="10800000" flipH="1">
            <a:off x="2928926" y="1142984"/>
            <a:ext cx="785818" cy="714380"/>
          </a:xfrm>
          <a:prstGeom prst="bent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4143372" y="1500174"/>
            <a:ext cx="14287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 smtClean="0"/>
              <a:t>XOML</a:t>
            </a:r>
            <a:endParaRPr kumimoji="1" lang="ja-JP" altLang="en-US" dirty="0"/>
          </a:p>
        </p:txBody>
      </p:sp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28596" y="3857628"/>
            <a:ext cx="6643734" cy="21024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9" name="屈折矢印 8"/>
          <p:cNvSpPr/>
          <p:nvPr/>
        </p:nvSpPr>
        <p:spPr>
          <a:xfrm rot="10800000">
            <a:off x="2143108" y="3143248"/>
            <a:ext cx="714380" cy="714380"/>
          </a:xfrm>
          <a:prstGeom prst="bent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571472" y="3214686"/>
            <a:ext cx="14287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 smtClean="0"/>
              <a:t>MSIL</a:t>
            </a:r>
            <a:r>
              <a:rPr kumimoji="1" lang="ja-JP" altLang="en-US" dirty="0" smtClean="0"/>
              <a:t>に直接</a:t>
            </a:r>
            <a:r>
              <a:rPr kumimoji="1" lang="en-US" altLang="ja-JP" dirty="0" smtClean="0"/>
              <a:t>MIXIN ?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SQL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57224" y="2214554"/>
            <a:ext cx="4547461" cy="8953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143636" y="1120080"/>
            <a:ext cx="2319345" cy="50104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屈折矢印 5"/>
          <p:cNvSpPr/>
          <p:nvPr/>
        </p:nvSpPr>
        <p:spPr>
          <a:xfrm rot="5400000">
            <a:off x="5000628" y="3143248"/>
            <a:ext cx="714380" cy="714380"/>
          </a:xfrm>
          <a:prstGeom prst="bent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857224" y="1785926"/>
            <a:ext cx="14287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 smtClean="0"/>
              <a:t>SQL</a:t>
            </a:r>
            <a:endParaRPr kumimoji="1" lang="ja-JP" altLang="en-US" dirty="0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4000496" y="5715016"/>
            <a:ext cx="21431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/>
              <a:t>結果ではあるけれど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SQL Server Integration Service(SSIS)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4348" y="1571612"/>
            <a:ext cx="2428892" cy="27952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143372" y="3143248"/>
            <a:ext cx="4286250" cy="2647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屈折矢印 6"/>
          <p:cNvSpPr/>
          <p:nvPr/>
        </p:nvSpPr>
        <p:spPr>
          <a:xfrm rot="5400000">
            <a:off x="3143240" y="4286256"/>
            <a:ext cx="714380" cy="714380"/>
          </a:xfrm>
          <a:prstGeom prst="bent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785786" y="1142984"/>
            <a:ext cx="27146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 smtClean="0"/>
              <a:t>SSIS</a:t>
            </a:r>
            <a:r>
              <a:rPr kumimoji="1" lang="ja-JP" altLang="en-US" dirty="0" smtClean="0"/>
              <a:t>プロジェクトデザイナ</a:t>
            </a:r>
            <a:endParaRPr kumimoji="1" lang="ja-JP" altLang="en-US" dirty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4143372" y="2714620"/>
            <a:ext cx="27146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 smtClean="0"/>
              <a:t>SSIS</a:t>
            </a:r>
            <a:r>
              <a:rPr kumimoji="1" lang="ja-JP" altLang="en-US" dirty="0" smtClean="0"/>
              <a:t>パッケージ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ASP.NET</a:t>
            </a:r>
            <a:endParaRPr lang="en-US" altLang="ja-JP" dirty="0" smtClean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0033" y="1000108"/>
            <a:ext cx="3333773" cy="15001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42910" y="3286124"/>
            <a:ext cx="3190875" cy="205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071934" y="2000240"/>
            <a:ext cx="4866239" cy="4157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8" name="屈折矢印 7"/>
          <p:cNvSpPr/>
          <p:nvPr/>
        </p:nvSpPr>
        <p:spPr>
          <a:xfrm rot="16200000" flipH="1" flipV="1">
            <a:off x="3393261" y="5464995"/>
            <a:ext cx="785818" cy="714356"/>
          </a:xfrm>
          <a:prstGeom prst="bent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右矢印 8"/>
          <p:cNvSpPr/>
          <p:nvPr/>
        </p:nvSpPr>
        <p:spPr>
          <a:xfrm rot="5400000">
            <a:off x="1893075" y="2678901"/>
            <a:ext cx="642942" cy="42862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571472" y="642918"/>
            <a:ext cx="27146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 smtClean="0"/>
              <a:t>ASP.NET</a:t>
            </a:r>
            <a:r>
              <a:rPr kumimoji="1" lang="ja-JP" altLang="en-US" dirty="0" smtClean="0"/>
              <a:t>デザイナ</a:t>
            </a:r>
            <a:endParaRPr kumimoji="1" lang="ja-JP" altLang="en-US" dirty="0"/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642910" y="2857496"/>
            <a:ext cx="9286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 err="1" smtClean="0"/>
              <a:t>aspx</a:t>
            </a:r>
            <a:endParaRPr kumimoji="1" lang="ja-JP" altLang="en-US" dirty="0"/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4071934" y="1571612"/>
            <a:ext cx="22860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 smtClean="0"/>
              <a:t>C#</a:t>
            </a:r>
            <a:r>
              <a:rPr kumimoji="1" lang="ja-JP" altLang="en-US" dirty="0" smtClean="0"/>
              <a:t>や</a:t>
            </a:r>
            <a:r>
              <a:rPr kumimoji="1" lang="en-US" altLang="ja-JP" dirty="0" smtClean="0"/>
              <a:t>VB</a:t>
            </a:r>
            <a:r>
              <a:rPr kumimoji="1" lang="ja-JP" altLang="en-US" dirty="0" smtClean="0"/>
              <a:t>のコード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DSL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ja-JP" altLang="en-US" dirty="0" smtClean="0"/>
              <a:t>データセットデザイナ</a:t>
            </a:r>
            <a:endParaRPr kumimoji="1" lang="en-US" altLang="ja-JP" dirty="0" smtClean="0"/>
          </a:p>
          <a:p>
            <a:r>
              <a:rPr kumimoji="1" lang="en-US" altLang="ja-JP" dirty="0" smtClean="0"/>
              <a:t>SQL</a:t>
            </a:r>
          </a:p>
          <a:p>
            <a:r>
              <a:rPr lang="en-US" altLang="ja-JP" dirty="0" smtClean="0"/>
              <a:t>Windows Form </a:t>
            </a:r>
            <a:r>
              <a:rPr lang="ja-JP" altLang="en-US" dirty="0" smtClean="0"/>
              <a:t>デザイナ</a:t>
            </a:r>
            <a:endParaRPr lang="en-US" altLang="ja-JP" dirty="0" smtClean="0"/>
          </a:p>
          <a:p>
            <a:r>
              <a:rPr kumimoji="1" lang="en-US" altLang="ja-JP" dirty="0" smtClean="0"/>
              <a:t>XAML</a:t>
            </a:r>
            <a:r>
              <a:rPr kumimoji="1" lang="ja-JP" altLang="en-US" dirty="0" smtClean="0"/>
              <a:t>デザイナ</a:t>
            </a:r>
            <a:r>
              <a:rPr kumimoji="1" lang="en-US" altLang="ja-JP" dirty="0" smtClean="0"/>
              <a:t>(WPF)</a:t>
            </a:r>
          </a:p>
          <a:p>
            <a:r>
              <a:rPr lang="ja-JP" altLang="en-US" dirty="0" smtClean="0"/>
              <a:t>ワークフローデザイナ</a:t>
            </a:r>
            <a:r>
              <a:rPr lang="en-US" altLang="ja-JP" dirty="0" smtClean="0"/>
              <a:t>(WF)</a:t>
            </a:r>
            <a:endParaRPr kumimoji="1" lang="en-US" altLang="ja-JP" dirty="0" smtClean="0"/>
          </a:p>
          <a:p>
            <a:r>
              <a:rPr lang="en-US" altLang="ja-JP" dirty="0" smtClean="0"/>
              <a:t>SQL Server Integration Service(SSIS)</a:t>
            </a:r>
          </a:p>
          <a:p>
            <a:r>
              <a:rPr kumimoji="1" lang="en-US" altLang="ja-JP" dirty="0" smtClean="0"/>
              <a:t>ASP.NET</a:t>
            </a:r>
          </a:p>
          <a:p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あなたも</a:t>
            </a:r>
            <a:r>
              <a:rPr lang="en-US" altLang="ja-JP" dirty="0" smtClean="0"/>
              <a:t>DSL</a:t>
            </a:r>
            <a:r>
              <a:rPr lang="ja-JP" altLang="en-US" dirty="0" smtClean="0"/>
              <a:t>を作っていませんか？</a:t>
            </a:r>
            <a:endParaRPr lang="en-US" altLang="ja-JP" dirty="0" smtClean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None/>
            </a:pPr>
            <a:r>
              <a:rPr kumimoji="1" lang="ja-JP" altLang="en-US" dirty="0" smtClean="0"/>
              <a:t>あなたも</a:t>
            </a:r>
            <a:r>
              <a:rPr kumimoji="1" lang="en-US" altLang="ja-JP" dirty="0" smtClean="0"/>
              <a:t>DSL</a:t>
            </a:r>
            <a:r>
              <a:rPr kumimoji="1" lang="ja-JP" altLang="en-US" dirty="0" smtClean="0"/>
              <a:t>を作った経験がきっとある</a:t>
            </a:r>
            <a:endParaRPr kumimoji="1" lang="ja-JP" altLang="en-US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8596" y="2285992"/>
            <a:ext cx="3449854" cy="14525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857752" y="1571611"/>
            <a:ext cx="3986226" cy="43553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屈折矢印 5"/>
          <p:cNvSpPr/>
          <p:nvPr/>
        </p:nvSpPr>
        <p:spPr>
          <a:xfrm rot="5400000">
            <a:off x="3750463" y="3536157"/>
            <a:ext cx="785818" cy="857256"/>
          </a:xfrm>
          <a:prstGeom prst="bent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428596" y="1857364"/>
            <a:ext cx="24288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 smtClean="0"/>
              <a:t>Excel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altLang="ja-JP" dirty="0" smtClean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None/>
            </a:pPr>
            <a:r>
              <a:rPr kumimoji="1" lang="ja-JP" altLang="en-US" sz="7200" dirty="0" smtClean="0"/>
              <a:t>さぁあなたも</a:t>
            </a:r>
            <a:r>
              <a:rPr kumimoji="1" lang="en-US" altLang="ja-JP" sz="7200" dirty="0" smtClean="0"/>
              <a:t>DSL</a:t>
            </a:r>
            <a:r>
              <a:rPr kumimoji="1" lang="ja-JP" altLang="en-US" sz="7200" dirty="0" smtClean="0"/>
              <a:t>を作っていきましょう。</a:t>
            </a:r>
            <a:endParaRPr kumimoji="1" lang="en-US" altLang="ja-JP" sz="7200" dirty="0" smtClean="0"/>
          </a:p>
          <a:p>
            <a:pPr>
              <a:buNone/>
            </a:pPr>
            <a:endParaRPr lang="en-US" altLang="ja-JP" sz="7200" dirty="0" smtClean="0"/>
          </a:p>
          <a:p>
            <a:pPr>
              <a:buNone/>
            </a:pPr>
            <a:r>
              <a:rPr kumimoji="1" lang="ja-JP" altLang="en-US" sz="4000" dirty="0" smtClean="0"/>
              <a:t>次回以降</a:t>
            </a:r>
            <a:r>
              <a:rPr kumimoji="1" lang="en-US" altLang="ja-JP" sz="4000" dirty="0" smtClean="0"/>
              <a:t>SSIS</a:t>
            </a:r>
            <a:r>
              <a:rPr kumimoji="1" lang="ja-JP" altLang="en-US" sz="4000" dirty="0" smtClean="0"/>
              <a:t>や</a:t>
            </a:r>
            <a:r>
              <a:rPr kumimoji="1" lang="en-US" altLang="ja-JP" sz="4000" dirty="0" smtClean="0"/>
              <a:t>WF</a:t>
            </a:r>
            <a:r>
              <a:rPr kumimoji="1" lang="ja-JP" altLang="en-US" sz="4000" dirty="0" smtClean="0"/>
              <a:t>を研究します。</a:t>
            </a:r>
            <a:endParaRPr kumimoji="1" lang="ja-JP" altLang="en-US" sz="6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DSL</a:t>
            </a:r>
            <a:r>
              <a:rPr kumimoji="1" lang="ja-JP" altLang="en-US" dirty="0" smtClean="0"/>
              <a:t>とは？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ja-JP" sz="4400" dirty="0" smtClean="0"/>
              <a:t>Domain Specific Language </a:t>
            </a:r>
            <a:br>
              <a:rPr lang="en-US" altLang="ja-JP" sz="4400" dirty="0" smtClean="0"/>
            </a:br>
            <a:r>
              <a:rPr lang="ja-JP" altLang="en-US" sz="4400" dirty="0" smtClean="0"/>
              <a:t>↓</a:t>
            </a:r>
            <a:endParaRPr lang="en-US" altLang="ja-JP" sz="4400" dirty="0" smtClean="0"/>
          </a:p>
          <a:p>
            <a:r>
              <a:rPr lang="ja-JP" altLang="en-US" sz="4400" dirty="0" smtClean="0"/>
              <a:t>領域特有言語</a:t>
            </a:r>
            <a:r>
              <a:rPr lang="en-US" altLang="ja-JP" sz="4400" dirty="0" smtClean="0"/>
              <a:t/>
            </a:r>
            <a:br>
              <a:rPr lang="en-US" altLang="ja-JP" sz="4400" dirty="0" smtClean="0"/>
            </a:br>
            <a:r>
              <a:rPr lang="ja-JP" altLang="en-US" sz="4400" dirty="0" smtClean="0"/>
              <a:t>↓</a:t>
            </a:r>
            <a:endParaRPr lang="en-US" altLang="ja-JP" sz="4400" dirty="0" smtClean="0"/>
          </a:p>
          <a:p>
            <a:r>
              <a:rPr lang="ja-JP" altLang="en-US" sz="4400" dirty="0" smtClean="0"/>
              <a:t>役割を明確にした言語</a:t>
            </a:r>
            <a:endParaRPr lang="en-US" altLang="ja-JP" sz="4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勝手に言語分類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None/>
            </a:pPr>
            <a:r>
              <a:rPr lang="ja-JP" altLang="en-US" sz="4400" dirty="0" smtClean="0"/>
              <a:t>言語の種類を乱暴に</a:t>
            </a:r>
            <a:r>
              <a:rPr lang="en-US" altLang="ja-JP" sz="4400" dirty="0" smtClean="0"/>
              <a:t>3</a:t>
            </a:r>
            <a:r>
              <a:rPr lang="ja-JP" altLang="en-US" sz="4400" dirty="0" smtClean="0"/>
              <a:t>種類に分類してみる。</a:t>
            </a:r>
            <a:endParaRPr lang="en-US" altLang="ja-JP" sz="4400" dirty="0" smtClean="0"/>
          </a:p>
          <a:p>
            <a:endParaRPr lang="en-US" altLang="ja-JP" sz="4400" dirty="0" smtClean="0"/>
          </a:p>
          <a:p>
            <a:r>
              <a:rPr lang="ja-JP" altLang="en-US" sz="4400" dirty="0" smtClean="0"/>
              <a:t>フル言語</a:t>
            </a:r>
            <a:endParaRPr lang="en-US" altLang="ja-JP" sz="4400" dirty="0" smtClean="0"/>
          </a:p>
          <a:p>
            <a:r>
              <a:rPr lang="ja-JP" altLang="en-US" sz="4400" dirty="0" smtClean="0"/>
              <a:t>スクリプト言語</a:t>
            </a:r>
            <a:endParaRPr lang="en-US" altLang="ja-JP" sz="4400" dirty="0" smtClean="0"/>
          </a:p>
          <a:p>
            <a:r>
              <a:rPr lang="en-US" altLang="ja-JP" sz="4400" dirty="0" smtClean="0"/>
              <a:t>DSL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勝手に言語分類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ja-JP" altLang="en-US" dirty="0" smtClean="0"/>
              <a:t>フル言語</a:t>
            </a:r>
            <a:endParaRPr lang="en-US" altLang="ja-JP" dirty="0" smtClean="0"/>
          </a:p>
          <a:p>
            <a:pPr lvl="1"/>
            <a:r>
              <a:rPr lang="ja-JP" altLang="en-US" sz="2400" dirty="0" smtClean="0"/>
              <a:t>メモリ操作、ファイル操作、通信、外部プログラム呼び出しなど何でもできる</a:t>
            </a:r>
            <a:endParaRPr lang="en-US" altLang="ja-JP" sz="2400" dirty="0" smtClean="0"/>
          </a:p>
          <a:p>
            <a:pPr lvl="1"/>
            <a:r>
              <a:rPr lang="ja-JP" altLang="en-US" sz="2400" dirty="0" smtClean="0"/>
              <a:t>おもにコンパイルする</a:t>
            </a:r>
            <a:endParaRPr lang="en-US" altLang="ja-JP" sz="2400" dirty="0" smtClean="0"/>
          </a:p>
          <a:p>
            <a:r>
              <a:rPr lang="ja-JP" altLang="en-US" dirty="0" smtClean="0"/>
              <a:t>スクリプト言語</a:t>
            </a:r>
            <a:endParaRPr lang="en-US" altLang="ja-JP" dirty="0" smtClean="0"/>
          </a:p>
          <a:p>
            <a:pPr lvl="1"/>
            <a:r>
              <a:rPr lang="ja-JP" altLang="en-US" sz="2400" dirty="0" smtClean="0"/>
              <a:t>何でも</a:t>
            </a:r>
            <a:r>
              <a:rPr lang="ja-JP" altLang="en-US" sz="2400" dirty="0" err="1" smtClean="0"/>
              <a:t>は</a:t>
            </a:r>
            <a:r>
              <a:rPr lang="ja-JP" altLang="en-US" sz="2400" dirty="0" smtClean="0"/>
              <a:t>できない。</a:t>
            </a:r>
            <a:endParaRPr lang="en-US" altLang="ja-JP" sz="2400" dirty="0" smtClean="0"/>
          </a:p>
          <a:p>
            <a:pPr lvl="1"/>
            <a:r>
              <a:rPr lang="ja-JP" altLang="en-US" sz="2400" dirty="0" smtClean="0"/>
              <a:t>おもにインタプリタで実行する</a:t>
            </a:r>
            <a:endParaRPr lang="en-US" altLang="ja-JP" sz="2400" dirty="0" smtClean="0"/>
          </a:p>
          <a:p>
            <a:r>
              <a:rPr lang="en-US" altLang="ja-JP" dirty="0" smtClean="0"/>
              <a:t>DSL</a:t>
            </a:r>
          </a:p>
          <a:p>
            <a:pPr lvl="1"/>
            <a:r>
              <a:rPr lang="ja-JP" altLang="en-US" sz="2400" dirty="0" smtClean="0"/>
              <a:t>ちょっとしかできない。</a:t>
            </a:r>
            <a:endParaRPr lang="en-US" altLang="ja-JP" sz="2400" dirty="0" smtClean="0"/>
          </a:p>
          <a:p>
            <a:pPr lvl="1"/>
            <a:r>
              <a:rPr lang="ja-JP" altLang="en-US" sz="2400" dirty="0" smtClean="0"/>
              <a:t>おもにコードジェネレートする。</a:t>
            </a:r>
            <a:endParaRPr lang="en-US" altLang="ja-JP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フル言語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dirty="0" smtClean="0"/>
              <a:t>C</a:t>
            </a:r>
          </a:p>
          <a:p>
            <a:r>
              <a:rPr kumimoji="1" lang="en-US" altLang="ja-JP" dirty="0" smtClean="0"/>
              <a:t>C++</a:t>
            </a:r>
          </a:p>
          <a:p>
            <a:r>
              <a:rPr kumimoji="1" lang="en-US" altLang="ja-JP" dirty="0" smtClean="0"/>
              <a:t>C#</a:t>
            </a:r>
          </a:p>
          <a:p>
            <a:r>
              <a:rPr lang="en-US" altLang="ja-JP" dirty="0" smtClean="0"/>
              <a:t>Visual Basic</a:t>
            </a:r>
          </a:p>
          <a:p>
            <a:r>
              <a:rPr kumimoji="1" lang="en-US" altLang="ja-JP" dirty="0" smtClean="0"/>
              <a:t>Java</a:t>
            </a:r>
          </a:p>
          <a:p>
            <a:r>
              <a:rPr kumimoji="1" lang="en-US" altLang="ja-JP" dirty="0" smtClean="0"/>
              <a:t>Delphi(Pascal)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スクリプト言語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dirty="0" smtClean="0"/>
              <a:t>Java Script</a:t>
            </a:r>
          </a:p>
          <a:p>
            <a:r>
              <a:rPr lang="en-US" altLang="ja-JP" dirty="0" smtClean="0"/>
              <a:t>VB Script</a:t>
            </a:r>
          </a:p>
          <a:p>
            <a:r>
              <a:rPr kumimoji="1" lang="en-US" altLang="ja-JP" dirty="0" smtClean="0"/>
              <a:t>Shell(</a:t>
            </a:r>
            <a:r>
              <a:rPr kumimoji="1" lang="en-US" altLang="ja-JP" dirty="0" err="1" smtClean="0"/>
              <a:t>csh</a:t>
            </a:r>
            <a:r>
              <a:rPr kumimoji="1" lang="en-US" altLang="ja-JP" dirty="0" smtClean="0"/>
              <a:t>, </a:t>
            </a:r>
            <a:r>
              <a:rPr kumimoji="1" lang="en-US" altLang="ja-JP" dirty="0" err="1" smtClean="0"/>
              <a:t>ksh</a:t>
            </a:r>
            <a:r>
              <a:rPr kumimoji="1" lang="en-US" altLang="ja-JP" dirty="0" smtClean="0"/>
              <a:t>, bash</a:t>
            </a:r>
            <a:r>
              <a:rPr kumimoji="1" lang="ja-JP" altLang="en-US" dirty="0" smtClean="0"/>
              <a:t>等も</a:t>
            </a:r>
            <a:r>
              <a:rPr kumimoji="1" lang="en-US" altLang="ja-JP" dirty="0" smtClean="0"/>
              <a:t>)</a:t>
            </a:r>
          </a:p>
          <a:p>
            <a:r>
              <a:rPr kumimoji="1" lang="en-US" altLang="ja-JP" dirty="0" err="1" smtClean="0"/>
              <a:t>PowerShell</a:t>
            </a:r>
            <a:endParaRPr kumimoji="1" lang="en-US" altLang="ja-JP" dirty="0" smtClean="0"/>
          </a:p>
          <a:p>
            <a:r>
              <a:rPr lang="en-US" altLang="ja-JP" dirty="0" smtClean="0"/>
              <a:t>Perl</a:t>
            </a:r>
          </a:p>
          <a:p>
            <a:r>
              <a:rPr kumimoji="1" lang="en-US" altLang="ja-JP" dirty="0" smtClean="0"/>
              <a:t>PHP</a:t>
            </a:r>
          </a:p>
          <a:p>
            <a:endParaRPr kumimoji="1" lang="en-US" altLang="ja-JP" dirty="0" smtClean="0"/>
          </a:p>
          <a:p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データセットデザイナ</a:t>
            </a:r>
            <a:endParaRPr kumimoji="1" lang="ja-JP" alt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1472" y="1142984"/>
            <a:ext cx="16764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285852" y="2571744"/>
            <a:ext cx="3134640" cy="22288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屈折矢印 5"/>
          <p:cNvSpPr/>
          <p:nvPr/>
        </p:nvSpPr>
        <p:spPr>
          <a:xfrm rot="5400000">
            <a:off x="607191" y="2250273"/>
            <a:ext cx="714380" cy="642942"/>
          </a:xfrm>
          <a:prstGeom prst="bent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1357290" y="2143116"/>
            <a:ext cx="24288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 smtClean="0"/>
              <a:t>XSD(XML</a:t>
            </a:r>
            <a:r>
              <a:rPr kumimoji="1" lang="ja-JP" altLang="en-US" dirty="0" smtClean="0"/>
              <a:t>スキーマ</a:t>
            </a:r>
            <a:r>
              <a:rPr kumimoji="1" lang="en-US" altLang="ja-JP" dirty="0" smtClean="0"/>
              <a:t>)</a:t>
            </a:r>
            <a:endParaRPr kumimoji="1" lang="ja-JP" altLang="en-US" dirty="0"/>
          </a:p>
        </p:txBody>
      </p:sp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072198" y="685800"/>
            <a:ext cx="2714625" cy="548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9" name="屈折矢印 8"/>
          <p:cNvSpPr/>
          <p:nvPr/>
        </p:nvSpPr>
        <p:spPr>
          <a:xfrm rot="5400000">
            <a:off x="4107653" y="4964917"/>
            <a:ext cx="714380" cy="642942"/>
          </a:xfrm>
          <a:prstGeom prst="bent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3643306" y="5715016"/>
            <a:ext cx="24288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 smtClean="0"/>
              <a:t>C#</a:t>
            </a:r>
            <a:r>
              <a:rPr kumimoji="1" lang="ja-JP" altLang="en-US" dirty="0" smtClean="0"/>
              <a:t>や</a:t>
            </a:r>
            <a:r>
              <a:rPr kumimoji="1" lang="en-US" altLang="ja-JP" dirty="0" smtClean="0"/>
              <a:t>VB</a:t>
            </a:r>
            <a:r>
              <a:rPr kumimoji="1" lang="ja-JP" altLang="en-US" dirty="0" smtClean="0"/>
              <a:t>のコード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Windows Forms</a:t>
            </a:r>
            <a:r>
              <a:rPr kumimoji="1" lang="ja-JP" altLang="en-US" dirty="0" smtClean="0"/>
              <a:t> デザイナ</a:t>
            </a:r>
            <a:endParaRPr kumimoji="1" lang="ja-JP" altLang="en-US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1472" y="1000107"/>
            <a:ext cx="2786082" cy="22825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571868" y="928669"/>
            <a:ext cx="4572032" cy="49260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8" name="屈折矢印 7"/>
          <p:cNvSpPr/>
          <p:nvPr/>
        </p:nvSpPr>
        <p:spPr>
          <a:xfrm rot="5400000">
            <a:off x="1750199" y="3464719"/>
            <a:ext cx="714380" cy="642942"/>
          </a:xfrm>
          <a:prstGeom prst="bent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1285852" y="4214818"/>
            <a:ext cx="24288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 smtClean="0"/>
              <a:t>C#</a:t>
            </a:r>
            <a:r>
              <a:rPr kumimoji="1" lang="ja-JP" altLang="en-US" dirty="0" smtClean="0"/>
              <a:t>や</a:t>
            </a:r>
            <a:r>
              <a:rPr kumimoji="1" lang="en-US" altLang="ja-JP" dirty="0" smtClean="0"/>
              <a:t>VB</a:t>
            </a:r>
            <a:r>
              <a:rPr kumimoji="1" lang="ja-JP" altLang="en-US" dirty="0" smtClean="0"/>
              <a:t>のコード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XAML</a:t>
            </a:r>
            <a:r>
              <a:rPr kumimoji="1" lang="ja-JP" altLang="en-US" dirty="0" smtClean="0"/>
              <a:t>デザイナ</a:t>
            </a:r>
            <a:r>
              <a:rPr kumimoji="1" lang="en-US" altLang="ja-JP" dirty="0" smtClean="0"/>
              <a:t>(WPF)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571472" y="3071810"/>
            <a:ext cx="4071966" cy="2554287"/>
          </a:xfrm>
        </p:spPr>
        <p:txBody>
          <a:bodyPr/>
          <a:lstStyle/>
          <a:p>
            <a:pPr>
              <a:buNone/>
            </a:pPr>
            <a:r>
              <a:rPr lang="en-US" altLang="ja-JP" sz="1400" dirty="0" smtClean="0"/>
              <a:t>&lt;Grid&gt;</a:t>
            </a:r>
          </a:p>
          <a:p>
            <a:pPr>
              <a:buNone/>
            </a:pPr>
            <a:r>
              <a:rPr lang="en-US" altLang="ja-JP" sz="1400" dirty="0" smtClean="0"/>
              <a:t>    &lt;</a:t>
            </a:r>
            <a:r>
              <a:rPr lang="en-US" altLang="ja-JP" sz="1400" dirty="0" err="1" smtClean="0"/>
              <a:t>TextBox</a:t>
            </a:r>
            <a:r>
              <a:rPr lang="en-US" altLang="ja-JP" sz="1400" dirty="0" smtClean="0"/>
              <a:t> Margin="18,17,0,0" Name="textBox1" Height="26" </a:t>
            </a:r>
            <a:r>
              <a:rPr lang="en-US" altLang="ja-JP" sz="1400" dirty="0" err="1" smtClean="0"/>
              <a:t>HorizontalAlignment</a:t>
            </a:r>
            <a:r>
              <a:rPr lang="en-US" altLang="ja-JP" sz="1400" dirty="0" smtClean="0"/>
              <a:t>="Left" </a:t>
            </a:r>
            <a:r>
              <a:rPr lang="en-US" altLang="ja-JP" sz="1400" dirty="0" err="1" smtClean="0"/>
              <a:t>VerticalAlignment</a:t>
            </a:r>
            <a:r>
              <a:rPr lang="en-US" altLang="ja-JP" sz="1400" dirty="0" smtClean="0"/>
              <a:t>="Top" Width="100"&gt;&lt;/</a:t>
            </a:r>
            <a:r>
              <a:rPr lang="en-US" altLang="ja-JP" sz="1400" dirty="0" err="1" smtClean="0"/>
              <a:t>TextBox</a:t>
            </a:r>
            <a:r>
              <a:rPr lang="en-US" altLang="ja-JP" sz="1400" dirty="0" smtClean="0"/>
              <a:t>&gt;</a:t>
            </a:r>
          </a:p>
          <a:p>
            <a:pPr>
              <a:buNone/>
            </a:pPr>
            <a:r>
              <a:rPr lang="en-US" altLang="ja-JP" sz="1400" dirty="0" smtClean="0"/>
              <a:t>    &lt;Button Height="23" Margin="21,51,0,0" Name="button1" </a:t>
            </a:r>
            <a:r>
              <a:rPr lang="en-US" altLang="ja-JP" sz="1400" dirty="0" err="1" smtClean="0"/>
              <a:t>VerticalAlignment</a:t>
            </a:r>
            <a:r>
              <a:rPr lang="en-US" altLang="ja-JP" sz="1400" dirty="0" smtClean="0"/>
              <a:t>="Top" </a:t>
            </a:r>
            <a:r>
              <a:rPr lang="en-US" altLang="ja-JP" sz="1400" dirty="0" err="1" smtClean="0"/>
              <a:t>HorizontalAlignment</a:t>
            </a:r>
            <a:r>
              <a:rPr lang="en-US" altLang="ja-JP" sz="1400" dirty="0" smtClean="0"/>
              <a:t>="Left" Width="75"&gt;Button&lt;/Button&gt;</a:t>
            </a:r>
            <a:endParaRPr kumimoji="1" lang="ja-JP" altLang="en-US" sz="14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8596" y="928670"/>
            <a:ext cx="1809750" cy="1466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テキスト ボックス 4"/>
          <p:cNvSpPr txBox="1"/>
          <p:nvPr/>
        </p:nvSpPr>
        <p:spPr>
          <a:xfrm>
            <a:off x="4643438" y="1643050"/>
            <a:ext cx="4214842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200" dirty="0" smtClean="0"/>
              <a:t> void </a:t>
            </a:r>
            <a:r>
              <a:rPr lang="en-US" altLang="ja-JP" sz="1200" dirty="0" err="1" smtClean="0"/>
              <a:t>System.Windows.Markup.IComponentConnector.Connect</a:t>
            </a:r>
            <a:r>
              <a:rPr lang="en-US" altLang="ja-JP" sz="1200" dirty="0" smtClean="0"/>
              <a:t>(</a:t>
            </a:r>
            <a:r>
              <a:rPr lang="en-US" altLang="ja-JP" sz="1200" dirty="0" err="1" smtClean="0"/>
              <a:t>int</a:t>
            </a:r>
            <a:r>
              <a:rPr lang="en-US" altLang="ja-JP" sz="1200" dirty="0" smtClean="0"/>
              <a:t> </a:t>
            </a:r>
            <a:r>
              <a:rPr lang="en-US" altLang="ja-JP" sz="1200" dirty="0" err="1" smtClean="0"/>
              <a:t>connectionId</a:t>
            </a:r>
            <a:r>
              <a:rPr lang="en-US" altLang="ja-JP" sz="1200" dirty="0" smtClean="0"/>
              <a:t>, object target) {</a:t>
            </a:r>
          </a:p>
          <a:p>
            <a:r>
              <a:rPr lang="en-US" altLang="ja-JP" sz="1200" dirty="0" smtClean="0"/>
              <a:t>            switch (</a:t>
            </a:r>
            <a:r>
              <a:rPr lang="en-US" altLang="ja-JP" sz="1200" dirty="0" err="1" smtClean="0"/>
              <a:t>connectionId</a:t>
            </a:r>
            <a:r>
              <a:rPr lang="en-US" altLang="ja-JP" sz="1200" dirty="0" smtClean="0"/>
              <a:t>)</a:t>
            </a:r>
          </a:p>
          <a:p>
            <a:r>
              <a:rPr lang="en-US" altLang="ja-JP" sz="1200" dirty="0" smtClean="0"/>
              <a:t>            {</a:t>
            </a:r>
          </a:p>
          <a:p>
            <a:r>
              <a:rPr lang="en-US" altLang="ja-JP" sz="1200" dirty="0" smtClean="0"/>
              <a:t>            case 1:</a:t>
            </a:r>
          </a:p>
          <a:p>
            <a:r>
              <a:rPr lang="en-US" altLang="ja-JP" sz="1200" dirty="0" smtClean="0"/>
              <a:t>            this.textBox1 = ((</a:t>
            </a:r>
            <a:r>
              <a:rPr lang="en-US" altLang="ja-JP" sz="1200" dirty="0" err="1" smtClean="0"/>
              <a:t>System.Windows.Controls.TextBox</a:t>
            </a:r>
            <a:r>
              <a:rPr lang="en-US" altLang="ja-JP" sz="1200" dirty="0" smtClean="0"/>
              <a:t>)(target));</a:t>
            </a:r>
          </a:p>
          <a:p>
            <a:r>
              <a:rPr lang="en-US" altLang="ja-JP" sz="1200" dirty="0" smtClean="0"/>
              <a:t>            return;</a:t>
            </a:r>
          </a:p>
          <a:p>
            <a:r>
              <a:rPr lang="en-US" altLang="ja-JP" sz="1200" dirty="0" smtClean="0"/>
              <a:t>            case 2:</a:t>
            </a:r>
          </a:p>
          <a:p>
            <a:r>
              <a:rPr lang="en-US" altLang="ja-JP" sz="1200" dirty="0" smtClean="0"/>
              <a:t>            this.button1 = ((</a:t>
            </a:r>
            <a:r>
              <a:rPr lang="en-US" altLang="ja-JP" sz="1200" dirty="0" err="1" smtClean="0"/>
              <a:t>System.Windows.Controls.Button</a:t>
            </a:r>
            <a:r>
              <a:rPr lang="en-US" altLang="ja-JP" sz="1200" dirty="0" smtClean="0"/>
              <a:t>)(target));</a:t>
            </a:r>
          </a:p>
          <a:p>
            <a:r>
              <a:rPr lang="en-US" altLang="ja-JP" sz="1200" dirty="0" smtClean="0"/>
              <a:t>            return;</a:t>
            </a:r>
          </a:p>
          <a:p>
            <a:r>
              <a:rPr lang="en-US" altLang="ja-JP" sz="1200" dirty="0" smtClean="0"/>
              <a:t>            }</a:t>
            </a:r>
          </a:p>
          <a:p>
            <a:r>
              <a:rPr lang="en-US" altLang="ja-JP" sz="1200" dirty="0" smtClean="0"/>
              <a:t>            </a:t>
            </a:r>
            <a:r>
              <a:rPr lang="en-US" altLang="ja-JP" sz="1200" dirty="0" err="1" smtClean="0"/>
              <a:t>this._contentLoaded</a:t>
            </a:r>
            <a:r>
              <a:rPr lang="en-US" altLang="ja-JP" sz="1200" dirty="0" smtClean="0"/>
              <a:t> = true;</a:t>
            </a:r>
          </a:p>
          <a:p>
            <a:r>
              <a:rPr lang="en-US" altLang="ja-JP" sz="1200" dirty="0" smtClean="0"/>
              <a:t>        }</a:t>
            </a:r>
            <a:endParaRPr kumimoji="1" lang="ja-JP" altLang="en-US" sz="1200" dirty="0"/>
          </a:p>
        </p:txBody>
      </p:sp>
      <p:sp>
        <p:nvSpPr>
          <p:cNvPr id="6" name="屈折矢印 5"/>
          <p:cNvSpPr/>
          <p:nvPr/>
        </p:nvSpPr>
        <p:spPr>
          <a:xfrm rot="10800000" flipH="1">
            <a:off x="2428860" y="1714488"/>
            <a:ext cx="785818" cy="714380"/>
          </a:xfrm>
          <a:prstGeom prst="bent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屈折矢印 7"/>
          <p:cNvSpPr/>
          <p:nvPr/>
        </p:nvSpPr>
        <p:spPr>
          <a:xfrm rot="16200000" flipV="1">
            <a:off x="3911198" y="2303852"/>
            <a:ext cx="714381" cy="821537"/>
          </a:xfrm>
          <a:prstGeom prst="bent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4572000" y="5429264"/>
            <a:ext cx="42862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smtClean="0"/>
              <a:t>※WPF</a:t>
            </a:r>
            <a:r>
              <a:rPr lang="ja-JP" altLang="en-US" dirty="0" smtClean="0"/>
              <a:t>はほかにも動的解釈などしている</a:t>
            </a:r>
            <a:endParaRPr lang="en-US" altLang="ja-JP" dirty="0" smtClean="0"/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500034" y="2571744"/>
            <a:ext cx="24288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 smtClean="0"/>
              <a:t>XAML</a:t>
            </a:r>
            <a:endParaRPr kumimoji="1" lang="ja-JP" altLang="en-US" dirty="0"/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4572000" y="1142984"/>
            <a:ext cx="24288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 smtClean="0"/>
              <a:t>C#</a:t>
            </a:r>
            <a:r>
              <a:rPr kumimoji="1" lang="ja-JP" altLang="en-US" dirty="0" smtClean="0"/>
              <a:t>や</a:t>
            </a:r>
            <a:r>
              <a:rPr kumimoji="1" lang="en-US" altLang="ja-JP" dirty="0" smtClean="0"/>
              <a:t>VB</a:t>
            </a:r>
            <a:r>
              <a:rPr kumimoji="1" lang="ja-JP" altLang="en-US" dirty="0" smtClean="0"/>
              <a:t>のコード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プレゼンテーション1">
  <a:themeElements>
    <a:clrScheme name="プレゼンテーション1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プレゼンテーション1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100000" t="-60000" r="100000" b="20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>
    <a:extraClrScheme>
      <a:clrScheme name="プレゼンテーション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524</TotalTime>
  <Words>367</Words>
  <Application>Microsoft Office PowerPoint</Application>
  <PresentationFormat>画面に合わせる (4:3)</PresentationFormat>
  <Paragraphs>90</Paragraphs>
  <Slides>16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16</vt:i4>
      </vt:variant>
    </vt:vector>
  </HeadingPairs>
  <TitlesOfParts>
    <vt:vector size="17" baseType="lpstr">
      <vt:lpstr>プレゼンテーション1</vt:lpstr>
      <vt:lpstr>DSLシリーズ第1回</vt:lpstr>
      <vt:lpstr>DSLとは？</vt:lpstr>
      <vt:lpstr>勝手に言語分類</vt:lpstr>
      <vt:lpstr>勝手に言語分類</vt:lpstr>
      <vt:lpstr>フル言語</vt:lpstr>
      <vt:lpstr>スクリプト言語</vt:lpstr>
      <vt:lpstr>データセットデザイナ</vt:lpstr>
      <vt:lpstr>Windows Forms デザイナ</vt:lpstr>
      <vt:lpstr>XAMLデザイナ(WPF)</vt:lpstr>
      <vt:lpstr>ワークフローデザイナ(WF)</vt:lpstr>
      <vt:lpstr>SQL</vt:lpstr>
      <vt:lpstr>SQL Server Integration Service(SSIS)</vt:lpstr>
      <vt:lpstr>ASP.NET</vt:lpstr>
      <vt:lpstr>DSL</vt:lpstr>
      <vt:lpstr>あなたもDSLを作っていませんか？</vt:lpstr>
      <vt:lpstr>スライド 16</vt:lpstr>
    </vt:vector>
  </TitlesOfParts>
  <Company>UG Software.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わんくま同盟 大阪勉強会 #1</dc:title>
  <dc:creator>中 博俊</dc:creator>
  <cp:lastModifiedBy>中　博俊</cp:lastModifiedBy>
  <cp:revision>54</cp:revision>
  <dcterms:created xsi:type="dcterms:W3CDTF">2006-05-15T04:25:02Z</dcterms:created>
  <dcterms:modified xsi:type="dcterms:W3CDTF">2007-06-05T10:38:26Z</dcterms:modified>
  <cp:contentStatus>最終版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MarkAsFinal">
    <vt:bool>true</vt:bool>
  </property>
</Properties>
</file>