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6" r:id="rId2"/>
    <p:sldId id="267" r:id="rId3"/>
    <p:sldId id="265" r:id="rId4"/>
    <p:sldId id="268" r:id="rId5"/>
    <p:sldId id="277" r:id="rId6"/>
    <p:sldId id="269" r:id="rId7"/>
    <p:sldId id="272" r:id="rId8"/>
    <p:sldId id="273" r:id="rId9"/>
    <p:sldId id="274" r:id="rId10"/>
    <p:sldId id="275" r:id="rId11"/>
    <p:sldId id="276" r:id="rId12"/>
    <p:sldId id="270" r:id="rId13"/>
    <p:sldId id="271" r:id="rId14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630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クリックしてタイトルを入力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C:\Users\localnaka\Desktop\wankuma-logo20.bmp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46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68313" y="6165850"/>
            <a:ext cx="152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4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400" dirty="0">
                <a:solidFill>
                  <a:schemeClr val="tx2"/>
                </a:solidFill>
                <a:ea typeface="ＭＳ Ｐゴシック" pitchFamily="50" charset="-128"/>
              </a:rPr>
              <a:t>同盟 東京勉強会 </a:t>
            </a:r>
            <a:r>
              <a:rPr kumimoji="0" lang="en-US" altLang="ja-JP" sz="2400" dirty="0">
                <a:solidFill>
                  <a:schemeClr val="tx2"/>
                </a:solidFill>
                <a:ea typeface="ＭＳ Ｐゴシック" pitchFamily="50" charset="-128"/>
              </a:rPr>
              <a:t>#7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642938" y="1785938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/>
          </a:bodyPr>
          <a:lstStyle/>
          <a:p>
            <a:pPr algn="ctr" eaLnBrk="0" hangingPunct="0">
              <a:defRPr/>
            </a:pPr>
            <a:r>
              <a:rPr lang="en-US" altLang="ja-JP" sz="60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C++</a:t>
            </a:r>
            <a:r>
              <a:rPr kumimoji="0" lang="ja-JP" altLang="en-US" sz="60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ja-JP" altLang="en-US" sz="60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むかしばなし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 bwMode="auto">
          <a:xfrm>
            <a:off x="4429125" y="4071938"/>
            <a:ext cx="4129088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lnSpcReduction="10000"/>
          </a:bodyPr>
          <a:lstStyle/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defRPr/>
            </a:pPr>
            <a:r>
              <a:rPr lang="ja-JP" altLang="en-US" sz="2200" b="1">
                <a:ea typeface="ＭＳ Ｐゴシック" pitchFamily="50" charset="-128"/>
              </a:rPr>
              <a:t>わんくま同盟</a:t>
            </a:r>
            <a:endParaRPr lang="en-US" altLang="ja-JP" sz="2200" b="1">
              <a:ea typeface="ＭＳ Ｐゴシック" pitchFamily="50" charset="-128"/>
            </a:endParaRP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altLang="ja-JP" sz="2000">
                <a:ea typeface="ＭＳ Ｐゴシック" pitchFamily="50" charset="-128"/>
              </a:rPr>
              <a:t>Microsoft MVP for 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defRPr/>
            </a:pPr>
            <a:r>
              <a:rPr lang="ja-JP" altLang="en-US" sz="2000">
                <a:ea typeface="ＭＳ Ｐゴシック" pitchFamily="50" charset="-128"/>
              </a:rPr>
              <a:t>　</a:t>
            </a:r>
            <a:r>
              <a:rPr lang="en-US" altLang="ja-JP" sz="2000">
                <a:ea typeface="ＭＳ Ｐゴシック" pitchFamily="50" charset="-128"/>
              </a:rPr>
              <a:t>Visual Developer - Visual C++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altLang="ja-JP" sz="4800" b="1" i="1">
                <a:latin typeface="Symbol" pitchFamily="18" charset="2"/>
                <a:ea typeface="ＭＳ Ｐゴシック" pitchFamily="50" charset="-128"/>
              </a:rPr>
              <a:t>episthmh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altLang="ja-JP" sz="1500">
                <a:latin typeface="Courier New" pitchFamily="49" charset="0"/>
                <a:ea typeface="ＭＳ Ｐゴシック" pitchFamily="50" charset="-128"/>
                <a:cs typeface="Courier New" pitchFamily="49" charset="0"/>
              </a:rPr>
              <a:t>episteme@wankuma.com</a:t>
            </a:r>
            <a:endParaRPr lang="ja-JP" altLang="en-US" sz="2500">
              <a:latin typeface="Courier New" pitchFamily="49" charset="0"/>
              <a:ea typeface="ＭＳ Ｐゴシック" pitchFamily="50" charset="-128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マクロによる</a:t>
            </a:r>
            <a:r>
              <a:rPr lang="en-US" altLang="ja-JP" smtClean="0"/>
              <a:t>template</a:t>
            </a:r>
            <a:r>
              <a:rPr lang="ja-JP" altLang="en-US" smtClean="0"/>
              <a:t>もどき</a:t>
            </a:r>
          </a:p>
        </p:txBody>
      </p:sp>
      <p:sp>
        <p:nvSpPr>
          <p:cNvPr id="11267" name="Text Box 6"/>
          <p:cNvSpPr txBox="1">
            <a:spLocks noChangeArrowheads="1"/>
          </p:cNvSpPr>
          <p:nvPr/>
        </p:nvSpPr>
        <p:spPr bwMode="auto">
          <a:xfrm>
            <a:off x="2916238" y="981075"/>
            <a:ext cx="5284787" cy="4524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>
                <a:latin typeface="Courier New" pitchFamily="49" charset="0"/>
              </a:rPr>
              <a:t>#define </a:t>
            </a:r>
            <a:r>
              <a:rPr lang="en-US" altLang="ja-JP" b="1">
                <a:latin typeface="Courier New" pitchFamily="49" charset="0"/>
              </a:rPr>
              <a:t>Stack</a:t>
            </a:r>
            <a:r>
              <a:rPr lang="en-US" altLang="ja-JP">
                <a:latin typeface="Courier New" pitchFamily="49" charset="0"/>
              </a:rPr>
              <a:t>(type) name2(Stack,type)</a:t>
            </a:r>
          </a:p>
          <a:p>
            <a:endParaRPr lang="en-US" altLang="ja-JP">
              <a:latin typeface="Courier New" pitchFamily="49" charset="0"/>
            </a:endParaRPr>
          </a:p>
          <a:p>
            <a:r>
              <a:rPr lang="en-US" altLang="ja-JP">
                <a:latin typeface="Courier New" pitchFamily="49" charset="0"/>
              </a:rPr>
              <a:t>#define </a:t>
            </a:r>
            <a:r>
              <a:rPr lang="en-US" altLang="ja-JP" b="1">
                <a:latin typeface="Courier New" pitchFamily="49" charset="0"/>
              </a:rPr>
              <a:t>Stackdeclare</a:t>
            </a:r>
            <a:r>
              <a:rPr lang="en-US" altLang="ja-JP">
                <a:latin typeface="Courier New" pitchFamily="49" charset="0"/>
              </a:rPr>
              <a:t>(T) \</a:t>
            </a:r>
          </a:p>
          <a:p>
            <a:r>
              <a:rPr lang="en-US" altLang="ja-JP">
                <a:latin typeface="Courier New" pitchFamily="49" charset="0"/>
              </a:rPr>
              <a:t>class Stack(T) {\</a:t>
            </a:r>
          </a:p>
          <a:p>
            <a:r>
              <a:rPr lang="en-US" altLang="ja-JP">
                <a:latin typeface="Courier New" pitchFamily="49" charset="0"/>
              </a:rPr>
              <a:t>  T data[16];\</a:t>
            </a:r>
          </a:p>
          <a:p>
            <a:r>
              <a:rPr lang="en-US" altLang="ja-JP">
                <a:latin typeface="Courier New" pitchFamily="49" charset="0"/>
              </a:rPr>
              <a:t>  int top; \</a:t>
            </a:r>
          </a:p>
          <a:p>
            <a:r>
              <a:rPr lang="en-US" altLang="ja-JP">
                <a:latin typeface="Courier New" pitchFamily="49" charset="0"/>
              </a:rPr>
              <a:t>public: \</a:t>
            </a:r>
          </a:p>
          <a:p>
            <a:r>
              <a:rPr lang="en-US" altLang="ja-JP">
                <a:latin typeface="Courier New" pitchFamily="49" charset="0"/>
              </a:rPr>
              <a:t>  Stack(T)(); \</a:t>
            </a:r>
          </a:p>
          <a:p>
            <a:r>
              <a:rPr lang="en-US" altLang="ja-JP">
                <a:latin typeface="Courier New" pitchFamily="49" charset="0"/>
              </a:rPr>
              <a:t>… \</a:t>
            </a:r>
            <a:endParaRPr lang="ja-JP" altLang="en-US">
              <a:latin typeface="Courier New" pitchFamily="49" charset="0"/>
            </a:endParaRPr>
          </a:p>
          <a:p>
            <a:r>
              <a:rPr lang="en-US" altLang="ja-JP">
                <a:latin typeface="Courier New" pitchFamily="49" charset="0"/>
              </a:rPr>
              <a:t>};</a:t>
            </a:r>
          </a:p>
          <a:p>
            <a:endParaRPr lang="en-US" altLang="ja-JP">
              <a:latin typeface="Courier New" pitchFamily="49" charset="0"/>
            </a:endParaRPr>
          </a:p>
          <a:p>
            <a:r>
              <a:rPr lang="en-US" altLang="ja-JP">
                <a:latin typeface="Courier New" pitchFamily="49" charset="0"/>
              </a:rPr>
              <a:t>#define </a:t>
            </a:r>
            <a:r>
              <a:rPr lang="en-US" altLang="ja-JP" b="1">
                <a:latin typeface="Courier New" pitchFamily="49" charset="0"/>
              </a:rPr>
              <a:t>Stackimplement</a:t>
            </a:r>
            <a:r>
              <a:rPr lang="en-US" altLang="ja-JP">
                <a:latin typeface="Courier New" pitchFamily="49" charset="0"/>
              </a:rPr>
              <a:t>(T) \</a:t>
            </a:r>
          </a:p>
          <a:p>
            <a:r>
              <a:rPr lang="en-US" altLang="ja-JP">
                <a:latin typeface="Courier New" pitchFamily="49" charset="0"/>
              </a:rPr>
              <a:t>Stack(T)::Stack(T)() { \</a:t>
            </a:r>
          </a:p>
          <a:p>
            <a:r>
              <a:rPr lang="en-US" altLang="ja-JP">
                <a:latin typeface="Courier New" pitchFamily="49" charset="0"/>
              </a:rPr>
              <a:t>  top = 0; \</a:t>
            </a:r>
          </a:p>
          <a:p>
            <a:r>
              <a:rPr lang="en-US" altLang="ja-JP">
                <a:latin typeface="Courier New" pitchFamily="49" charset="0"/>
              </a:rPr>
              <a:t>} \</a:t>
            </a:r>
          </a:p>
          <a:p>
            <a:r>
              <a:rPr lang="en-US" altLang="ja-JP">
                <a:latin typeface="Courier New" pitchFamily="49" charset="0"/>
              </a:rPr>
              <a:t>…</a:t>
            </a:r>
          </a:p>
        </p:txBody>
      </p:sp>
      <p:sp>
        <p:nvSpPr>
          <p:cNvPr id="11268" name="Text Box 7"/>
          <p:cNvSpPr txBox="1">
            <a:spLocks noChangeArrowheads="1"/>
          </p:cNvSpPr>
          <p:nvPr/>
        </p:nvSpPr>
        <p:spPr bwMode="auto">
          <a:xfrm>
            <a:off x="611188" y="1557338"/>
            <a:ext cx="20875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Stack(T)</a:t>
            </a:r>
            <a:r>
              <a:rPr lang="ja-JP" altLang="en-US"/>
              <a:t>のヘッダ　</a:t>
            </a:r>
            <a:r>
              <a:rPr lang="en-US" altLang="ja-JP"/>
              <a:t>:</a:t>
            </a:r>
          </a:p>
          <a:p>
            <a:r>
              <a:rPr lang="ja-JP" altLang="en-US"/>
              <a:t>　　　ｓ</a:t>
            </a:r>
            <a:r>
              <a:rPr lang="en-US" altLang="ja-JP"/>
              <a:t>tack.h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マクロによる</a:t>
            </a:r>
            <a:r>
              <a:rPr lang="en-US" altLang="ja-JP" smtClean="0"/>
              <a:t>template</a:t>
            </a:r>
            <a:r>
              <a:rPr lang="ja-JP" altLang="en-US" smtClean="0"/>
              <a:t>もどき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835150" y="1773238"/>
            <a:ext cx="2924175" cy="31226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>
                <a:latin typeface="Courier New" pitchFamily="49" charset="0"/>
              </a:rPr>
              <a:t>#include “stack.h”</a:t>
            </a:r>
          </a:p>
          <a:p>
            <a:endParaRPr lang="en-US" altLang="ja-JP">
              <a:latin typeface="Courier New" pitchFamily="49" charset="0"/>
            </a:endParaRPr>
          </a:p>
          <a:p>
            <a:r>
              <a:rPr lang="en-US" altLang="ja-JP" b="1">
                <a:latin typeface="Courier New" pitchFamily="49" charset="0"/>
              </a:rPr>
              <a:t>declare</a:t>
            </a:r>
            <a:r>
              <a:rPr lang="en-US" altLang="ja-JP">
                <a:latin typeface="Courier New" pitchFamily="49" charset="0"/>
              </a:rPr>
              <a:t>(Stack,int)</a:t>
            </a:r>
          </a:p>
          <a:p>
            <a:r>
              <a:rPr lang="en-US" altLang="ja-JP" b="1">
                <a:latin typeface="Courier New" pitchFamily="49" charset="0"/>
              </a:rPr>
              <a:t>implement</a:t>
            </a:r>
            <a:r>
              <a:rPr lang="en-US" altLang="ja-JP">
                <a:latin typeface="Courier New" pitchFamily="49" charset="0"/>
              </a:rPr>
              <a:t>(Stack.int)</a:t>
            </a:r>
          </a:p>
          <a:p>
            <a:endParaRPr lang="en-US" altLang="ja-JP">
              <a:latin typeface="Courier New" pitchFamily="49" charset="0"/>
            </a:endParaRPr>
          </a:p>
          <a:p>
            <a:r>
              <a:rPr lang="en-US" altLang="ja-JP">
                <a:latin typeface="Courier New" pitchFamily="49" charset="0"/>
              </a:rPr>
              <a:t>int main() {</a:t>
            </a:r>
          </a:p>
          <a:p>
            <a:r>
              <a:rPr lang="en-US" altLang="ja-JP">
                <a:latin typeface="Courier New" pitchFamily="49" charset="0"/>
              </a:rPr>
              <a:t>  </a:t>
            </a:r>
            <a:r>
              <a:rPr lang="en-US" altLang="ja-JP" b="1">
                <a:latin typeface="Courier New" pitchFamily="49" charset="0"/>
              </a:rPr>
              <a:t>Stack(int)</a:t>
            </a:r>
            <a:r>
              <a:rPr lang="en-US" altLang="ja-JP">
                <a:latin typeface="Courier New" pitchFamily="49" charset="0"/>
              </a:rPr>
              <a:t> s;</a:t>
            </a:r>
          </a:p>
          <a:p>
            <a:r>
              <a:rPr lang="en-US" altLang="ja-JP">
                <a:latin typeface="Courier New" pitchFamily="49" charset="0"/>
              </a:rPr>
              <a:t>  s.push(1);</a:t>
            </a:r>
          </a:p>
          <a:p>
            <a:r>
              <a:rPr lang="en-US" altLang="ja-JP">
                <a:latin typeface="Courier New" pitchFamily="49" charset="0"/>
              </a:rPr>
              <a:t>  s.push(2);</a:t>
            </a:r>
          </a:p>
          <a:p>
            <a:r>
              <a:rPr lang="en-US" altLang="ja-JP">
                <a:latin typeface="Courier New" pitchFamily="49" charset="0"/>
              </a:rPr>
              <a:t>  …</a:t>
            </a:r>
          </a:p>
          <a:p>
            <a:r>
              <a:rPr lang="en-US" altLang="ja-JP">
                <a:latin typeface="Courier New" pitchFamily="49" charset="0"/>
              </a:rPr>
              <a:t>}</a:t>
            </a:r>
          </a:p>
        </p:txBody>
      </p:sp>
      <p:sp>
        <p:nvSpPr>
          <p:cNvPr id="12292" name="Line 5"/>
          <p:cNvSpPr>
            <a:spLocks noChangeShapeType="1"/>
          </p:cNvSpPr>
          <p:nvPr/>
        </p:nvSpPr>
        <p:spPr bwMode="auto">
          <a:xfrm flipH="1">
            <a:off x="4427538" y="2205038"/>
            <a:ext cx="936625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2293" name="Text Box 6"/>
          <p:cNvSpPr txBox="1">
            <a:spLocks noChangeArrowheads="1"/>
          </p:cNvSpPr>
          <p:nvPr/>
        </p:nvSpPr>
        <p:spPr bwMode="auto">
          <a:xfrm>
            <a:off x="5416550" y="1922463"/>
            <a:ext cx="2200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使うときのオマジナイ</a:t>
            </a:r>
          </a:p>
        </p:txBody>
      </p:sp>
      <p:sp>
        <p:nvSpPr>
          <p:cNvPr id="12294" name="Line 7"/>
          <p:cNvSpPr>
            <a:spLocks noChangeShapeType="1"/>
          </p:cNvSpPr>
          <p:nvPr/>
        </p:nvSpPr>
        <p:spPr bwMode="auto">
          <a:xfrm flipH="1" flipV="1">
            <a:off x="4643438" y="2781300"/>
            <a:ext cx="649287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2295" name="Text Box 8"/>
          <p:cNvSpPr txBox="1">
            <a:spLocks noChangeArrowheads="1"/>
          </p:cNvSpPr>
          <p:nvPr/>
        </p:nvSpPr>
        <p:spPr bwMode="auto">
          <a:xfrm>
            <a:off x="5364163" y="3141663"/>
            <a:ext cx="2465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どこかに一箇所書くべし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kumimoji="1" lang="en-US" altLang="ja-JP" smtClean="0"/>
              <a:t>template</a:t>
            </a:r>
            <a:r>
              <a:rPr kumimoji="1" lang="ja-JP" altLang="en-US" smtClean="0"/>
              <a:t>の実現方法</a:t>
            </a:r>
            <a:r>
              <a:rPr kumimoji="1" lang="en-US" altLang="ja-JP" smtClean="0"/>
              <a:t>(1)</a:t>
            </a:r>
          </a:p>
        </p:txBody>
      </p:sp>
      <p:sp>
        <p:nvSpPr>
          <p:cNvPr id="13315" name="テキスト プレースホルダ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ja-JP" smtClean="0"/>
              <a:t>Inclusion-model</a:t>
            </a:r>
          </a:p>
          <a:p>
            <a:pPr>
              <a:buFontTx/>
              <a:buNone/>
            </a:pPr>
            <a:r>
              <a:rPr lang="ja-JP" altLang="en-US" smtClean="0"/>
              <a:t>　　</a:t>
            </a:r>
            <a:r>
              <a:rPr lang="ja-JP" altLang="en-US" smtClean="0">
                <a:solidFill>
                  <a:srgbClr val="FF0000"/>
                </a:solidFill>
              </a:rPr>
              <a:t>実装をヘッダに書く。</a:t>
            </a:r>
          </a:p>
          <a:p>
            <a:pPr>
              <a:buFontTx/>
              <a:buNone/>
            </a:pPr>
            <a:r>
              <a:rPr lang="ja-JP" altLang="en-US" smtClean="0"/>
              <a:t>　　現実装系の多くが採用</a:t>
            </a:r>
          </a:p>
          <a:p>
            <a:pPr>
              <a:buFontTx/>
              <a:buNone/>
            </a:pPr>
            <a:r>
              <a:rPr lang="ja-JP" altLang="en-US" smtClean="0"/>
              <a:t>　　コンパイル・ユニットそれぞれに展開される</a:t>
            </a:r>
          </a:p>
          <a:p>
            <a:pPr>
              <a:buFontTx/>
              <a:buNone/>
            </a:pPr>
            <a:r>
              <a:rPr lang="ja-JP" altLang="en-US" smtClean="0"/>
              <a:t>　　なので生成コードがデカい</a:t>
            </a:r>
          </a:p>
          <a:p>
            <a:pPr>
              <a:buFontTx/>
              <a:buNone/>
            </a:pPr>
            <a:r>
              <a:rPr lang="ja-JP" altLang="en-US" smtClean="0"/>
              <a:t>　　リンカが重複コードをまとめる</a:t>
            </a:r>
          </a:p>
          <a:p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kumimoji="1" lang="en-US" altLang="ja-JP" smtClean="0"/>
              <a:t>template</a:t>
            </a:r>
            <a:r>
              <a:rPr kumimoji="1" lang="ja-JP" altLang="en-US" smtClean="0"/>
              <a:t>の実現方法</a:t>
            </a:r>
            <a:r>
              <a:rPr kumimoji="1" lang="en-US" altLang="ja-JP" smtClean="0"/>
              <a:t>(2)</a:t>
            </a:r>
          </a:p>
        </p:txBody>
      </p:sp>
      <p:sp>
        <p:nvSpPr>
          <p:cNvPr id="20483" name="テキスト プレースホルダ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ja-JP" smtClean="0"/>
              <a:t>separation-model</a:t>
            </a:r>
          </a:p>
          <a:p>
            <a:pPr>
              <a:buFontTx/>
              <a:buNone/>
            </a:pPr>
            <a:r>
              <a:rPr lang="ja-JP" altLang="en-US" smtClean="0"/>
              <a:t>　　</a:t>
            </a:r>
            <a:r>
              <a:rPr lang="ja-JP" altLang="en-US" smtClean="0">
                <a:solidFill>
                  <a:srgbClr val="FF0000"/>
                </a:solidFill>
              </a:rPr>
              <a:t>実装をヘッダと分離する</a:t>
            </a:r>
          </a:p>
          <a:p>
            <a:pPr>
              <a:buFontTx/>
              <a:buNone/>
            </a:pPr>
            <a:r>
              <a:rPr lang="ja-JP" altLang="en-US" smtClean="0"/>
              <a:t>　　ヘッダと同じディレクトリに同一</a:t>
            </a:r>
            <a:r>
              <a:rPr lang="en-US" altLang="ja-JP" smtClean="0"/>
              <a:t>basename</a:t>
            </a:r>
            <a:r>
              <a:rPr lang="ja-JP" altLang="en-US" smtClean="0"/>
              <a:t>で</a:t>
            </a:r>
          </a:p>
          <a:p>
            <a:pPr>
              <a:buFontTx/>
              <a:buNone/>
            </a:pPr>
            <a:r>
              <a:rPr lang="ja-JP" altLang="en-US" smtClean="0"/>
              <a:t>　　実装を用意しておき、</a:t>
            </a:r>
            <a:endParaRPr lang="en-US" altLang="ja-JP" smtClean="0"/>
          </a:p>
          <a:p>
            <a:pPr>
              <a:buFontTx/>
              <a:buNone/>
            </a:pPr>
            <a:r>
              <a:rPr lang="ja-JP" altLang="en-US" smtClean="0"/>
              <a:t>　　</a:t>
            </a:r>
            <a:r>
              <a:rPr lang="en-US" altLang="ja-JP" smtClean="0"/>
              <a:t>1. </a:t>
            </a:r>
            <a:r>
              <a:rPr lang="ja-JP" altLang="en-US" smtClean="0"/>
              <a:t>コンパイル</a:t>
            </a:r>
            <a:r>
              <a:rPr lang="en-US" altLang="ja-JP" smtClean="0"/>
              <a:t>(</a:t>
            </a:r>
            <a:r>
              <a:rPr lang="ja-JP" altLang="en-US" smtClean="0"/>
              <a:t>実装コードは無い</a:t>
            </a:r>
            <a:r>
              <a:rPr lang="en-US" altLang="ja-JP" smtClean="0"/>
              <a:t>)</a:t>
            </a:r>
          </a:p>
          <a:p>
            <a:pPr>
              <a:buFontTx/>
              <a:buNone/>
            </a:pPr>
            <a:r>
              <a:rPr lang="ja-JP" altLang="en-US" smtClean="0"/>
              <a:t>　　</a:t>
            </a:r>
            <a:r>
              <a:rPr lang="en-US" altLang="ja-JP" smtClean="0"/>
              <a:t>2. </a:t>
            </a:r>
            <a:r>
              <a:rPr lang="ja-JP" altLang="en-US" smtClean="0"/>
              <a:t>仮リンク → 未定義関数一覧が手に入る</a:t>
            </a:r>
          </a:p>
          <a:p>
            <a:pPr>
              <a:buFontTx/>
              <a:buNone/>
            </a:pPr>
            <a:r>
              <a:rPr lang="ja-JP" altLang="en-US" smtClean="0"/>
              <a:t>　　</a:t>
            </a:r>
            <a:r>
              <a:rPr lang="en-US" altLang="ja-JP" smtClean="0"/>
              <a:t>3. </a:t>
            </a:r>
            <a:r>
              <a:rPr lang="ja-JP" altLang="en-US" smtClean="0"/>
              <a:t>それを手がかりに実装をコンパイル</a:t>
            </a:r>
          </a:p>
          <a:p>
            <a:pPr>
              <a:buFontTx/>
              <a:buNone/>
            </a:pPr>
            <a:r>
              <a:rPr lang="ja-JP" altLang="en-US" smtClean="0"/>
              <a:t>　　</a:t>
            </a:r>
            <a:r>
              <a:rPr lang="en-US" altLang="ja-JP" smtClean="0"/>
              <a:t>4. </a:t>
            </a:r>
            <a:r>
              <a:rPr lang="ja-JP" altLang="en-US" smtClean="0"/>
              <a:t>改めてリンクして完成</a:t>
            </a:r>
            <a:endParaRPr lang="en-US" altLang="ja-JP" smtClean="0"/>
          </a:p>
          <a:p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二十</a:t>
            </a:r>
            <a:r>
              <a:rPr kumimoji="1" lang="ja-JP" altLang="en-US" smtClean="0"/>
              <a:t>数年前のある日</a:t>
            </a:r>
            <a:r>
              <a:rPr kumimoji="1" lang="en-US" altLang="ja-JP" smtClean="0"/>
              <a:t>…</a:t>
            </a:r>
            <a:endParaRPr kumimoji="1" lang="ja-JP" altLang="en-US" smtClean="0"/>
          </a:p>
        </p:txBody>
      </p:sp>
      <p:sp>
        <p:nvSpPr>
          <p:cNvPr id="307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28625" y="2000250"/>
            <a:ext cx="8229600" cy="33051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2800" smtClean="0"/>
              <a:t>AT&amp;T , Bjarne Stroustrup</a:t>
            </a:r>
          </a:p>
          <a:p>
            <a:pPr>
              <a:lnSpc>
                <a:spcPct val="90000"/>
              </a:lnSpc>
            </a:pPr>
            <a:r>
              <a:rPr lang="ja-JP" altLang="en-US" sz="2800" smtClean="0"/>
              <a:t>シミュレーションの研究に</a:t>
            </a:r>
            <a:r>
              <a:rPr lang="en-US" altLang="ja-JP" sz="2800" smtClean="0"/>
              <a:t>Simula</a:t>
            </a:r>
            <a:r>
              <a:rPr lang="ja-JP" altLang="en-US" sz="2800" smtClean="0"/>
              <a:t>を利用</a:t>
            </a:r>
            <a:endParaRPr lang="en-US" altLang="ja-JP" sz="2800" smtClean="0"/>
          </a:p>
          <a:p>
            <a:pPr>
              <a:lnSpc>
                <a:spcPct val="90000"/>
              </a:lnSpc>
            </a:pPr>
            <a:r>
              <a:rPr lang="ja-JP" altLang="en-US" sz="2800" smtClean="0"/>
              <a:t>めさめさ重たい</a:t>
            </a:r>
            <a:r>
              <a:rPr lang="en-US" altLang="ja-JP" sz="2800" smtClean="0"/>
              <a:t>! </a:t>
            </a:r>
            <a:r>
              <a:rPr lang="ja-JP" altLang="en-US" sz="2800" smtClean="0"/>
              <a:t>→ えれー迷惑</a:t>
            </a:r>
            <a:endParaRPr lang="en-US" altLang="ja-JP" sz="2800" smtClean="0"/>
          </a:p>
          <a:p>
            <a:pPr>
              <a:lnSpc>
                <a:spcPct val="90000"/>
              </a:lnSpc>
            </a:pPr>
            <a:r>
              <a:rPr lang="ja-JP" altLang="en-US" sz="2800" smtClean="0"/>
              <a:t>新たに言語を作っちまえ！</a:t>
            </a:r>
            <a:endParaRPr lang="en-US" altLang="ja-JP" sz="2800" smtClean="0"/>
          </a:p>
          <a:p>
            <a:pPr>
              <a:lnSpc>
                <a:spcPct val="90000"/>
              </a:lnSpc>
            </a:pPr>
            <a:r>
              <a:rPr lang="ja-JP" altLang="en-US" sz="2800" smtClean="0"/>
              <a:t>新言語が</a:t>
            </a:r>
            <a:r>
              <a:rPr lang="en-US" altLang="ja-JP" sz="2800" smtClean="0"/>
              <a:t>C</a:t>
            </a:r>
            <a:r>
              <a:rPr lang="ja-JP" altLang="en-US" sz="2800" smtClean="0"/>
              <a:t>を吐けば速いのが手っ取り早く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ja-JP" altLang="en-US" sz="2800" smtClean="0"/>
              <a:t>　 作れんでね</a:t>
            </a:r>
            <a:r>
              <a:rPr lang="en-US" altLang="ja-JP" sz="2800" smtClean="0"/>
              <a:t>?</a:t>
            </a:r>
            <a:endParaRPr lang="ja-JP" altLang="en-US" sz="2800" smtClean="0"/>
          </a:p>
          <a:p>
            <a:pPr>
              <a:lnSpc>
                <a:spcPct val="90000"/>
              </a:lnSpc>
            </a:pPr>
            <a:r>
              <a:rPr lang="ja-JP" altLang="en-US" sz="2800" smtClean="0"/>
              <a:t>前提 </a:t>
            </a:r>
            <a:r>
              <a:rPr lang="en-US" altLang="ja-JP" sz="2800" smtClean="0"/>
              <a:t>: </a:t>
            </a:r>
            <a:r>
              <a:rPr lang="ja-JP" altLang="en-US" sz="2800" smtClean="0"/>
              <a:t>今あるコンパイラ</a:t>
            </a:r>
            <a:r>
              <a:rPr lang="en-US" altLang="ja-JP" sz="2800" smtClean="0"/>
              <a:t>/</a:t>
            </a:r>
            <a:r>
              <a:rPr lang="ja-JP" altLang="en-US" sz="2800" smtClean="0"/>
              <a:t>リンカを</a:t>
            </a:r>
            <a:r>
              <a:rPr lang="ja-JP" altLang="en-US" sz="2800" smtClean="0">
                <a:solidFill>
                  <a:srgbClr val="FF0000"/>
                </a:solidFill>
              </a:rPr>
              <a:t>そのまま</a:t>
            </a:r>
            <a:r>
              <a:rPr lang="ja-JP" altLang="en-US" sz="2800" smtClean="0"/>
              <a:t>使う</a:t>
            </a:r>
            <a:r>
              <a:rPr lang="en-US" altLang="ja-JP" sz="2800" smtClean="0"/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インタプリタ と トランスレータ</a:t>
            </a:r>
            <a:endParaRPr lang="ja-JP" altLang="ja-JP" smtClean="0"/>
          </a:p>
        </p:txBody>
      </p:sp>
      <p:sp>
        <p:nvSpPr>
          <p:cNvPr id="4" name="三方向矢印 3"/>
          <p:cNvSpPr>
            <a:spLocks noChangeArrowheads="1"/>
          </p:cNvSpPr>
          <p:nvPr/>
        </p:nvSpPr>
        <p:spPr bwMode="auto">
          <a:xfrm flipV="1">
            <a:off x="857250" y="3500438"/>
            <a:ext cx="1214438" cy="1643062"/>
          </a:xfrm>
          <a:custGeom>
            <a:avLst/>
            <a:gdLst>
              <a:gd name="T0" fmla="*/ 607223 w 1214446"/>
              <a:gd name="T1" fmla="*/ 0 h 1643074"/>
              <a:gd name="T2" fmla="*/ 0 w 1214446"/>
              <a:gd name="T3" fmla="*/ 1339463 h 1643074"/>
              <a:gd name="T4" fmla="*/ 607223 w 1214446"/>
              <a:gd name="T5" fmla="*/ 1491268 h 1643074"/>
              <a:gd name="T6" fmla="*/ 1214446 w 1214446"/>
              <a:gd name="T7" fmla="*/ 1339463 h 1643074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151806 w 1214446"/>
              <a:gd name="T13" fmla="*/ 1187657 h 1643074"/>
              <a:gd name="T14" fmla="*/ 1062640 w 1214446"/>
              <a:gd name="T15" fmla="*/ 1491268 h 164307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14446" h="1643074">
                <a:moveTo>
                  <a:pt x="0" y="1339463"/>
                </a:moveTo>
                <a:lnTo>
                  <a:pt x="303612" y="1035851"/>
                </a:lnTo>
                <a:lnTo>
                  <a:pt x="303612" y="1187657"/>
                </a:lnTo>
                <a:lnTo>
                  <a:pt x="455417" y="1187657"/>
                </a:lnTo>
                <a:lnTo>
                  <a:pt x="455417" y="303612"/>
                </a:lnTo>
                <a:lnTo>
                  <a:pt x="303612" y="303612"/>
                </a:lnTo>
                <a:lnTo>
                  <a:pt x="607223" y="0"/>
                </a:lnTo>
                <a:lnTo>
                  <a:pt x="910835" y="303612"/>
                </a:lnTo>
                <a:lnTo>
                  <a:pt x="759029" y="303612"/>
                </a:lnTo>
                <a:lnTo>
                  <a:pt x="759029" y="1187657"/>
                </a:lnTo>
                <a:lnTo>
                  <a:pt x="910835" y="1187657"/>
                </a:lnTo>
                <a:lnTo>
                  <a:pt x="910835" y="1035851"/>
                </a:lnTo>
                <a:lnTo>
                  <a:pt x="1214446" y="1339463"/>
                </a:lnTo>
                <a:lnTo>
                  <a:pt x="910835" y="1643074"/>
                </a:lnTo>
                <a:lnTo>
                  <a:pt x="910835" y="1491268"/>
                </a:lnTo>
                <a:lnTo>
                  <a:pt x="303612" y="1491268"/>
                </a:lnTo>
                <a:lnTo>
                  <a:pt x="303612" y="1643074"/>
                </a:lnTo>
                <a:close/>
              </a:path>
            </a:pathLst>
          </a:custGeom>
          <a:solidFill>
            <a:srgbClr val="FF0000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>
              <a:defRPr/>
            </a:pPr>
            <a:endParaRPr lang="ja-JP" altLang="en-US" dirty="0">
              <a:solidFill>
                <a:srgbClr val="FF0000"/>
              </a:solidFill>
              <a:latin typeface="+mn-lt"/>
              <a:ea typeface="+mn-ea"/>
            </a:endParaRPr>
          </a:p>
        </p:txBody>
      </p:sp>
      <p:sp>
        <p:nvSpPr>
          <p:cNvPr id="5" name="上下矢印 4"/>
          <p:cNvSpPr/>
          <p:nvPr/>
        </p:nvSpPr>
        <p:spPr>
          <a:xfrm>
            <a:off x="1143000" y="1214438"/>
            <a:ext cx="571500" cy="1216025"/>
          </a:xfrm>
          <a:prstGeom prst="upDownArrow">
            <a:avLst/>
          </a:prstGeom>
          <a:solidFill>
            <a:srgbClr val="FFC0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000100" y="428604"/>
            <a:ext cx="876799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S</a:t>
            </a:r>
            <a:endParaRPr lang="ja-JP" alt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000100" y="2285992"/>
            <a:ext cx="876799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L</a:t>
            </a:r>
            <a:endParaRPr lang="ja-JP" alt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143108" y="1428736"/>
            <a:ext cx="6500858" cy="7848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45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L</a:t>
            </a:r>
            <a:r>
              <a:rPr lang="ja-JP" altLang="en-US" sz="45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による</a:t>
            </a:r>
            <a:r>
              <a:rPr lang="en-US" altLang="ja-JP" sz="45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S</a:t>
            </a:r>
            <a:r>
              <a:rPr lang="ja-JP" altLang="en-US" sz="45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のインタプリタ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1000100" y="5077414"/>
            <a:ext cx="876799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L</a:t>
            </a:r>
            <a:endParaRPr lang="ja-JP" alt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42844" y="3357562"/>
            <a:ext cx="876799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S</a:t>
            </a:r>
            <a:endParaRPr lang="ja-JP" alt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000232" y="3357562"/>
            <a:ext cx="876799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D</a:t>
            </a:r>
            <a:endParaRPr lang="ja-JP" alt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857356" y="4286256"/>
            <a:ext cx="7072330" cy="7848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45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L</a:t>
            </a:r>
            <a:r>
              <a:rPr lang="ja-JP" altLang="en-US" sz="45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による</a:t>
            </a:r>
            <a:r>
              <a:rPr lang="en-US" altLang="ja-JP" sz="45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S</a:t>
            </a:r>
            <a:r>
              <a:rPr lang="ja-JP" altLang="en-US" sz="45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→</a:t>
            </a:r>
            <a:r>
              <a:rPr lang="en-US" altLang="ja-JP" sz="45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D</a:t>
            </a:r>
            <a:r>
              <a:rPr lang="ja-JP" altLang="en-US" sz="45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トランスレータ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C++</a:t>
            </a:r>
            <a:r>
              <a:rPr kumimoji="1" lang="ja-JP" altLang="en-US" smtClean="0"/>
              <a:t>コンパイラのつくりかた</a:t>
            </a:r>
          </a:p>
        </p:txBody>
      </p:sp>
      <p:sp>
        <p:nvSpPr>
          <p:cNvPr id="4" name="上下矢印 3"/>
          <p:cNvSpPr/>
          <p:nvPr/>
        </p:nvSpPr>
        <p:spPr>
          <a:xfrm>
            <a:off x="1571625" y="3786188"/>
            <a:ext cx="571500" cy="1216025"/>
          </a:xfrm>
          <a:prstGeom prst="up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三方向矢印 4"/>
          <p:cNvSpPr/>
          <p:nvPr/>
        </p:nvSpPr>
        <p:spPr>
          <a:xfrm flipV="1">
            <a:off x="1928813" y="4786313"/>
            <a:ext cx="1214437" cy="1214437"/>
          </a:xfrm>
          <a:prstGeom prst="leftRightUp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071670" y="5429264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M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7" name="上下矢印 6"/>
          <p:cNvSpPr/>
          <p:nvPr/>
        </p:nvSpPr>
        <p:spPr>
          <a:xfrm>
            <a:off x="2928938" y="3786188"/>
            <a:ext cx="571500" cy="1216025"/>
          </a:xfrm>
          <a:prstGeom prst="up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三方向矢印 7"/>
          <p:cNvSpPr/>
          <p:nvPr/>
        </p:nvSpPr>
        <p:spPr>
          <a:xfrm flipV="1">
            <a:off x="2643188" y="2428875"/>
            <a:ext cx="1214437" cy="1214438"/>
          </a:xfrm>
          <a:prstGeom prst="leftRigh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三方向矢印 8"/>
          <p:cNvSpPr/>
          <p:nvPr/>
        </p:nvSpPr>
        <p:spPr>
          <a:xfrm flipV="1">
            <a:off x="1357313" y="1643063"/>
            <a:ext cx="1214437" cy="1214437"/>
          </a:xfrm>
          <a:prstGeom prst="leftRigh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三方向矢印 9"/>
          <p:cNvSpPr/>
          <p:nvPr/>
        </p:nvSpPr>
        <p:spPr>
          <a:xfrm flipV="1">
            <a:off x="3571875" y="1643063"/>
            <a:ext cx="1214438" cy="1214437"/>
          </a:xfrm>
          <a:prstGeom prst="leftRigh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三方向矢印 10"/>
          <p:cNvSpPr/>
          <p:nvPr/>
        </p:nvSpPr>
        <p:spPr>
          <a:xfrm flipV="1">
            <a:off x="4500563" y="2500313"/>
            <a:ext cx="1214437" cy="1214437"/>
          </a:xfrm>
          <a:prstGeom prst="leftRightUp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1571604" y="4857760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C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571736" y="4857760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M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1428728" y="4500570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C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2786050" y="4572008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M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1428728" y="3571876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C++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786050" y="3643314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C++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786050" y="3214686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C++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214546" y="2428868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C++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286116" y="2428868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C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571604" y="2428868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C++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071538" y="1643050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C++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000232" y="1643050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C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3786182" y="2357430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C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286116" y="1643050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C++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4214810" y="1643050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C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4143372" y="2500306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C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143504" y="2571744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M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714876" y="3286124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M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30" name="三方向矢印 29"/>
          <p:cNvSpPr/>
          <p:nvPr/>
        </p:nvSpPr>
        <p:spPr>
          <a:xfrm flipV="1">
            <a:off x="5500688" y="1643063"/>
            <a:ext cx="1214437" cy="1214437"/>
          </a:xfrm>
          <a:prstGeom prst="leftRigh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1" name="正方形/長方形 30"/>
          <p:cNvSpPr/>
          <p:nvPr/>
        </p:nvSpPr>
        <p:spPr>
          <a:xfrm>
            <a:off x="5715008" y="2428868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M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5214942" y="1643050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C++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6143636" y="1643050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C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34" name="三方向矢印 33"/>
          <p:cNvSpPr/>
          <p:nvPr/>
        </p:nvSpPr>
        <p:spPr>
          <a:xfrm flipV="1">
            <a:off x="6858000" y="1643063"/>
            <a:ext cx="1214438" cy="1214437"/>
          </a:xfrm>
          <a:prstGeom prst="leftRightUp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7072330" y="2500306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M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6572264" y="1643050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C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7429520" y="1643050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M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1142976" y="3929066"/>
            <a:ext cx="66075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ea typeface="ＭＳ Ｐゴシック" pitchFamily="50" charset="-128"/>
              </a:rPr>
              <a:t>１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3428992" y="4000504"/>
            <a:ext cx="83869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ea typeface="ＭＳ Ｐゴシック" pitchFamily="50" charset="-128"/>
              </a:rPr>
              <a:t>１</a:t>
            </a:r>
            <a:r>
              <a:rPr lang="en-US" altLang="ja-JP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ea typeface="ＭＳ Ｐゴシック" pitchFamily="50" charset="-128"/>
              </a:rPr>
              <a:t>’</a:t>
            </a:r>
            <a:endParaRPr lang="ja-JP" alt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ea typeface="ＭＳ Ｐゴシック" pitchFamily="50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2428860" y="2857496"/>
            <a:ext cx="53572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ja-JP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ea typeface="ＭＳ Ｐゴシック" pitchFamily="50" charset="-128"/>
              </a:rPr>
              <a:t>2</a:t>
            </a:r>
            <a:endParaRPr lang="ja-JP" alt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ea typeface="ＭＳ Ｐゴシック" pitchFamily="50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1714480" y="1000108"/>
            <a:ext cx="53572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ja-JP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ea typeface="ＭＳ Ｐゴシック" pitchFamily="50" charset="-128"/>
              </a:rPr>
              <a:t>2</a:t>
            </a:r>
            <a:endParaRPr lang="ja-JP" alt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ea typeface="ＭＳ Ｐゴシック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3929058" y="928670"/>
            <a:ext cx="71365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ja-JP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ea typeface="ＭＳ Ｐゴシック" pitchFamily="50" charset="-128"/>
              </a:rPr>
              <a:t>2’</a:t>
            </a:r>
            <a:endParaRPr lang="ja-JP" alt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ea typeface="ＭＳ Ｐゴシック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5786446" y="928670"/>
            <a:ext cx="89159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ja-JP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ea typeface="ＭＳ Ｐゴシック" pitchFamily="50" charset="-128"/>
              </a:rPr>
              <a:t>2’’</a:t>
            </a:r>
            <a:endParaRPr lang="ja-JP" alt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ea typeface="ＭＳ Ｐゴシック" pitchFamily="50" charset="-128"/>
            </a:endParaRPr>
          </a:p>
        </p:txBody>
      </p:sp>
      <p:sp>
        <p:nvSpPr>
          <p:cNvPr id="44" name="右中かっこ 43"/>
          <p:cNvSpPr/>
          <p:nvPr/>
        </p:nvSpPr>
        <p:spPr>
          <a:xfrm rot="5400000">
            <a:off x="6786563" y="2286000"/>
            <a:ext cx="214312" cy="1785938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2800" dirty="0"/>
          </a:p>
        </p:txBody>
      </p:sp>
      <p:sp>
        <p:nvSpPr>
          <p:cNvPr id="45" name="テキスト ボックス 44"/>
          <p:cNvSpPr txBox="1">
            <a:spLocks noChangeArrowheads="1"/>
          </p:cNvSpPr>
          <p:nvPr/>
        </p:nvSpPr>
        <p:spPr bwMode="auto">
          <a:xfrm>
            <a:off x="5929313" y="3286125"/>
            <a:ext cx="22796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>
                <a:solidFill>
                  <a:srgbClr val="FF0000"/>
                </a:solidFill>
              </a:rPr>
              <a:t>C++</a:t>
            </a:r>
            <a:r>
              <a:rPr lang="ja-JP" altLang="en-US" sz="2800">
                <a:solidFill>
                  <a:srgbClr val="FF0000"/>
                </a:solidFill>
              </a:rPr>
              <a:t>コンパイラ</a:t>
            </a:r>
          </a:p>
        </p:txBody>
      </p:sp>
      <p:sp>
        <p:nvSpPr>
          <p:cNvPr id="46" name="テキスト ボックス 45"/>
          <p:cNvSpPr txBox="1">
            <a:spLocks noChangeArrowheads="1"/>
          </p:cNvSpPr>
          <p:nvPr/>
        </p:nvSpPr>
        <p:spPr bwMode="auto">
          <a:xfrm>
            <a:off x="3429000" y="4714875"/>
            <a:ext cx="2479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>
                <a:solidFill>
                  <a:srgbClr val="FF0000"/>
                </a:solidFill>
              </a:rPr>
              <a:t>C++</a:t>
            </a:r>
            <a:r>
              <a:rPr lang="ja-JP" altLang="en-US" sz="2800">
                <a:solidFill>
                  <a:srgbClr val="FF0000"/>
                </a:solidFill>
              </a:rPr>
              <a:t>インタプリタ</a:t>
            </a:r>
          </a:p>
        </p:txBody>
      </p:sp>
      <p:cxnSp>
        <p:nvCxnSpPr>
          <p:cNvPr id="48" name="直線矢印コネクタ 47"/>
          <p:cNvCxnSpPr/>
          <p:nvPr/>
        </p:nvCxnSpPr>
        <p:spPr>
          <a:xfrm rot="5400000" flipH="1" flipV="1">
            <a:off x="5179219" y="3321844"/>
            <a:ext cx="1143000" cy="357188"/>
          </a:xfrm>
          <a:prstGeom prst="straightConnector1">
            <a:avLst/>
          </a:prstGeom>
          <a:ln w="12700">
            <a:solidFill>
              <a:schemeClr val="accent6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テキスト ボックス 49"/>
          <p:cNvSpPr txBox="1">
            <a:spLocks noChangeArrowheads="1"/>
          </p:cNvSpPr>
          <p:nvPr/>
        </p:nvSpPr>
        <p:spPr bwMode="auto">
          <a:xfrm>
            <a:off x="5214938" y="4000500"/>
            <a:ext cx="76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cfront</a:t>
            </a:r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30" grpId="0" animBg="1"/>
      <p:bldP spid="34" grpId="0" animBg="1"/>
      <p:bldP spid="44" grpId="0" animBg="1"/>
      <p:bldP spid="45" grpId="0"/>
      <p:bldP spid="46" grpId="0"/>
      <p:bldP spid="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ここで疑問</a:t>
            </a:r>
          </a:p>
        </p:txBody>
      </p:sp>
      <p:sp>
        <p:nvSpPr>
          <p:cNvPr id="9" name="三方向矢印 8"/>
          <p:cNvSpPr>
            <a:spLocks noChangeArrowheads="1"/>
          </p:cNvSpPr>
          <p:nvPr/>
        </p:nvSpPr>
        <p:spPr bwMode="auto">
          <a:xfrm flipV="1">
            <a:off x="684213" y="2708275"/>
            <a:ext cx="1214437" cy="1214438"/>
          </a:xfrm>
          <a:custGeom>
            <a:avLst/>
            <a:gdLst>
              <a:gd name="T0" fmla="*/ 607223 w 1214446"/>
              <a:gd name="T1" fmla="*/ 0 h 1214446"/>
              <a:gd name="T2" fmla="*/ 0 w 1214446"/>
              <a:gd name="T3" fmla="*/ 910835 h 1214446"/>
              <a:gd name="T4" fmla="*/ 607223 w 1214446"/>
              <a:gd name="T5" fmla="*/ 1062640 h 1214446"/>
              <a:gd name="T6" fmla="*/ 1214446 w 1214446"/>
              <a:gd name="T7" fmla="*/ 910835 h 1214446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151806 w 1214446"/>
              <a:gd name="T13" fmla="*/ 759029 h 1214446"/>
              <a:gd name="T14" fmla="*/ 1062640 w 1214446"/>
              <a:gd name="T15" fmla="*/ 1062640 h 12144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14446" h="1214446">
                <a:moveTo>
                  <a:pt x="0" y="910835"/>
                </a:moveTo>
                <a:lnTo>
                  <a:pt x="303612" y="607223"/>
                </a:lnTo>
                <a:lnTo>
                  <a:pt x="303612" y="759029"/>
                </a:lnTo>
                <a:lnTo>
                  <a:pt x="455417" y="759029"/>
                </a:lnTo>
                <a:lnTo>
                  <a:pt x="455417" y="303612"/>
                </a:lnTo>
                <a:lnTo>
                  <a:pt x="303612" y="303612"/>
                </a:lnTo>
                <a:lnTo>
                  <a:pt x="607223" y="0"/>
                </a:lnTo>
                <a:lnTo>
                  <a:pt x="910835" y="303612"/>
                </a:lnTo>
                <a:lnTo>
                  <a:pt x="759029" y="303612"/>
                </a:lnTo>
                <a:lnTo>
                  <a:pt x="759029" y="759029"/>
                </a:lnTo>
                <a:lnTo>
                  <a:pt x="910835" y="759029"/>
                </a:lnTo>
                <a:lnTo>
                  <a:pt x="910835" y="607223"/>
                </a:lnTo>
                <a:lnTo>
                  <a:pt x="1214446" y="910835"/>
                </a:lnTo>
                <a:lnTo>
                  <a:pt x="910835" y="1214446"/>
                </a:lnTo>
                <a:lnTo>
                  <a:pt x="910835" y="1062640"/>
                </a:lnTo>
                <a:lnTo>
                  <a:pt x="303612" y="1062640"/>
                </a:lnTo>
                <a:lnTo>
                  <a:pt x="303612" y="1214446"/>
                </a:lnTo>
                <a:close/>
              </a:path>
            </a:pathLst>
          </a:custGeom>
          <a:solidFill>
            <a:srgbClr val="FF0000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98438" y="2708262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C++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327132" y="2708262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C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2" name="正方形/長方形 22"/>
          <p:cNvSpPr/>
          <p:nvPr/>
        </p:nvSpPr>
        <p:spPr>
          <a:xfrm>
            <a:off x="881045" y="3478200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50" charset="-128"/>
              </a:rPr>
              <a:t>C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50" charset="-128"/>
            </a:endParaRPr>
          </a:p>
        </p:txBody>
      </p:sp>
      <p:sp>
        <p:nvSpPr>
          <p:cNvPr id="6151" name="Text Box 10"/>
          <p:cNvSpPr txBox="1">
            <a:spLocks noChangeArrowheads="1"/>
          </p:cNvSpPr>
          <p:nvPr/>
        </p:nvSpPr>
        <p:spPr bwMode="auto">
          <a:xfrm>
            <a:off x="827088" y="1341438"/>
            <a:ext cx="7423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4000" b="1"/>
              <a:t>なぜ </a:t>
            </a:r>
            <a:r>
              <a:rPr lang="en-US" altLang="ja-JP" sz="4000" b="1"/>
              <a:t>C</a:t>
            </a:r>
            <a:r>
              <a:rPr lang="ja-JP" altLang="en-US" sz="4000" b="1"/>
              <a:t>で書かなかったのでしょぉ</a:t>
            </a:r>
            <a:r>
              <a:rPr lang="en-US" altLang="ja-JP" sz="4000" b="1"/>
              <a:t>?</a:t>
            </a:r>
          </a:p>
        </p:txBody>
      </p:sp>
      <p:sp>
        <p:nvSpPr>
          <p:cNvPr id="6152" name="Line 11"/>
          <p:cNvSpPr>
            <a:spLocks noChangeShapeType="1"/>
          </p:cNvSpPr>
          <p:nvPr/>
        </p:nvSpPr>
        <p:spPr bwMode="auto">
          <a:xfrm flipH="1">
            <a:off x="1835150" y="3357563"/>
            <a:ext cx="6492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153" name="Text Box 12"/>
          <p:cNvSpPr txBox="1">
            <a:spLocks noChangeArrowheads="1"/>
          </p:cNvSpPr>
          <p:nvPr/>
        </p:nvSpPr>
        <p:spPr bwMode="auto">
          <a:xfrm>
            <a:off x="2411413" y="3141663"/>
            <a:ext cx="6403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400" b="1"/>
              <a:t>これコンパイルすれば</a:t>
            </a:r>
            <a:r>
              <a:rPr lang="ja-JP" altLang="en-US" sz="2400" b="1">
                <a:solidFill>
                  <a:srgbClr val="FF0000"/>
                </a:solidFill>
              </a:rPr>
              <a:t>あっちゅーま</a:t>
            </a:r>
            <a:r>
              <a:rPr lang="ja-JP" altLang="en-US" sz="2400" b="1"/>
              <a:t>にできるやん</a:t>
            </a:r>
            <a:r>
              <a:rPr lang="en-US" altLang="ja-JP" sz="2400" b="1"/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Munch(Bunch)</a:t>
            </a:r>
            <a:r>
              <a:rPr kumimoji="1" lang="ja-JP" altLang="en-US" smtClean="0"/>
              <a:t>と呼ばれるツール</a:t>
            </a:r>
            <a:endParaRPr kumimoji="1" lang="en-US" altLang="ja-JP" smtClean="0"/>
          </a:p>
        </p:txBody>
      </p:sp>
      <p:sp>
        <p:nvSpPr>
          <p:cNvPr id="6147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mtClean="0"/>
              <a:t>グローバルインスタンスを何時コンストラクト</a:t>
            </a:r>
            <a:r>
              <a:rPr lang="en-US" altLang="ja-JP" smtClean="0"/>
              <a:t>?</a:t>
            </a:r>
          </a:p>
          <a:p>
            <a:r>
              <a:rPr lang="ja-JP" altLang="en-US" smtClean="0"/>
              <a:t>グローバルインスタンスを何時デストラクト</a:t>
            </a:r>
            <a:r>
              <a:rPr lang="en-US" altLang="ja-JP" smtClean="0"/>
              <a:t>?</a:t>
            </a:r>
          </a:p>
          <a:p>
            <a:r>
              <a:rPr lang="ja-JP" altLang="en-US" smtClean="0"/>
              <a:t>コンストラクタ</a:t>
            </a:r>
            <a:r>
              <a:rPr lang="en-US" altLang="ja-JP" smtClean="0"/>
              <a:t>/</a:t>
            </a:r>
            <a:r>
              <a:rPr lang="ja-JP" altLang="en-US" smtClean="0"/>
              <a:t>デストラクタ・チェインを作り</a:t>
            </a:r>
          </a:p>
          <a:p>
            <a:r>
              <a:rPr lang="en-US" altLang="ja-JP" smtClean="0"/>
              <a:t>main</a:t>
            </a:r>
            <a:r>
              <a:rPr lang="ja-JP" altLang="en-US" smtClean="0"/>
              <a:t>の直前</a:t>
            </a:r>
            <a:r>
              <a:rPr lang="en-US" altLang="ja-JP" smtClean="0"/>
              <a:t>/</a:t>
            </a:r>
            <a:r>
              <a:rPr lang="ja-JP" altLang="en-US" smtClean="0"/>
              <a:t>直後にチェインをたどる</a:t>
            </a:r>
          </a:p>
          <a:p>
            <a:r>
              <a:rPr lang="ja-JP" altLang="en-US" smtClean="0"/>
              <a:t>グローバルインスタンスはリンクするまで未定</a:t>
            </a:r>
          </a:p>
          <a:p>
            <a:r>
              <a:rPr lang="ja-JP" altLang="en-US" smtClean="0"/>
              <a:t>リンカは従来の</a:t>
            </a:r>
            <a:r>
              <a:rPr lang="en-US" altLang="ja-JP" smtClean="0"/>
              <a:t>(C</a:t>
            </a:r>
            <a:r>
              <a:rPr lang="ja-JP" altLang="en-US" smtClean="0"/>
              <a:t>用</a:t>
            </a:r>
            <a:r>
              <a:rPr lang="en-US" altLang="ja-JP" smtClean="0"/>
              <a:t>)</a:t>
            </a:r>
            <a:r>
              <a:rPr lang="ja-JP" altLang="en-US" smtClean="0"/>
              <a:t>を使うので</a:t>
            </a:r>
            <a:r>
              <a:rPr lang="en-US" altLang="ja-JP" smtClean="0"/>
              <a:t>…</a:t>
            </a:r>
          </a:p>
          <a:p>
            <a:r>
              <a:rPr lang="ja-JP" altLang="en-US" smtClean="0"/>
              <a:t>リンク後に</a:t>
            </a:r>
            <a:r>
              <a:rPr lang="ja-JP" altLang="en-US" smtClean="0">
                <a:solidFill>
                  <a:srgbClr val="FF0000"/>
                </a:solidFill>
              </a:rPr>
              <a:t>パッチ</a:t>
            </a:r>
            <a:r>
              <a:rPr lang="ja-JP" altLang="en-US" smtClean="0"/>
              <a:t>をあてる</a:t>
            </a:r>
          </a:p>
          <a:p>
            <a:pPr>
              <a:buFontTx/>
              <a:buNone/>
            </a:pPr>
            <a:r>
              <a:rPr lang="ja-JP" altLang="en-US" smtClean="0"/>
              <a:t>　　　↑これが</a:t>
            </a:r>
            <a:r>
              <a:rPr lang="en-US" altLang="ja-JP" smtClean="0"/>
              <a:t>Munch</a:t>
            </a:r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kumimoji="1" lang="ja-JP" altLang="en-US" smtClean="0"/>
              <a:t>仮想関数テーブルの在り処</a:t>
            </a:r>
          </a:p>
        </p:txBody>
      </p:sp>
      <p:sp>
        <p:nvSpPr>
          <p:cNvPr id="21507" name="テキスト プレースホルダ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ja-JP" altLang="en-US" smtClean="0"/>
              <a:t>昔のコンパイラ</a:t>
            </a:r>
            <a:r>
              <a:rPr lang="en-US" altLang="ja-JP" smtClean="0"/>
              <a:t>(cfront1.2</a:t>
            </a:r>
            <a:r>
              <a:rPr lang="ja-JP" altLang="en-US" smtClean="0"/>
              <a:t>あたり</a:t>
            </a:r>
            <a:r>
              <a:rPr lang="en-US" altLang="ja-JP" smtClean="0"/>
              <a:t>)</a:t>
            </a:r>
          </a:p>
          <a:p>
            <a:pPr>
              <a:buFontTx/>
              <a:buNone/>
            </a:pPr>
            <a:r>
              <a:rPr lang="ja-JP" altLang="en-US" smtClean="0"/>
              <a:t>　　仮想関数テーブルはヘッダを</a:t>
            </a:r>
            <a:r>
              <a:rPr lang="en-US" altLang="ja-JP" smtClean="0"/>
              <a:t>#include</a:t>
            </a:r>
            <a:r>
              <a:rPr lang="ja-JP" altLang="en-US" smtClean="0"/>
              <a:t>した</a:t>
            </a:r>
          </a:p>
          <a:p>
            <a:pPr>
              <a:buFontTx/>
              <a:buNone/>
            </a:pPr>
            <a:r>
              <a:rPr lang="ja-JP" altLang="en-US" smtClean="0"/>
              <a:t>　　すべてのコンパイル・ユニットに</a:t>
            </a:r>
            <a:r>
              <a:rPr lang="en-US" altLang="ja-JP" smtClean="0"/>
              <a:t>static</a:t>
            </a:r>
            <a:r>
              <a:rPr lang="ja-JP" altLang="en-US" smtClean="0"/>
              <a:t>で展開</a:t>
            </a:r>
          </a:p>
          <a:p>
            <a:pPr>
              <a:buFontTx/>
              <a:buNone/>
            </a:pPr>
            <a:r>
              <a:rPr lang="ja-JP" altLang="en-US" smtClean="0"/>
              <a:t>　　→ </a:t>
            </a:r>
            <a:r>
              <a:rPr lang="ja-JP" altLang="en-US" smtClean="0">
                <a:solidFill>
                  <a:srgbClr val="FF0000"/>
                </a:solidFill>
              </a:rPr>
              <a:t>でけー</a:t>
            </a:r>
            <a:r>
              <a:rPr lang="en-US" altLang="ja-JP" smtClean="0">
                <a:solidFill>
                  <a:srgbClr val="FF0000"/>
                </a:solidFill>
              </a:rPr>
              <a:t>!</a:t>
            </a:r>
            <a:r>
              <a:rPr lang="ja-JP" altLang="en-US" smtClean="0"/>
              <a:t>唯一ひとつにできんもんかね。</a:t>
            </a:r>
            <a:endParaRPr lang="ja-JP" altLang="en-US" smtClean="0">
              <a:solidFill>
                <a:srgbClr val="FF0000"/>
              </a:solidFill>
            </a:endParaRPr>
          </a:p>
          <a:p>
            <a:r>
              <a:rPr lang="en-US" altLang="ja-JP" smtClean="0"/>
              <a:t>cfront2.0</a:t>
            </a:r>
            <a:r>
              <a:rPr lang="ja-JP" altLang="en-US" smtClean="0"/>
              <a:t>の頃改良</a:t>
            </a:r>
          </a:p>
          <a:p>
            <a:pPr>
              <a:buFontTx/>
              <a:buNone/>
            </a:pPr>
            <a:r>
              <a:rPr lang="ja-JP" altLang="en-US" smtClean="0"/>
              <a:t>　　仮想関数のうち、最初に宣言されてるもの</a:t>
            </a:r>
          </a:p>
          <a:p>
            <a:pPr>
              <a:buFontTx/>
              <a:buNone/>
            </a:pPr>
            <a:r>
              <a:rPr lang="ja-JP" altLang="en-US" smtClean="0"/>
              <a:t>　　を実装しているコンパイル・ユニットに展開</a:t>
            </a:r>
          </a:p>
          <a:p>
            <a:pPr>
              <a:buFontTx/>
              <a:buNone/>
            </a:pPr>
            <a:r>
              <a:rPr lang="ja-JP" altLang="en-US" smtClean="0"/>
              <a:t>　</a:t>
            </a:r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kumimoji="1" lang="ja-JP" altLang="en-US" smtClean="0"/>
              <a:t>多重継承はメンドクセー</a:t>
            </a: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5559425" y="1360488"/>
            <a:ext cx="3257550" cy="311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class </a:t>
            </a:r>
            <a:r>
              <a:rPr lang="en-US" altLang="ja-JP" b="1">
                <a:solidFill>
                  <a:schemeClr val="accent1"/>
                </a:solidFill>
              </a:rPr>
              <a:t>Father</a:t>
            </a:r>
            <a:r>
              <a:rPr lang="en-US" altLang="ja-JP" b="1"/>
              <a:t> </a:t>
            </a:r>
            <a:r>
              <a:rPr lang="en-US" altLang="ja-JP"/>
              <a:t>{</a:t>
            </a:r>
          </a:p>
          <a:p>
            <a:r>
              <a:rPr lang="en-US" altLang="ja-JP"/>
              <a:t>  …</a:t>
            </a:r>
          </a:p>
          <a:p>
            <a:r>
              <a:rPr lang="en-US" altLang="ja-JP"/>
              <a:t>};</a:t>
            </a:r>
          </a:p>
          <a:p>
            <a:endParaRPr lang="en-US" altLang="ja-JP"/>
          </a:p>
          <a:p>
            <a:r>
              <a:rPr lang="en-US" altLang="ja-JP"/>
              <a:t>class </a:t>
            </a:r>
            <a:r>
              <a:rPr lang="en-US" altLang="ja-JP" b="1">
                <a:solidFill>
                  <a:schemeClr val="folHlink"/>
                </a:solidFill>
              </a:rPr>
              <a:t>Mother</a:t>
            </a:r>
            <a:r>
              <a:rPr lang="en-US" altLang="ja-JP"/>
              <a:t> {</a:t>
            </a:r>
          </a:p>
          <a:p>
            <a:r>
              <a:rPr lang="en-US" altLang="ja-JP"/>
              <a:t>  …</a:t>
            </a:r>
          </a:p>
          <a:p>
            <a:r>
              <a:rPr lang="en-US" altLang="ja-JP"/>
              <a:t>};</a:t>
            </a:r>
          </a:p>
          <a:p>
            <a:endParaRPr lang="en-US" altLang="ja-JP"/>
          </a:p>
          <a:p>
            <a:r>
              <a:rPr lang="en-US" altLang="ja-JP"/>
              <a:t>class </a:t>
            </a:r>
            <a:r>
              <a:rPr lang="en-US" altLang="ja-JP" b="1">
                <a:solidFill>
                  <a:srgbClr val="FF9900"/>
                </a:solidFill>
              </a:rPr>
              <a:t>Child</a:t>
            </a:r>
            <a:r>
              <a:rPr lang="en-US" altLang="ja-JP"/>
              <a:t> : </a:t>
            </a:r>
            <a:r>
              <a:rPr lang="en-US" altLang="ja-JP" b="1">
                <a:solidFill>
                  <a:schemeClr val="accent1"/>
                </a:solidFill>
              </a:rPr>
              <a:t>Father</a:t>
            </a:r>
            <a:r>
              <a:rPr lang="en-US" altLang="ja-JP"/>
              <a:t>, </a:t>
            </a:r>
            <a:r>
              <a:rPr lang="en-US" altLang="ja-JP" b="1">
                <a:solidFill>
                  <a:schemeClr val="folHlink"/>
                </a:solidFill>
              </a:rPr>
              <a:t>Mother</a:t>
            </a:r>
            <a:r>
              <a:rPr lang="en-US" altLang="ja-JP"/>
              <a:t> {</a:t>
            </a:r>
          </a:p>
          <a:p>
            <a:r>
              <a:rPr lang="en-US" altLang="ja-JP"/>
              <a:t>  …</a:t>
            </a:r>
          </a:p>
          <a:p>
            <a:r>
              <a:rPr lang="en-US" altLang="ja-JP"/>
              <a:t>};</a:t>
            </a: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1116013" y="1628775"/>
            <a:ext cx="1727200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21" name="Rectangle 6"/>
          <p:cNvSpPr>
            <a:spLocks noChangeArrowheads="1"/>
          </p:cNvSpPr>
          <p:nvPr/>
        </p:nvSpPr>
        <p:spPr bwMode="auto">
          <a:xfrm>
            <a:off x="1116013" y="2420938"/>
            <a:ext cx="1727200" cy="7921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22" name="Rectangle 7"/>
          <p:cNvSpPr>
            <a:spLocks noChangeArrowheads="1"/>
          </p:cNvSpPr>
          <p:nvPr/>
        </p:nvSpPr>
        <p:spPr bwMode="auto">
          <a:xfrm>
            <a:off x="1116013" y="3213100"/>
            <a:ext cx="1727200" cy="792163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23" name="Line 8"/>
          <p:cNvSpPr>
            <a:spLocks noChangeShapeType="1"/>
          </p:cNvSpPr>
          <p:nvPr/>
        </p:nvSpPr>
        <p:spPr bwMode="auto">
          <a:xfrm flipH="1">
            <a:off x="2916238" y="1557338"/>
            <a:ext cx="2663825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9224" name="Line 9"/>
          <p:cNvSpPr>
            <a:spLocks noChangeShapeType="1"/>
          </p:cNvSpPr>
          <p:nvPr/>
        </p:nvSpPr>
        <p:spPr bwMode="auto">
          <a:xfrm flipH="1" flipV="1">
            <a:off x="2916238" y="2492375"/>
            <a:ext cx="2663825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9225" name="Line 10"/>
          <p:cNvSpPr>
            <a:spLocks noChangeShapeType="1"/>
          </p:cNvSpPr>
          <p:nvPr/>
        </p:nvSpPr>
        <p:spPr bwMode="auto">
          <a:xfrm flipH="1" flipV="1">
            <a:off x="2916238" y="1844675"/>
            <a:ext cx="2663825" cy="1871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9226" name="Text Box 11"/>
          <p:cNvSpPr txBox="1">
            <a:spLocks noChangeArrowheads="1"/>
          </p:cNvSpPr>
          <p:nvPr/>
        </p:nvSpPr>
        <p:spPr bwMode="auto">
          <a:xfrm>
            <a:off x="755650" y="4149725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b="1">
                <a:solidFill>
                  <a:srgbClr val="FF9900"/>
                </a:solidFill>
              </a:rPr>
              <a:t>Child</a:t>
            </a:r>
            <a:r>
              <a:rPr lang="ja-JP" altLang="en-US"/>
              <a:t>のメモリ・レイアウト</a:t>
            </a:r>
          </a:p>
        </p:txBody>
      </p:sp>
      <p:sp>
        <p:nvSpPr>
          <p:cNvPr id="9227" name="Text Box 12"/>
          <p:cNvSpPr txBox="1">
            <a:spLocks noChangeArrowheads="1"/>
          </p:cNvSpPr>
          <p:nvPr/>
        </p:nvSpPr>
        <p:spPr bwMode="auto">
          <a:xfrm>
            <a:off x="1166813" y="4743450"/>
            <a:ext cx="5573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>
                <a:solidFill>
                  <a:srgbClr val="FF0000"/>
                </a:solidFill>
              </a:rPr>
              <a:t>Child* </a:t>
            </a:r>
            <a:r>
              <a:rPr lang="ja-JP" altLang="en-US" sz="2400">
                <a:solidFill>
                  <a:srgbClr val="FF0000"/>
                </a:solidFill>
              </a:rPr>
              <a:t>を </a:t>
            </a:r>
            <a:r>
              <a:rPr lang="en-US" altLang="ja-JP" sz="2400">
                <a:solidFill>
                  <a:srgbClr val="FF0000"/>
                </a:solidFill>
              </a:rPr>
              <a:t>Mother* </a:t>
            </a:r>
            <a:r>
              <a:rPr lang="ja-JP" altLang="en-US" sz="2400">
                <a:solidFill>
                  <a:srgbClr val="FF0000"/>
                </a:solidFill>
              </a:rPr>
              <a:t>にキャストするとズレる</a:t>
            </a:r>
            <a:r>
              <a:rPr lang="en-US" altLang="ja-JP" sz="240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9228" name="Text Box 13"/>
          <p:cNvSpPr txBox="1">
            <a:spLocks noChangeArrowheads="1"/>
          </p:cNvSpPr>
          <p:nvPr/>
        </p:nvSpPr>
        <p:spPr bwMode="auto">
          <a:xfrm>
            <a:off x="1887538" y="5176838"/>
            <a:ext cx="59324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→　テキトーに</a:t>
            </a:r>
            <a:r>
              <a:rPr lang="en-US" altLang="ja-JP"/>
              <a:t>(Father</a:t>
            </a:r>
            <a:r>
              <a:rPr lang="ja-JP" altLang="en-US"/>
              <a:t>分だけ</a:t>
            </a:r>
            <a:r>
              <a:rPr lang="en-US" altLang="ja-JP"/>
              <a:t>)</a:t>
            </a:r>
            <a:r>
              <a:rPr lang="ja-JP" altLang="en-US"/>
              <a:t>ゲタを履かさにゃならんのです</a:t>
            </a:r>
          </a:p>
        </p:txBody>
      </p:sp>
      <p:sp>
        <p:nvSpPr>
          <p:cNvPr id="9229" name="AutoShape 15"/>
          <p:cNvSpPr>
            <a:spLocks/>
          </p:cNvSpPr>
          <p:nvPr/>
        </p:nvSpPr>
        <p:spPr bwMode="auto">
          <a:xfrm>
            <a:off x="755650" y="1700213"/>
            <a:ext cx="215900" cy="649287"/>
          </a:xfrm>
          <a:prstGeom prst="leftBrace">
            <a:avLst>
              <a:gd name="adj1" fmla="val 2506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30" name="Text Box 16"/>
          <p:cNvSpPr txBox="1">
            <a:spLocks noChangeArrowheads="1"/>
          </p:cNvSpPr>
          <p:nvPr/>
        </p:nvSpPr>
        <p:spPr bwMode="auto">
          <a:xfrm>
            <a:off x="395288" y="1700213"/>
            <a:ext cx="403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ゲ</a:t>
            </a:r>
          </a:p>
          <a:p>
            <a:r>
              <a:rPr lang="ja-JP" altLang="en-US"/>
              <a:t>タ</a:t>
            </a:r>
          </a:p>
        </p:txBody>
      </p:sp>
      <p:sp>
        <p:nvSpPr>
          <p:cNvPr id="9231" name="Line 17"/>
          <p:cNvSpPr>
            <a:spLocks noChangeShapeType="1"/>
          </p:cNvSpPr>
          <p:nvPr/>
        </p:nvSpPr>
        <p:spPr bwMode="auto">
          <a:xfrm>
            <a:off x="1042988" y="11969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9232" name="Text Box 18"/>
          <p:cNvSpPr txBox="1">
            <a:spLocks noChangeArrowheads="1"/>
          </p:cNvSpPr>
          <p:nvPr/>
        </p:nvSpPr>
        <p:spPr bwMode="auto">
          <a:xfrm>
            <a:off x="395288" y="549275"/>
            <a:ext cx="2536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b="1">
                <a:solidFill>
                  <a:schemeClr val="accent1"/>
                </a:solidFill>
              </a:rPr>
              <a:t>Father</a:t>
            </a:r>
            <a:r>
              <a:rPr lang="ja-JP" altLang="en-US"/>
              <a:t>と</a:t>
            </a:r>
            <a:r>
              <a:rPr lang="en-US" altLang="ja-JP" b="1">
                <a:solidFill>
                  <a:srgbClr val="FF9900"/>
                </a:solidFill>
              </a:rPr>
              <a:t>Child</a:t>
            </a:r>
            <a:r>
              <a:rPr lang="ja-JP" altLang="en-US"/>
              <a:t>のメソッド</a:t>
            </a:r>
          </a:p>
          <a:p>
            <a:r>
              <a:rPr lang="ja-JP" altLang="en-US"/>
              <a:t>を呼ぶときの</a:t>
            </a:r>
            <a:r>
              <a:rPr lang="en-US" altLang="ja-JP" b="1"/>
              <a:t>this</a:t>
            </a:r>
            <a:r>
              <a:rPr lang="en-US" altLang="ja-JP"/>
              <a:t> </a:t>
            </a:r>
          </a:p>
        </p:txBody>
      </p:sp>
      <p:sp>
        <p:nvSpPr>
          <p:cNvPr id="9233" name="Line 20"/>
          <p:cNvSpPr>
            <a:spLocks noChangeShapeType="1"/>
          </p:cNvSpPr>
          <p:nvPr/>
        </p:nvSpPr>
        <p:spPr bwMode="auto">
          <a:xfrm flipH="1" flipV="1">
            <a:off x="2916238" y="2636838"/>
            <a:ext cx="64770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9234" name="Text Box 22"/>
          <p:cNvSpPr txBox="1">
            <a:spLocks noChangeArrowheads="1"/>
          </p:cNvSpPr>
          <p:nvPr/>
        </p:nvSpPr>
        <p:spPr bwMode="auto">
          <a:xfrm>
            <a:off x="3348038" y="3500438"/>
            <a:ext cx="185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b="1">
                <a:solidFill>
                  <a:schemeClr val="folHlink"/>
                </a:solidFill>
              </a:rPr>
              <a:t>Mother</a:t>
            </a:r>
            <a:r>
              <a:rPr lang="ja-JP" altLang="en-US"/>
              <a:t>のメソッド</a:t>
            </a:r>
          </a:p>
          <a:p>
            <a:r>
              <a:rPr lang="ja-JP" altLang="en-US"/>
              <a:t>を呼ぶときの</a:t>
            </a:r>
            <a:r>
              <a:rPr lang="en-US" altLang="ja-JP" b="1"/>
              <a:t>this</a:t>
            </a:r>
            <a:endParaRPr lang="en-US" altLang="ja-JP" b="1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マクロによる</a:t>
            </a:r>
            <a:r>
              <a:rPr lang="en-US" altLang="ja-JP" smtClean="0"/>
              <a:t>template</a:t>
            </a:r>
            <a:r>
              <a:rPr lang="ja-JP" altLang="en-US" smtClean="0"/>
              <a:t>もどき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827088" y="1360488"/>
            <a:ext cx="6200775" cy="1474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>
                <a:latin typeface="Courier New" pitchFamily="49" charset="0"/>
              </a:rPr>
              <a:t>#define </a:t>
            </a:r>
            <a:r>
              <a:rPr lang="en-US" altLang="ja-JP" b="1">
                <a:latin typeface="Courier New" pitchFamily="49" charset="0"/>
              </a:rPr>
              <a:t>name2</a:t>
            </a:r>
            <a:r>
              <a:rPr lang="en-US" altLang="ja-JP">
                <a:latin typeface="Courier New" pitchFamily="49" charset="0"/>
              </a:rPr>
              <a:t>(a,b) a\</a:t>
            </a:r>
          </a:p>
          <a:p>
            <a:r>
              <a:rPr lang="en-US" altLang="ja-JP">
                <a:latin typeface="Courier New" pitchFamily="49" charset="0"/>
              </a:rPr>
              <a:t>b</a:t>
            </a:r>
          </a:p>
          <a:p>
            <a:endParaRPr lang="en-US" altLang="ja-JP">
              <a:latin typeface="Courier New" pitchFamily="49" charset="0"/>
            </a:endParaRPr>
          </a:p>
          <a:p>
            <a:r>
              <a:rPr lang="en-US" altLang="ja-JP">
                <a:latin typeface="Courier New" pitchFamily="49" charset="0"/>
              </a:rPr>
              <a:t>#define </a:t>
            </a:r>
            <a:r>
              <a:rPr lang="en-US" altLang="ja-JP" b="1">
                <a:latin typeface="Courier New" pitchFamily="49" charset="0"/>
              </a:rPr>
              <a:t>declare</a:t>
            </a:r>
            <a:r>
              <a:rPr lang="en-US" altLang="ja-JP">
                <a:latin typeface="Courier New" pitchFamily="49" charset="0"/>
              </a:rPr>
              <a:t>(a,t) name2(a,declare)(t)</a:t>
            </a:r>
          </a:p>
          <a:p>
            <a:r>
              <a:rPr lang="en-US" altLang="ja-JP">
                <a:latin typeface="Courier New" pitchFamily="49" charset="0"/>
              </a:rPr>
              <a:t>#define </a:t>
            </a:r>
            <a:r>
              <a:rPr lang="en-US" altLang="ja-JP" b="1">
                <a:latin typeface="Courier New" pitchFamily="49" charset="0"/>
              </a:rPr>
              <a:t>implement</a:t>
            </a:r>
            <a:r>
              <a:rPr lang="en-US" altLang="ja-JP">
                <a:latin typeface="Courier New" pitchFamily="49" charset="0"/>
              </a:rPr>
              <a:t>(a,t) name2(a,implement)(t)</a:t>
            </a:r>
            <a:endParaRPr lang="ja-JP" altLang="en-US">
              <a:latin typeface="Courier New" pitchFamily="49" charset="0"/>
            </a:endParaRPr>
          </a:p>
        </p:txBody>
      </p:sp>
      <p:sp>
        <p:nvSpPr>
          <p:cNvPr id="10244" name="Text Box 6"/>
          <p:cNvSpPr txBox="1">
            <a:spLocks noChangeArrowheads="1"/>
          </p:cNvSpPr>
          <p:nvPr/>
        </p:nvSpPr>
        <p:spPr bwMode="auto">
          <a:xfrm>
            <a:off x="900113" y="908050"/>
            <a:ext cx="1847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Generic.h (</a:t>
            </a:r>
            <a:r>
              <a:rPr lang="ja-JP" altLang="en-US"/>
              <a:t>抜粋</a:t>
            </a:r>
            <a:r>
              <a:rPr lang="en-US" altLang="ja-JP"/>
              <a:t>)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1476375" y="2997200"/>
            <a:ext cx="560070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/>
              <a:t>declare(Stack,int) </a:t>
            </a:r>
          </a:p>
          <a:p>
            <a:r>
              <a:rPr lang="ja-JP" altLang="en-US" sz="2800"/>
              <a:t>　→ </a:t>
            </a:r>
            <a:r>
              <a:rPr lang="en-US" altLang="ja-JP" sz="2800"/>
              <a:t>name2(Stack,declare)(int) </a:t>
            </a:r>
          </a:p>
          <a:p>
            <a:r>
              <a:rPr lang="ja-JP" altLang="en-US" sz="2800"/>
              <a:t>　→ </a:t>
            </a:r>
            <a:r>
              <a:rPr lang="en-US" altLang="ja-JP" sz="2800"/>
              <a:t>Stackdeclare(int)</a:t>
            </a:r>
          </a:p>
          <a:p>
            <a:endParaRPr lang="en-US" altLang="ja-JP" sz="2800"/>
          </a:p>
          <a:p>
            <a:r>
              <a:rPr lang="en-US" altLang="ja-JP" sz="2800"/>
              <a:t>implement(Stack,int) </a:t>
            </a:r>
          </a:p>
          <a:p>
            <a:r>
              <a:rPr lang="ja-JP" altLang="en-US" sz="2800"/>
              <a:t>　→ </a:t>
            </a:r>
            <a:r>
              <a:rPr lang="en-US" altLang="ja-JP" sz="2800"/>
              <a:t>name2(Stack,implement)(int) </a:t>
            </a:r>
          </a:p>
          <a:p>
            <a:r>
              <a:rPr lang="ja-JP" altLang="en-US" sz="2800"/>
              <a:t>　→ </a:t>
            </a:r>
            <a:r>
              <a:rPr lang="en-US" altLang="ja-JP" sz="2800"/>
              <a:t>Stackimplement(int)</a:t>
            </a:r>
          </a:p>
        </p:txBody>
      </p:sp>
      <p:sp>
        <p:nvSpPr>
          <p:cNvPr id="10246" name="Line 8"/>
          <p:cNvSpPr>
            <a:spLocks noChangeShapeType="1"/>
          </p:cNvSpPr>
          <p:nvPr/>
        </p:nvSpPr>
        <p:spPr bwMode="auto">
          <a:xfrm flipH="1">
            <a:off x="3924300" y="1557338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247" name="Text Box 9"/>
          <p:cNvSpPr txBox="1">
            <a:spLocks noChangeArrowheads="1"/>
          </p:cNvSpPr>
          <p:nvPr/>
        </p:nvSpPr>
        <p:spPr bwMode="auto">
          <a:xfrm>
            <a:off x="4356100" y="1412875"/>
            <a:ext cx="86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継続行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5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35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35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35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35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プレゼンテーション1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472</TotalTime>
  <Words>434</Words>
  <Application>Microsoft Office PowerPoint</Application>
  <PresentationFormat>画面に合わせる (4:3)</PresentationFormat>
  <Paragraphs>166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9" baseType="lpstr">
      <vt:lpstr>Arial</vt:lpstr>
      <vt:lpstr>ＭＳ Ｐゴシック</vt:lpstr>
      <vt:lpstr>Calibri</vt:lpstr>
      <vt:lpstr>Symbol</vt:lpstr>
      <vt:lpstr>Courier New</vt:lpstr>
      <vt:lpstr>プレゼンテーション1</vt:lpstr>
      <vt:lpstr>スライド 1</vt:lpstr>
      <vt:lpstr>二十数年前のある日…</vt:lpstr>
      <vt:lpstr>インタプリタ と トランスレータ</vt:lpstr>
      <vt:lpstr>C++コンパイラのつくりかた</vt:lpstr>
      <vt:lpstr>ここで疑問</vt:lpstr>
      <vt:lpstr>Munch(Bunch)と呼ばれるツール</vt:lpstr>
      <vt:lpstr>仮想関数テーブルの在り処</vt:lpstr>
      <vt:lpstr>多重継承はメンドクセー</vt:lpstr>
      <vt:lpstr>マクロによるtemplateもどき</vt:lpstr>
      <vt:lpstr>マクロによるtemplateもどき</vt:lpstr>
      <vt:lpstr>マクロによるtemplateもどき</vt:lpstr>
      <vt:lpstr>templateの実現方法(1)</vt:lpstr>
      <vt:lpstr>templateの実現方法(2)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わんくま同盟 大阪勉強会 #1</dc:title>
  <dc:creator>中 博俊</dc:creator>
  <cp:lastModifiedBy>中　博俊</cp:lastModifiedBy>
  <cp:revision>34</cp:revision>
  <dcterms:created xsi:type="dcterms:W3CDTF">2006-05-15T04:25:02Z</dcterms:created>
  <dcterms:modified xsi:type="dcterms:W3CDTF">2007-05-12T08:51:50Z</dcterms:modified>
</cp:coreProperties>
</file>