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4"/>
  </p:notesMasterIdLst>
  <p:sldIdLst>
    <p:sldId id="265" r:id="rId2"/>
    <p:sldId id="267" r:id="rId3"/>
    <p:sldId id="268" r:id="rId4"/>
    <p:sldId id="327" r:id="rId5"/>
    <p:sldId id="269" r:id="rId6"/>
    <p:sldId id="270" r:id="rId7"/>
    <p:sldId id="271" r:id="rId8"/>
    <p:sldId id="272" r:id="rId9"/>
    <p:sldId id="274" r:id="rId10"/>
    <p:sldId id="273" r:id="rId11"/>
    <p:sldId id="275" r:id="rId12"/>
    <p:sldId id="277" r:id="rId13"/>
    <p:sldId id="276" r:id="rId14"/>
    <p:sldId id="278" r:id="rId15"/>
    <p:sldId id="279" r:id="rId16"/>
    <p:sldId id="280" r:id="rId17"/>
    <p:sldId id="281" r:id="rId18"/>
    <p:sldId id="283" r:id="rId19"/>
    <p:sldId id="282" r:id="rId20"/>
    <p:sldId id="284" r:id="rId21"/>
    <p:sldId id="285" r:id="rId22"/>
    <p:sldId id="286" r:id="rId23"/>
    <p:sldId id="287" r:id="rId24"/>
    <p:sldId id="288" r:id="rId25"/>
    <p:sldId id="289" r:id="rId26"/>
    <p:sldId id="290" r:id="rId27"/>
    <p:sldId id="291" r:id="rId28"/>
    <p:sldId id="292" r:id="rId29"/>
    <p:sldId id="294" r:id="rId30"/>
    <p:sldId id="295" r:id="rId31"/>
    <p:sldId id="298" r:id="rId32"/>
    <p:sldId id="296" r:id="rId33"/>
    <p:sldId id="297" r:id="rId34"/>
    <p:sldId id="307" r:id="rId35"/>
    <p:sldId id="299" r:id="rId36"/>
    <p:sldId id="300" r:id="rId37"/>
    <p:sldId id="301" r:id="rId38"/>
    <p:sldId id="303" r:id="rId39"/>
    <p:sldId id="302" r:id="rId40"/>
    <p:sldId id="306" r:id="rId41"/>
    <p:sldId id="308" r:id="rId42"/>
    <p:sldId id="309" r:id="rId43"/>
    <p:sldId id="310" r:id="rId44"/>
    <p:sldId id="319" r:id="rId45"/>
    <p:sldId id="315" r:id="rId46"/>
    <p:sldId id="316" r:id="rId47"/>
    <p:sldId id="317" r:id="rId48"/>
    <p:sldId id="318" r:id="rId49"/>
    <p:sldId id="313" r:id="rId50"/>
    <p:sldId id="312" r:id="rId51"/>
    <p:sldId id="314" r:id="rId52"/>
    <p:sldId id="320" r:id="rId53"/>
    <p:sldId id="321" r:id="rId54"/>
    <p:sldId id="324" r:id="rId55"/>
    <p:sldId id="326" r:id="rId56"/>
    <p:sldId id="266" r:id="rId57"/>
    <p:sldId id="293" r:id="rId58"/>
    <p:sldId id="305" r:id="rId59"/>
    <p:sldId id="304" r:id="rId60"/>
    <p:sldId id="311" r:id="rId61"/>
    <p:sldId id="322" r:id="rId62"/>
    <p:sldId id="323" r:id="rId6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08" autoAdjust="0"/>
    <p:restoredTop sz="94660"/>
  </p:normalViewPr>
  <p:slideViewPr>
    <p:cSldViewPr>
      <p:cViewPr>
        <p:scale>
          <a:sx n="66" d="100"/>
          <a:sy n="66" d="100"/>
        </p:scale>
        <p:origin x="-1314" y="-5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2007/4/30</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07/4/30 23時15分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56</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大阪勉強会 </a:t>
            </a:r>
            <a:r>
              <a:rPr kumimoji="0" lang="en-US" altLang="ja-JP" sz="2400" dirty="0" smtClean="0">
                <a:solidFill>
                  <a:schemeClr val="tx2"/>
                </a:solidFill>
                <a:ea typeface="ＭＳ Ｐゴシック" pitchFamily="50" charset="-128"/>
              </a:rPr>
              <a:t>#8</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hyperlink" Target="http://www.microsoft.com/downloads/details.aspx?FamilyID=ff6467e6-5bba-4bf5-b562-9199be864d29&amp;DisplayLang=en" TargetMode="Externa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hyperlink" Target="http://blogs.wankuma.com/naka/archive/2007/03/16/67146.aspx" TargetMode="External"/><Relationship Id="rId2" Type="http://schemas.openxmlformats.org/officeDocument/2006/relationships/hyperlink" Target="http://blogs.wankuma.com/naka/archive/2007/03/15/66950.aspx" TargetMode="External"/><Relationship Id="rId1" Type="http://schemas.openxmlformats.org/officeDocument/2006/relationships/slideLayout" Target="../slideLayouts/slideLayout12.xml"/><Relationship Id="rId6" Type="http://schemas.openxmlformats.org/officeDocument/2006/relationships/hyperlink" Target="http://blogs.wankuma.com/naka/archive/2007/03/28/69340.aspx" TargetMode="External"/><Relationship Id="rId5" Type="http://schemas.openxmlformats.org/officeDocument/2006/relationships/hyperlink" Target="http://blogs.wankuma.com/naka/archive/2007/03/27/69201.aspx" TargetMode="External"/><Relationship Id="rId4" Type="http://schemas.openxmlformats.org/officeDocument/2006/relationships/hyperlink" Target="http://blogs.wankuma.com/naka/archive/2007/03/19/67563.aspx"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hyperlink" Target="http://blogs.msdn.com/knom/archive/2007/03/12/command_5F00_link.aspx" TargetMode="Externa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hyperlink" Target="http://mist.clueup.org/files/default.aspx" TargetMode="External"/><Relationship Id="rId2" Type="http://schemas.openxmlformats.org/officeDocument/2006/relationships/hyperlink" Target="http://weblogs.asp.net/kennykerr/archive/2006/11/10/Windows-Vista-for-Developers-_1320_-Part-6-_1320_-The-New-File-Dialogs.aspx" TargetMode="Externa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hyperlink" Target="http://technet2.microsoft.com/WindowsServer/ja/Library/f9d70026-ae8b-4969-8755-1ea1edc4e38e1041.mspx?mfr=true" TargetMode="External"/><Relationship Id="rId2" Type="http://schemas.openxmlformats.org/officeDocument/2006/relationships/hyperlink" Target="http://www.devx.com/VistaSpecialReport/Article/33848/0/page/1"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hyperlink" Target="http://www.microsoft.com/downloads/details.aspx?FamilyId=B8DCFFDD-E3A5-44CC-8021-7649FD37FFEE&amp;displaylang=en" TargetMode="External"/><Relationship Id="rId2" Type="http://schemas.openxmlformats.org/officeDocument/2006/relationships/hyperlink" Target="http://www.microsoft.com/downloads/details.aspx?FamilyID=4d951911-3e7e-4ae6-b059-a2e79ed87041&amp;DisplayLang=ja" TargetMode="External"/><Relationship Id="rId1" Type="http://schemas.openxmlformats.org/officeDocument/2006/relationships/slideLayout" Target="../slideLayouts/slideLayout12.xml"/><Relationship Id="rId4" Type="http://schemas.openxmlformats.org/officeDocument/2006/relationships/hyperlink" Target="http://www.microsoft.com/downloads/details.aspx?displaylang=ja&amp;FamilyID=993c0bcf-3bcf-4009-be21-27e85e1857b1"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www.microsoft.com/whdc/xps/xpsappdevs.mspx" TargetMode="External"/><Relationship Id="rId7" Type="http://schemas.openxmlformats.org/officeDocument/2006/relationships/hyperlink" Target="http://blogs.msdn.com/fyuan/" TargetMode="External"/><Relationship Id="rId2" Type="http://schemas.openxmlformats.org/officeDocument/2006/relationships/hyperlink" Target="http://www.microsoft.com/whdc/xps/default.mspx" TargetMode="External"/><Relationship Id="rId1" Type="http://schemas.openxmlformats.org/officeDocument/2006/relationships/slideLayout" Target="../slideLayouts/slideLayout12.xml"/><Relationship Id="rId6" Type="http://schemas.openxmlformats.org/officeDocument/2006/relationships/hyperlink" Target="http://blogs.gotdotnet.com/fyuan/default.aspx" TargetMode="External"/><Relationship Id="rId5" Type="http://schemas.openxmlformats.org/officeDocument/2006/relationships/hyperlink" Target="http://blogs.msdn.com/xps/" TargetMode="External"/><Relationship Id="rId4" Type="http://schemas.openxmlformats.org/officeDocument/2006/relationships/hyperlink" Target="http://www.microsoft.com/whdc/xps/xpsspec.mspx" TargetMode="External"/></Relationships>
</file>

<file path=ppt/slides/_rels/slide62.xml.rels><?xml version="1.0" encoding="UTF-8" standalone="yes"?>
<Relationships xmlns="http://schemas.openxmlformats.org/package/2006/relationships"><Relationship Id="rId3" Type="http://schemas.openxmlformats.org/officeDocument/2006/relationships/hyperlink" Target="http://forums.microsoft.com/MSDN/ShowPost.aspx?PostID=222335&amp;SiteID=1" TargetMode="External"/><Relationship Id="rId2" Type="http://schemas.openxmlformats.org/officeDocument/2006/relationships/hyperlink" Target="http://blogs.msdn.com/fyuan/archive/2006/01/18/514450.aspx" TargetMode="External"/><Relationship Id="rId1" Type="http://schemas.openxmlformats.org/officeDocument/2006/relationships/slideLayout" Target="../slideLayouts/slideLayout12.xml"/><Relationship Id="rId4" Type="http://schemas.openxmlformats.org/officeDocument/2006/relationships/hyperlink" Target="http://blogs.msdn.com/michkap/archive/2006/08/02/686538.aspx"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4800" dirty="0" smtClean="0">
                <a:latin typeface="メイリオ" pitchFamily="50" charset="-128"/>
                <a:ea typeface="メイリオ" pitchFamily="50" charset="-128"/>
              </a:rPr>
              <a:t>.NET</a:t>
            </a:r>
            <a:r>
              <a:rPr lang="ja-JP" altLang="en-US" sz="4800" dirty="0" smtClean="0">
                <a:latin typeface="メイリオ" pitchFamily="50" charset="-128"/>
                <a:ea typeface="メイリオ" pitchFamily="50" charset="-128"/>
              </a:rPr>
              <a:t>アプリを</a:t>
            </a:r>
            <a:r>
              <a:rPr lang="en-US" altLang="ja-JP" sz="4800" dirty="0" smtClean="0">
                <a:latin typeface="メイリオ" pitchFamily="50" charset="-128"/>
                <a:ea typeface="メイリオ" pitchFamily="50" charset="-128"/>
              </a:rPr>
              <a:t>Vista</a:t>
            </a:r>
            <a:r>
              <a:rPr lang="ja-JP" altLang="en-US" sz="4800" dirty="0" smtClean="0">
                <a:latin typeface="メイリオ" pitchFamily="50" charset="-128"/>
                <a:ea typeface="メイリオ" pitchFamily="50" charset="-128"/>
              </a:rPr>
              <a:t>化しよう</a:t>
            </a:r>
            <a:endParaRPr lang="en-US" altLang="ja-JP" sz="48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中 博俊</a:t>
            </a:r>
            <a:endParaRPr lang="ja-JP" altLang="ja-JP" sz="5400" dirty="0" smtClean="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違いは明滅</a:t>
            </a:r>
            <a:endParaRPr lang="en-US" altLang="ja-JP" sz="5400" dirty="0" smtClean="0">
              <a:latin typeface="メイリオ" pitchFamily="50" charset="-128"/>
              <a:ea typeface="メイリオ" pitchFamily="50" charset="-128"/>
            </a:endParaRPr>
          </a:p>
          <a:p>
            <a:pPr eaLnBrk="1" hangingPunct="1">
              <a:buNone/>
            </a:pPr>
            <a:r>
              <a:rPr lang="ja-JP" altLang="en-US" sz="5400" dirty="0" smtClean="0">
                <a:latin typeface="メイリオ" pitchFamily="50" charset="-128"/>
                <a:ea typeface="メイリオ" pitchFamily="50" charset="-128"/>
              </a:rPr>
              <a:t>対応するためには</a:t>
            </a:r>
            <a:endParaRPr lang="en-US" altLang="ja-JP" sz="5400" dirty="0" smtClean="0">
              <a:latin typeface="メイリオ" pitchFamily="50" charset="-128"/>
              <a:ea typeface="メイリオ" pitchFamily="50" charset="-128"/>
            </a:endParaRPr>
          </a:p>
          <a:p>
            <a:pPr eaLnBrk="1" hangingPunct="1">
              <a:buNone/>
            </a:pPr>
            <a:r>
              <a:rPr lang="en-US" altLang="ja-JP" sz="5400" dirty="0" err="1" smtClean="0">
                <a:latin typeface="メイリオ" pitchFamily="50" charset="-128"/>
                <a:ea typeface="メイリオ" pitchFamily="50" charset="-128"/>
              </a:rPr>
              <a:t>FlatStyle</a:t>
            </a:r>
            <a:r>
              <a:rPr lang="ja-JP" altLang="en-US" sz="5400" dirty="0" smtClean="0">
                <a:latin typeface="メイリオ" pitchFamily="50" charset="-128"/>
                <a:ea typeface="メイリオ" pitchFamily="50" charset="-128"/>
              </a:rPr>
              <a:t>を</a:t>
            </a:r>
            <a:r>
              <a:rPr lang="en-US" altLang="ja-JP" sz="5400" dirty="0" smtClean="0">
                <a:latin typeface="メイリオ" pitchFamily="50" charset="-128"/>
                <a:ea typeface="メイリオ" pitchFamily="50" charset="-128"/>
              </a:rPr>
              <a:t>System</a:t>
            </a:r>
            <a:r>
              <a:rPr lang="ja-JP" altLang="en-US" sz="5400" dirty="0" smtClean="0">
                <a:latin typeface="メイリオ" pitchFamily="50" charset="-128"/>
                <a:ea typeface="メイリオ" pitchFamily="50" charset="-128"/>
              </a:rPr>
              <a:t>に</a:t>
            </a:r>
            <a:endParaRPr lang="en-US" altLang="ja-JP" sz="5400" dirty="0" smtClean="0">
              <a:latin typeface="メイリオ" pitchFamily="50" charset="-128"/>
              <a:ea typeface="メイリオ" pitchFamily="50" charset="-128"/>
            </a:endParaRPr>
          </a:p>
          <a:p>
            <a:pPr eaLnBrk="1" hangingPunct="1">
              <a:buNone/>
            </a:pPr>
            <a:r>
              <a:rPr lang="ja-JP" altLang="en-US" sz="5400" dirty="0" smtClean="0">
                <a:latin typeface="メイリオ" pitchFamily="50" charset="-128"/>
                <a:ea typeface="メイリオ" pitchFamily="50" charset="-128"/>
              </a:rPr>
              <a:t>そう</a:t>
            </a:r>
            <a:r>
              <a:rPr lang="en-US" altLang="ja-JP" sz="5400" dirty="0" smtClean="0">
                <a:latin typeface="メイリオ" pitchFamily="50" charset="-128"/>
                <a:ea typeface="メイリオ" pitchFamily="50" charset="-128"/>
              </a:rPr>
              <a:t>.NET 1.1+XP</a:t>
            </a:r>
            <a:r>
              <a:rPr lang="ja-JP" altLang="en-US" sz="5400" dirty="0" smtClean="0">
                <a:latin typeface="メイリオ" pitchFamily="50" charset="-128"/>
                <a:ea typeface="メイリオ" pitchFamily="50" charset="-128"/>
              </a:rPr>
              <a:t>と同じ</a:t>
            </a:r>
            <a:endParaRPr lang="en-US" altLang="ja-JP" sz="5400" dirty="0" smtClean="0">
              <a:latin typeface="メイリオ" pitchFamily="50" charset="-128"/>
              <a:ea typeface="メイリオ"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WPF</a:t>
            </a:r>
            <a:r>
              <a:rPr lang="ja-JP" altLang="en-US" dirty="0" smtClean="0"/>
              <a:t>アプリの場合</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2400" dirty="0" smtClean="0"/>
              <a:t>WPF</a:t>
            </a:r>
            <a:r>
              <a:rPr lang="ja-JP" altLang="en-US" sz="2400" dirty="0" smtClean="0"/>
              <a:t>アプリのエントリポイントは</a:t>
            </a:r>
            <a:r>
              <a:rPr lang="en-US" altLang="ja-JP" sz="2400" dirty="0" err="1" smtClean="0"/>
              <a:t>App.Xaml</a:t>
            </a:r>
            <a:r>
              <a:rPr lang="ja-JP" altLang="en-US" sz="2400" dirty="0" smtClean="0"/>
              <a:t>の</a:t>
            </a:r>
            <a:endParaRPr lang="en-US" altLang="ja-JP" sz="2400" dirty="0" smtClean="0"/>
          </a:p>
          <a:p>
            <a:pPr>
              <a:buNone/>
            </a:pPr>
            <a:endParaRPr lang="en-US" altLang="ja-JP" sz="2400" dirty="0" smtClean="0"/>
          </a:p>
          <a:p>
            <a:pPr>
              <a:buNone/>
            </a:pPr>
            <a:r>
              <a:rPr lang="en-US" altLang="ja-JP" sz="2400" dirty="0" smtClean="0"/>
              <a:t>&lt;Application x:Class="WindowsApplication1.App"</a:t>
            </a:r>
          </a:p>
          <a:p>
            <a:pPr>
              <a:buNone/>
            </a:pPr>
            <a:r>
              <a:rPr lang="en-US" altLang="ja-JP" sz="2400" dirty="0" smtClean="0"/>
              <a:t>    </a:t>
            </a:r>
            <a:r>
              <a:rPr lang="en-US" altLang="ja-JP" sz="2400" dirty="0" err="1" smtClean="0"/>
              <a:t>xmlns</a:t>
            </a:r>
            <a:r>
              <a:rPr lang="en-US" altLang="ja-JP" sz="2400" dirty="0" smtClean="0"/>
              <a:t>="http://schemas.microsoft.com/winfx/2006/xaml/presentation"</a:t>
            </a:r>
          </a:p>
          <a:p>
            <a:pPr>
              <a:buNone/>
            </a:pPr>
            <a:r>
              <a:rPr lang="en-US" altLang="ja-JP" sz="2400" dirty="0" smtClean="0"/>
              <a:t>    </a:t>
            </a:r>
            <a:r>
              <a:rPr lang="en-US" altLang="ja-JP" sz="2400" dirty="0" err="1" smtClean="0"/>
              <a:t>xmlns:x</a:t>
            </a:r>
            <a:r>
              <a:rPr lang="en-US" altLang="ja-JP" sz="2400" dirty="0" smtClean="0"/>
              <a:t>="http://schemas.microsoft.com/winfx/2006/xaml"</a:t>
            </a:r>
          </a:p>
          <a:p>
            <a:pPr>
              <a:buNone/>
            </a:pPr>
            <a:r>
              <a:rPr lang="en-US" altLang="ja-JP" sz="2400" dirty="0" smtClean="0"/>
              <a:t>    </a:t>
            </a:r>
            <a:r>
              <a:rPr lang="en-US" altLang="ja-JP" sz="3600" b="1" dirty="0" err="1" smtClean="0">
                <a:solidFill>
                  <a:srgbClr val="FF0000"/>
                </a:solidFill>
                <a:effectLst>
                  <a:outerShdw blurRad="38100" dist="38100" dir="2700000" algn="tl">
                    <a:srgbClr val="000000">
                      <a:alpha val="43137"/>
                    </a:srgbClr>
                  </a:outerShdw>
                </a:effectLst>
              </a:rPr>
              <a:t>StartupUri</a:t>
            </a:r>
            <a:r>
              <a:rPr lang="en-US" altLang="ja-JP" sz="3600" b="1" dirty="0" smtClean="0">
                <a:solidFill>
                  <a:srgbClr val="FF0000"/>
                </a:solidFill>
                <a:effectLst>
                  <a:outerShdw blurRad="38100" dist="38100" dir="2700000" algn="tl">
                    <a:srgbClr val="000000">
                      <a:alpha val="43137"/>
                    </a:srgbClr>
                  </a:outerShdw>
                </a:effectLst>
              </a:rPr>
              <a:t>="Window1.xaml"</a:t>
            </a:r>
            <a:endParaRPr lang="en-US" altLang="ja-JP" sz="2400" b="1" dirty="0" smtClean="0">
              <a:solidFill>
                <a:srgbClr val="FF0000"/>
              </a:solidFill>
              <a:effectLst>
                <a:outerShdw blurRad="38100" dist="38100" dir="2700000" algn="tl">
                  <a:srgbClr val="000000">
                    <a:alpha val="43137"/>
                  </a:srgbClr>
                </a:outerShdw>
              </a:effectLst>
            </a:endParaRPr>
          </a:p>
          <a:p>
            <a:pPr>
              <a:buNone/>
            </a:pPr>
            <a:r>
              <a:rPr lang="ja-JP" altLang="en-US" sz="2400" dirty="0" smtClean="0"/>
              <a:t>    </a:t>
            </a:r>
            <a:r>
              <a:rPr lang="en-US" altLang="ja-JP" sz="2400" dirty="0" smtClean="0"/>
              <a:t>&gt;</a:t>
            </a:r>
          </a:p>
          <a:p>
            <a:pPr>
              <a:buNone/>
            </a:pPr>
            <a:endParaRPr lang="en-US" altLang="ja-JP" sz="2400" dirty="0" smtClean="0"/>
          </a:p>
          <a:p>
            <a:pPr>
              <a:buNone/>
            </a:pPr>
            <a:r>
              <a:rPr lang="en-US" altLang="ja-JP" sz="2400" dirty="0" smtClean="0"/>
              <a:t>&lt;/Application&gt;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WPF</a:t>
            </a:r>
            <a:r>
              <a:rPr lang="ja-JP" altLang="en-US" dirty="0" smtClean="0"/>
              <a:t>アプリの場合</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2400" dirty="0" smtClean="0"/>
              <a:t>WPF + Windows Forms</a:t>
            </a:r>
            <a:r>
              <a:rPr lang="ja-JP" altLang="en-US" sz="2400" dirty="0" smtClean="0"/>
              <a:t>混在アプリを作る場合には</a:t>
            </a:r>
            <a:endParaRPr lang="en-US" altLang="ja-JP" sz="2400" dirty="0" smtClean="0"/>
          </a:p>
          <a:p>
            <a:pPr>
              <a:buNone/>
            </a:pPr>
            <a:r>
              <a:rPr lang="en-US" altLang="ja-JP" sz="2400" dirty="0" smtClean="0"/>
              <a:t>App</a:t>
            </a:r>
            <a:r>
              <a:rPr lang="ja-JP" altLang="en-US" sz="2400" dirty="0" smtClean="0"/>
              <a:t>クラスのコンストラクタで、</a:t>
            </a:r>
            <a:r>
              <a:rPr lang="en-US" altLang="ja-JP" sz="2400" dirty="0" err="1" smtClean="0"/>
              <a:t>EnableVisualStyles</a:t>
            </a:r>
            <a:r>
              <a:rPr lang="ja-JP" altLang="en-US" sz="2400" dirty="0" smtClean="0"/>
              <a:t>する。</a:t>
            </a:r>
            <a:endParaRPr lang="en-US" altLang="ja-JP" sz="2400" dirty="0" smtClean="0"/>
          </a:p>
          <a:p>
            <a:pPr>
              <a:buNone/>
            </a:pPr>
            <a:endParaRPr lang="en-US" altLang="ja-JP" sz="2400" dirty="0" smtClean="0"/>
          </a:p>
          <a:p>
            <a:pPr>
              <a:buNone/>
            </a:pPr>
            <a:r>
              <a:rPr lang="en-US" altLang="ja-JP" sz="2400" dirty="0" smtClean="0"/>
              <a:t>	public partial class App : </a:t>
            </a:r>
            <a:r>
              <a:rPr lang="en-US" altLang="ja-JP" sz="2400" dirty="0" err="1" smtClean="0"/>
              <a:t>System.Windows.Application</a:t>
            </a:r>
            <a:endParaRPr lang="en-US" altLang="ja-JP" sz="2400" dirty="0" smtClean="0"/>
          </a:p>
          <a:p>
            <a:pPr>
              <a:buNone/>
            </a:pPr>
            <a:r>
              <a:rPr lang="ja-JP" altLang="en-US" sz="2400" dirty="0" smtClean="0"/>
              <a:t>	</a:t>
            </a:r>
            <a:r>
              <a:rPr lang="en-US" altLang="ja-JP" sz="2400" dirty="0" smtClean="0"/>
              <a:t>{</a:t>
            </a:r>
          </a:p>
          <a:p>
            <a:pPr>
              <a:buNone/>
            </a:pPr>
            <a:r>
              <a:rPr lang="en-US" altLang="ja-JP" sz="2400" dirty="0" smtClean="0"/>
              <a:t>		public App()</a:t>
            </a:r>
          </a:p>
          <a:p>
            <a:pPr>
              <a:buNone/>
            </a:pPr>
            <a:r>
              <a:rPr lang="ja-JP" altLang="en-US" sz="2400" dirty="0" smtClean="0"/>
              <a:t>		</a:t>
            </a:r>
            <a:r>
              <a:rPr lang="en-US" altLang="ja-JP" sz="2400" dirty="0" smtClean="0"/>
              <a:t>{</a:t>
            </a:r>
          </a:p>
          <a:p>
            <a:pPr>
              <a:buNone/>
            </a:pPr>
            <a:r>
              <a:rPr lang="en-US" altLang="ja-JP" sz="2400" dirty="0" smtClean="0"/>
              <a:t>			</a:t>
            </a:r>
            <a:r>
              <a:rPr lang="en-US" altLang="ja-JP" sz="2400" dirty="0" err="1" smtClean="0"/>
              <a:t>System.Windows.Forms</a:t>
            </a:r>
            <a:r>
              <a:rPr lang="en-US" altLang="ja-JP" sz="2400" dirty="0" smtClean="0"/>
              <a:t>.</a:t>
            </a:r>
          </a:p>
          <a:p>
            <a:pPr>
              <a:buNone/>
            </a:pPr>
            <a:r>
              <a:rPr lang="en-US" altLang="ja-JP" sz="2400" dirty="0" smtClean="0"/>
              <a:t>			</a:t>
            </a:r>
            <a:r>
              <a:rPr lang="ja-JP" altLang="en-US" sz="2400" dirty="0" smtClean="0"/>
              <a:t>⇒</a:t>
            </a:r>
            <a:r>
              <a:rPr lang="en-US" altLang="ja-JP" sz="2400" dirty="0" smtClean="0"/>
              <a:t>	</a:t>
            </a:r>
            <a:r>
              <a:rPr lang="en-US" altLang="ja-JP" sz="2400" dirty="0" err="1" smtClean="0"/>
              <a:t>Application.EnableVisualStyles</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Command Link Button</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選択肢を表すには</a:t>
            </a:r>
            <a:r>
              <a:rPr lang="en-US" altLang="ja-JP" sz="2400" dirty="0" smtClean="0"/>
              <a:t>Command Link</a:t>
            </a:r>
            <a:r>
              <a:rPr lang="ja-JP" altLang="en-US" sz="2400" dirty="0" smtClean="0"/>
              <a:t>形式のボタンを使いましょう。</a:t>
            </a:r>
            <a:endParaRPr lang="en-US" altLang="ja-JP" sz="2400" dirty="0" smtClean="0"/>
          </a:p>
          <a:p>
            <a:pPr>
              <a:buNone/>
            </a:pPr>
            <a:endParaRPr lang="en-US" altLang="ja-JP" sz="2400" dirty="0" smtClean="0"/>
          </a:p>
        </p:txBody>
      </p:sp>
      <p:pic>
        <p:nvPicPr>
          <p:cNvPr id="3" name="Picture 3"/>
          <p:cNvPicPr>
            <a:picLocks noChangeAspect="1" noChangeArrowheads="1"/>
          </p:cNvPicPr>
          <p:nvPr/>
        </p:nvPicPr>
        <p:blipFill>
          <a:blip r:embed="rId2"/>
          <a:srcRect/>
          <a:stretch>
            <a:fillRect/>
          </a:stretch>
        </p:blipFill>
        <p:spPr bwMode="auto">
          <a:xfrm>
            <a:off x="4143372" y="1857364"/>
            <a:ext cx="3929080" cy="392908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Command Link Button</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実現するにはボタンを継承したコントロールで、</a:t>
            </a:r>
            <a:r>
              <a:rPr lang="en-US" altLang="ja-JP" sz="2400" dirty="0" err="1" smtClean="0"/>
              <a:t>CreateParams</a:t>
            </a:r>
            <a:r>
              <a:rPr lang="ja-JP" altLang="en-US" sz="2400" dirty="0" smtClean="0"/>
              <a:t>を上書きしちゃいます。</a:t>
            </a:r>
            <a:endParaRPr lang="en-US" altLang="ja-JP" sz="2400" dirty="0" smtClean="0"/>
          </a:p>
          <a:p>
            <a:pPr>
              <a:buNone/>
            </a:pPr>
            <a:r>
              <a:rPr lang="en-US" altLang="ja-JP" sz="2000" dirty="0" smtClean="0"/>
              <a:t>const </a:t>
            </a:r>
            <a:r>
              <a:rPr lang="en-US" altLang="ja-JP" sz="2000" dirty="0" err="1" smtClean="0"/>
              <a:t>int</a:t>
            </a:r>
            <a:r>
              <a:rPr lang="en-US" altLang="ja-JP" sz="2000" dirty="0" smtClean="0"/>
              <a:t> BS_COMMANDLINK = 0x0000000E;</a:t>
            </a:r>
          </a:p>
          <a:p>
            <a:pPr>
              <a:buNone/>
            </a:pPr>
            <a:r>
              <a:rPr lang="en-US" altLang="ja-JP" sz="2000" dirty="0" smtClean="0"/>
              <a:t>protected override </a:t>
            </a:r>
            <a:r>
              <a:rPr lang="en-US" altLang="ja-JP" sz="2000" dirty="0" err="1" smtClean="0"/>
              <a:t>CreateParams</a:t>
            </a:r>
            <a:r>
              <a:rPr lang="en-US" altLang="ja-JP" sz="2000" dirty="0" smtClean="0"/>
              <a:t> </a:t>
            </a:r>
            <a:r>
              <a:rPr lang="en-US" altLang="ja-JP" sz="2000" dirty="0" err="1" smtClean="0"/>
              <a:t>CreateParams</a:t>
            </a:r>
            <a:r>
              <a:rPr lang="ja-JP" altLang="en-US" sz="2000" dirty="0" smtClean="0"/>
              <a:t> </a:t>
            </a:r>
            <a:r>
              <a:rPr lang="en-US" altLang="ja-JP" sz="2000" dirty="0" smtClean="0"/>
              <a:t>{</a:t>
            </a:r>
          </a:p>
          <a:p>
            <a:pPr>
              <a:buNone/>
            </a:pPr>
            <a:r>
              <a:rPr lang="en-US" altLang="ja-JP" sz="2000" dirty="0" smtClean="0"/>
              <a:t>	get</a:t>
            </a:r>
            <a:r>
              <a:rPr lang="ja-JP" altLang="en-US" sz="2000" dirty="0" smtClean="0"/>
              <a:t> </a:t>
            </a:r>
            <a:r>
              <a:rPr lang="en-US" altLang="ja-JP" sz="2000" dirty="0" smtClean="0"/>
              <a:t>	{</a:t>
            </a:r>
          </a:p>
          <a:p>
            <a:pPr>
              <a:buNone/>
            </a:pPr>
            <a:r>
              <a:rPr lang="en-US" altLang="ja-JP" sz="2000" dirty="0" smtClean="0"/>
              <a:t>		if (</a:t>
            </a:r>
            <a:r>
              <a:rPr lang="en-US" altLang="ja-JP" sz="2000" dirty="0" err="1" smtClean="0"/>
              <a:t>System.Environment.OSVersion.Version.Major</a:t>
            </a:r>
            <a:r>
              <a:rPr lang="en-US" altLang="ja-JP" sz="2000" dirty="0" smtClean="0"/>
              <a:t> &gt;= 6)</a:t>
            </a:r>
            <a:r>
              <a:rPr lang="ja-JP" altLang="en-US" sz="2000" dirty="0" smtClean="0"/>
              <a:t> </a:t>
            </a:r>
            <a:r>
              <a:rPr lang="en-US" altLang="ja-JP" sz="2000" dirty="0" smtClean="0"/>
              <a:t>	{</a:t>
            </a:r>
          </a:p>
          <a:p>
            <a:pPr>
              <a:buNone/>
            </a:pPr>
            <a:r>
              <a:rPr lang="en-US" altLang="ja-JP" sz="2000" dirty="0" smtClean="0"/>
              <a:t>			</a:t>
            </a:r>
            <a:r>
              <a:rPr lang="en-US" altLang="ja-JP" sz="2000" dirty="0" err="1" smtClean="0"/>
              <a:t>CreateParams</a:t>
            </a:r>
            <a:r>
              <a:rPr lang="en-US" altLang="ja-JP" sz="2000" dirty="0" smtClean="0"/>
              <a:t> </a:t>
            </a:r>
            <a:r>
              <a:rPr lang="en-US" altLang="ja-JP" sz="2000" dirty="0" err="1" smtClean="0"/>
              <a:t>cParams</a:t>
            </a:r>
            <a:r>
              <a:rPr lang="en-US" altLang="ja-JP" sz="2000" dirty="0" smtClean="0"/>
              <a:t> = </a:t>
            </a:r>
            <a:r>
              <a:rPr lang="en-US" altLang="ja-JP" sz="2000" dirty="0" err="1" smtClean="0"/>
              <a:t>base.CreateParams</a:t>
            </a:r>
            <a:r>
              <a:rPr lang="en-US" altLang="ja-JP" sz="2000" dirty="0" smtClean="0"/>
              <a:t>;</a:t>
            </a:r>
          </a:p>
          <a:p>
            <a:pPr>
              <a:buNone/>
            </a:pPr>
            <a:r>
              <a:rPr lang="en-US" altLang="ja-JP" sz="2000" dirty="0" smtClean="0"/>
              <a:t>			</a:t>
            </a:r>
            <a:r>
              <a:rPr lang="en-US" altLang="ja-JP" sz="2000" dirty="0" err="1" smtClean="0"/>
              <a:t>cParams.Style</a:t>
            </a:r>
            <a:r>
              <a:rPr lang="en-US" altLang="ja-JP" sz="2000" dirty="0" smtClean="0"/>
              <a:t> |= BS_COMMANDLINK;</a:t>
            </a:r>
          </a:p>
          <a:p>
            <a:pPr>
              <a:buNone/>
            </a:pPr>
            <a:r>
              <a:rPr lang="en-US" altLang="ja-JP" sz="2000" dirty="0" smtClean="0"/>
              <a:t>			return </a:t>
            </a:r>
            <a:r>
              <a:rPr lang="en-US" altLang="ja-JP" sz="2000" dirty="0" err="1" smtClean="0"/>
              <a:t>cParams</a:t>
            </a:r>
            <a:r>
              <a:rPr lang="en-US" altLang="ja-JP" sz="2000" dirty="0" smtClean="0"/>
              <a:t>;</a:t>
            </a:r>
          </a:p>
          <a:p>
            <a:pPr>
              <a:buNone/>
            </a:pPr>
            <a:r>
              <a:rPr lang="en-US" altLang="ja-JP" sz="2000" dirty="0" smtClean="0"/>
              <a:t>		}</a:t>
            </a:r>
            <a:r>
              <a:rPr lang="ja-JP" altLang="en-US" sz="2000" dirty="0" smtClean="0"/>
              <a:t>  </a:t>
            </a:r>
            <a:r>
              <a:rPr lang="en-US" altLang="ja-JP" sz="2000" dirty="0" smtClean="0"/>
              <a:t>else</a:t>
            </a:r>
            <a:r>
              <a:rPr lang="ja-JP" altLang="en-US" sz="2000" dirty="0" smtClean="0"/>
              <a:t> </a:t>
            </a:r>
            <a:r>
              <a:rPr lang="en-US" altLang="ja-JP" sz="2000" dirty="0" smtClean="0"/>
              <a:t>{</a:t>
            </a:r>
          </a:p>
          <a:p>
            <a:pPr>
              <a:buNone/>
            </a:pPr>
            <a:r>
              <a:rPr lang="en-US" altLang="ja-JP" sz="2000" dirty="0" smtClean="0"/>
              <a:t>			return </a:t>
            </a:r>
            <a:r>
              <a:rPr lang="en-US" altLang="ja-JP" sz="2000" dirty="0" err="1" smtClean="0"/>
              <a:t>base.CreateParams</a:t>
            </a:r>
            <a:r>
              <a:rPr lang="en-US" altLang="ja-JP" sz="2000" dirty="0" smtClean="0"/>
              <a:t>;</a:t>
            </a:r>
          </a:p>
          <a:p>
            <a:pPr>
              <a:buNone/>
            </a:pPr>
            <a:r>
              <a:rPr lang="en-US" altLang="ja-JP" sz="2000" dirty="0" smtClean="0"/>
              <a:t>		}</a:t>
            </a:r>
          </a:p>
          <a:p>
            <a:pPr>
              <a:buNone/>
            </a:pPr>
            <a:r>
              <a:rPr lang="en-US" altLang="ja-JP" sz="2000" dirty="0" smtClean="0"/>
              <a:t>	}</a:t>
            </a:r>
            <a:r>
              <a:rPr lang="ja-JP" altLang="en-US" sz="2000" dirty="0" smtClean="0"/>
              <a:t> </a:t>
            </a:r>
            <a:r>
              <a:rPr lang="en-US" altLang="ja-JP" sz="2000" dirty="0" smtClean="0"/>
              <a:t>}</a:t>
            </a:r>
            <a:endParaRPr lang="en-US" altLang="ja-JP"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Command Link Button</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さらに</a:t>
            </a:r>
            <a:r>
              <a:rPr lang="en-US" altLang="ja-JP" sz="2400" dirty="0" smtClean="0"/>
              <a:t>Note</a:t>
            </a:r>
            <a:r>
              <a:rPr lang="ja-JP" altLang="en-US" sz="2400" dirty="0" smtClean="0"/>
              <a:t>部という部分が増えています。</a:t>
            </a: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r>
              <a:rPr lang="ja-JP" altLang="en-US" sz="2400" dirty="0" smtClean="0"/>
              <a:t>これにはメッセージです。</a:t>
            </a:r>
            <a:endParaRPr lang="en-US" altLang="ja-JP" sz="2400" dirty="0" smtClean="0"/>
          </a:p>
          <a:p>
            <a:pPr>
              <a:buNone/>
            </a:pPr>
            <a:r>
              <a:rPr lang="en-US" altLang="ja-JP" sz="2400" dirty="0" smtClean="0"/>
              <a:t>const </a:t>
            </a:r>
            <a:r>
              <a:rPr lang="en-US" altLang="ja-JP" sz="2400" dirty="0" err="1" smtClean="0"/>
              <a:t>int</a:t>
            </a:r>
            <a:r>
              <a:rPr lang="en-US" altLang="ja-JP" sz="2400" dirty="0" smtClean="0"/>
              <a:t> BCM_SETNOTE = 0x1609;</a:t>
            </a:r>
          </a:p>
          <a:p>
            <a:pPr>
              <a:buNone/>
            </a:pPr>
            <a:r>
              <a:rPr lang="en-US" altLang="ja-JP" sz="2400" dirty="0" err="1" smtClean="0"/>
              <a:t>SendMessage</a:t>
            </a:r>
            <a:r>
              <a:rPr lang="en-US" altLang="ja-JP" sz="2400" dirty="0" smtClean="0"/>
              <a:t>(new </a:t>
            </a:r>
            <a:r>
              <a:rPr lang="en-US" altLang="ja-JP" sz="2400" dirty="0" err="1" smtClean="0"/>
              <a:t>HandleRef</a:t>
            </a:r>
            <a:r>
              <a:rPr lang="en-US" altLang="ja-JP" sz="2400" dirty="0" smtClean="0"/>
              <a:t>(this, </a:t>
            </a:r>
            <a:r>
              <a:rPr lang="en-US" altLang="ja-JP" sz="2400" dirty="0" err="1" smtClean="0"/>
              <a:t>this.Handle</a:t>
            </a:r>
            <a:r>
              <a:rPr lang="en-US" altLang="ja-JP" sz="2400" dirty="0" smtClean="0"/>
              <a:t>), BCM_SETNOTE, </a:t>
            </a:r>
            <a:r>
              <a:rPr lang="en-US" altLang="ja-JP" sz="2400" dirty="0" err="1" smtClean="0"/>
              <a:t>IntPtr.Zero</a:t>
            </a:r>
            <a:r>
              <a:rPr lang="en-US" altLang="ja-JP" sz="2400" dirty="0" smtClean="0"/>
              <a:t>, value);</a:t>
            </a:r>
          </a:p>
          <a:p>
            <a:pPr>
              <a:buNone/>
            </a:pPr>
            <a:endParaRPr lang="en-US" altLang="ja-JP" sz="1800" dirty="0" smtClean="0"/>
          </a:p>
          <a:p>
            <a:pPr>
              <a:buNone/>
            </a:pPr>
            <a:r>
              <a:rPr lang="en-US" altLang="ja-JP" sz="2400" dirty="0" smtClean="0"/>
              <a:t>Get</a:t>
            </a:r>
            <a:r>
              <a:rPr lang="ja-JP" altLang="en-US" sz="2400" dirty="0" smtClean="0"/>
              <a:t>は面倒なので割愛</a:t>
            </a:r>
            <a:endParaRPr lang="en-US" altLang="ja-JP" sz="2400" dirty="0" smtClean="0"/>
          </a:p>
        </p:txBody>
      </p:sp>
      <p:pic>
        <p:nvPicPr>
          <p:cNvPr id="3074" name="Picture 2"/>
          <p:cNvPicPr>
            <a:picLocks noChangeAspect="1" noChangeArrowheads="1"/>
          </p:cNvPicPr>
          <p:nvPr/>
        </p:nvPicPr>
        <p:blipFill>
          <a:blip r:embed="rId2"/>
          <a:srcRect/>
          <a:stretch>
            <a:fillRect/>
          </a:stretch>
        </p:blipFill>
        <p:spPr bwMode="auto">
          <a:xfrm>
            <a:off x="1000100" y="1571612"/>
            <a:ext cx="7254230" cy="1924061"/>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Shield</a:t>
            </a:r>
            <a:r>
              <a:rPr lang="ja-JP" altLang="en-US" dirty="0" smtClean="0"/>
              <a:t> アイコン</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通常のボタンでも、</a:t>
            </a:r>
            <a:r>
              <a:rPr lang="en-US" altLang="ja-JP" sz="2400" dirty="0" smtClean="0"/>
              <a:t>Command Link Button</a:t>
            </a:r>
            <a:r>
              <a:rPr lang="ja-JP" altLang="en-US" sz="2400" dirty="0" smtClean="0"/>
              <a:t>でも</a:t>
            </a:r>
            <a:r>
              <a:rPr lang="en-US" altLang="ja-JP" sz="2400" dirty="0" smtClean="0"/>
              <a:t>UAC</a:t>
            </a:r>
            <a:r>
              <a:rPr lang="ja-JP" altLang="en-US" sz="2400" dirty="0" smtClean="0"/>
              <a:t>に関係して、昇格が必要な処理のボタンにはシールドアイコンを設定しましょう。</a:t>
            </a: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r>
              <a:rPr lang="en-US" altLang="ja-JP" sz="2400" dirty="0" err="1" smtClean="0"/>
              <a:t>SendMessage</a:t>
            </a:r>
            <a:r>
              <a:rPr lang="en-US" altLang="ja-JP" sz="2400" dirty="0" smtClean="0"/>
              <a:t>(new </a:t>
            </a:r>
            <a:r>
              <a:rPr lang="en-US" altLang="ja-JP" sz="2400" dirty="0" err="1" smtClean="0"/>
              <a:t>HandleRef</a:t>
            </a:r>
            <a:r>
              <a:rPr lang="en-US" altLang="ja-JP" sz="2400" dirty="0" smtClean="0"/>
              <a:t>(this, </a:t>
            </a:r>
            <a:r>
              <a:rPr lang="en-US" altLang="ja-JP" sz="2400" dirty="0" err="1" smtClean="0"/>
              <a:t>this.Handle</a:t>
            </a:r>
            <a:r>
              <a:rPr lang="en-US" altLang="ja-JP" sz="2400" dirty="0" smtClean="0"/>
              <a:t>), BCM_SETSHIELD, </a:t>
            </a:r>
            <a:r>
              <a:rPr lang="en-US" altLang="ja-JP" sz="2400" dirty="0" err="1" smtClean="0"/>
              <a:t>IntPtr.Zero</a:t>
            </a:r>
            <a:r>
              <a:rPr lang="en-US" altLang="ja-JP" sz="2400" dirty="0" smtClean="0"/>
              <a:t>, true);</a:t>
            </a:r>
          </a:p>
        </p:txBody>
      </p:sp>
      <p:pic>
        <p:nvPicPr>
          <p:cNvPr id="4098" name="Picture 2"/>
          <p:cNvPicPr>
            <a:picLocks noChangeAspect="1" noChangeArrowheads="1"/>
          </p:cNvPicPr>
          <p:nvPr/>
        </p:nvPicPr>
        <p:blipFill>
          <a:blip r:embed="rId2"/>
          <a:srcRect/>
          <a:stretch>
            <a:fillRect/>
          </a:stretch>
        </p:blipFill>
        <p:spPr bwMode="auto">
          <a:xfrm>
            <a:off x="2357422" y="1857364"/>
            <a:ext cx="5857916" cy="335253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他には</a:t>
            </a:r>
            <a:endParaRPr lang="ja-JP" altLang="ja-JP" dirty="0" smtClean="0"/>
          </a:p>
        </p:txBody>
      </p:sp>
      <p:sp>
        <p:nvSpPr>
          <p:cNvPr id="2051" name="Rectangle 3"/>
          <p:cNvSpPr>
            <a:spLocks noGrp="1" noChangeArrowheads="1"/>
          </p:cNvSpPr>
          <p:nvPr>
            <p:ph type="body" idx="1"/>
          </p:nvPr>
        </p:nvSpPr>
        <p:spPr>
          <a:xfrm>
            <a:off x="457200" y="1052513"/>
            <a:ext cx="3971924" cy="5073650"/>
          </a:xfrm>
        </p:spPr>
        <p:txBody>
          <a:bodyPr/>
          <a:lstStyle/>
          <a:p>
            <a:pPr>
              <a:buNone/>
            </a:pPr>
            <a:r>
              <a:rPr lang="en-US" altLang="ja-JP" sz="2800" dirty="0" smtClean="0"/>
              <a:t>const </a:t>
            </a:r>
            <a:r>
              <a:rPr lang="en-US" altLang="ja-JP" sz="2800" dirty="0" err="1" smtClean="0"/>
              <a:t>int</a:t>
            </a:r>
            <a:r>
              <a:rPr lang="en-US" altLang="ja-JP" sz="2800" dirty="0" smtClean="0"/>
              <a:t> BS_SPLITBUTTON = 0x0000000C;</a:t>
            </a:r>
          </a:p>
          <a:p>
            <a:pPr>
              <a:buNone/>
            </a:pPr>
            <a:r>
              <a:rPr lang="en-US" altLang="ja-JP" sz="2800" dirty="0" err="1" smtClean="0"/>
              <a:t>LiveSerach</a:t>
            </a:r>
            <a:r>
              <a:rPr lang="ja-JP" altLang="en-US" sz="2800" dirty="0" smtClean="0"/>
              <a:t>で検索すると、このボタンのサンプルがないって本家</a:t>
            </a:r>
            <a:r>
              <a:rPr lang="en-US" altLang="ja-JP" sz="2800" dirty="0" smtClean="0"/>
              <a:t>MSDNF</a:t>
            </a:r>
            <a:r>
              <a:rPr lang="ja-JP" altLang="en-US" sz="2800" dirty="0" smtClean="0"/>
              <a:t>にかかれているだけ。</a:t>
            </a:r>
            <a:endParaRPr lang="en-US" altLang="ja-JP" sz="2800" dirty="0" smtClean="0"/>
          </a:p>
          <a:p>
            <a:pPr>
              <a:buNone/>
            </a:pPr>
            <a:r>
              <a:rPr lang="ja-JP" altLang="en-US" sz="4800" dirty="0" smtClean="0"/>
              <a:t>謎機能です。</a:t>
            </a:r>
            <a:endParaRPr lang="en-US" altLang="ja-JP" sz="4800" dirty="0" smtClean="0"/>
          </a:p>
        </p:txBody>
      </p:sp>
      <p:pic>
        <p:nvPicPr>
          <p:cNvPr id="1026" name="Picture 2"/>
          <p:cNvPicPr>
            <a:picLocks noChangeAspect="1" noChangeArrowheads="1"/>
          </p:cNvPicPr>
          <p:nvPr/>
        </p:nvPicPr>
        <p:blipFill>
          <a:blip r:embed="rId2"/>
          <a:srcRect/>
          <a:stretch>
            <a:fillRect/>
          </a:stretch>
        </p:blipFill>
        <p:spPr bwMode="auto">
          <a:xfrm>
            <a:off x="4572000" y="1571612"/>
            <a:ext cx="4214822" cy="4214822"/>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そして</a:t>
            </a:r>
            <a:endParaRPr lang="ja-JP" altLang="ja-JP" dirty="0" smtClean="0"/>
          </a:p>
        </p:txBody>
      </p:sp>
      <p:sp>
        <p:nvSpPr>
          <p:cNvPr id="2051" name="Rectangle 3"/>
          <p:cNvSpPr>
            <a:spLocks noGrp="1" noChangeArrowheads="1"/>
          </p:cNvSpPr>
          <p:nvPr>
            <p:ph type="body" idx="1"/>
          </p:nvPr>
        </p:nvSpPr>
        <p:spPr/>
        <p:txBody>
          <a:bodyPr/>
          <a:lstStyle/>
          <a:p>
            <a:pPr algn="ctr">
              <a:buNone/>
            </a:pPr>
            <a:r>
              <a:rPr lang="ja-JP" altLang="en-US" sz="4800" dirty="0" smtClean="0"/>
              <a:t>これらすべてを簡単に使える</a:t>
            </a:r>
            <a:endParaRPr lang="en-US" altLang="ja-JP" sz="4800" dirty="0" smtClean="0"/>
          </a:p>
          <a:p>
            <a:pPr algn="ctr">
              <a:buNone/>
            </a:pPr>
            <a:r>
              <a:rPr lang="en-US" altLang="ja-JP" sz="8000" dirty="0" err="1" smtClean="0"/>
              <a:t>WankumaButton</a:t>
            </a:r>
            <a:endParaRPr lang="en-US" altLang="ja-JP" sz="8000" dirty="0" smtClean="0"/>
          </a:p>
          <a:p>
            <a:pPr algn="ctr">
              <a:buNone/>
            </a:pPr>
            <a:endParaRPr lang="en-US" altLang="ja-JP" sz="2400" dirty="0" smtClean="0"/>
          </a:p>
          <a:p>
            <a:pPr algn="ctr">
              <a:buNone/>
            </a:pPr>
            <a:r>
              <a:rPr lang="en-US" altLang="ja-JP" sz="8000" dirty="0" smtClean="0"/>
              <a:t>Demo3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こんなだいそれた</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タイトルで</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どうしましょう</a:t>
            </a:r>
            <a:r>
              <a:rPr lang="en-US" altLang="ja-JP" sz="5400" dirty="0" smtClean="0">
                <a:latin typeface="メイリオ" pitchFamily="50" charset="-128"/>
                <a:ea typeface="メイリオ" pitchFamily="50" charset="-128"/>
              </a:rPr>
              <a:t>!?</a:t>
            </a:r>
            <a:endParaRPr lang="ja-JP" altLang="ja-JP" sz="5400" dirty="0" smtClean="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latin typeface="メイリオ" pitchFamily="50" charset="-128"/>
                <a:ea typeface="メイリオ" pitchFamily="50" charset="-128"/>
              </a:rPr>
              <a:t>ボタン</a:t>
            </a:r>
            <a:endParaRPr lang="en-US" altLang="ja-JP" sz="5400" dirty="0" smtClean="0">
              <a:latin typeface="メイリオ" pitchFamily="50" charset="-128"/>
              <a:ea typeface="メイリオ" pitchFamily="50" charset="-128"/>
            </a:endParaRPr>
          </a:p>
          <a:p>
            <a:pPr eaLnBrk="1" hangingPunct="1"/>
            <a:r>
              <a:rPr lang="en-US" altLang="ja-JP" sz="5400" dirty="0" err="1" smtClean="0">
                <a:solidFill>
                  <a:srgbClr val="FF0000"/>
                </a:solidFill>
                <a:latin typeface="メイリオ" pitchFamily="50" charset="-128"/>
                <a:ea typeface="メイリオ" pitchFamily="50" charset="-128"/>
              </a:rPr>
              <a:t>IFileDialog</a:t>
            </a:r>
            <a:endParaRPr lang="en-US" altLang="ja-JP" sz="5400" dirty="0" smtClean="0">
              <a:solidFill>
                <a:srgbClr val="FF0000"/>
              </a:solidFill>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System.IO.Log</a:t>
            </a:r>
            <a:r>
              <a:rPr lang="en-US" altLang="ja-JP" sz="5400" dirty="0" smtClean="0">
                <a:latin typeface="メイリオ" pitchFamily="50" charset="-128"/>
                <a:ea typeface="メイリオ" pitchFamily="50" charset="-128"/>
              </a:rPr>
              <a:t>(CLFS)</a:t>
            </a:r>
          </a:p>
          <a:p>
            <a:pPr eaLnBrk="1" hangingPunct="1"/>
            <a:r>
              <a:rPr lang="en-US" altLang="ja-JP" sz="5400" dirty="0" smtClean="0">
                <a:latin typeface="メイリオ" pitchFamily="50" charset="-128"/>
                <a:ea typeface="メイリオ" pitchFamily="50" charset="-128"/>
              </a:rPr>
              <a:t>XPS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err="1" smtClean="0"/>
              <a:t>IFileDialog</a:t>
            </a:r>
            <a:r>
              <a:rPr lang="ja-JP" altLang="en-US" dirty="0" smtClean="0"/>
              <a:t>って？</a:t>
            </a:r>
            <a:endParaRPr lang="ja-JP" altLang="ja-JP" dirty="0" smtClean="0"/>
          </a:p>
        </p:txBody>
      </p:sp>
      <p:sp>
        <p:nvSpPr>
          <p:cNvPr id="2051" name="Rectangle 3"/>
          <p:cNvSpPr>
            <a:spLocks noGrp="1" noChangeArrowheads="1"/>
          </p:cNvSpPr>
          <p:nvPr>
            <p:ph type="body" idx="1"/>
          </p:nvPr>
        </p:nvSpPr>
        <p:spPr/>
        <p:txBody>
          <a:bodyPr/>
          <a:lstStyle/>
          <a:p>
            <a:pPr>
              <a:buNone/>
            </a:pPr>
            <a:endParaRPr lang="en-US" altLang="ja-JP" sz="2800" dirty="0" smtClean="0"/>
          </a:p>
          <a:p>
            <a:pPr algn="ctr">
              <a:buNone/>
            </a:pPr>
            <a:r>
              <a:rPr lang="ja-JP" altLang="en-US" sz="7200" dirty="0" smtClean="0"/>
              <a:t>いままで使ってきた</a:t>
            </a:r>
            <a:r>
              <a:rPr lang="en-US" altLang="ja-JP" sz="7200" dirty="0" err="1" smtClean="0"/>
              <a:t>OpenFileDialog</a:t>
            </a:r>
            <a:endParaRPr lang="en-US" altLang="ja-JP" sz="7200" dirty="0" smtClean="0"/>
          </a:p>
          <a:p>
            <a:pPr algn="ctr">
              <a:buNone/>
            </a:pPr>
            <a:r>
              <a:rPr lang="ja-JP" altLang="en-US" sz="7200" dirty="0" smtClean="0"/>
              <a:t>はもう古い</a:t>
            </a:r>
            <a:endParaRPr lang="en-US" altLang="ja-JP" sz="72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古いの</a:t>
            </a:r>
            <a:endParaRPr lang="ja-JP" altLang="ja-JP" dirty="0" smtClean="0"/>
          </a:p>
        </p:txBody>
      </p:sp>
      <p:pic>
        <p:nvPicPr>
          <p:cNvPr id="1026" name="Picture 2"/>
          <p:cNvPicPr>
            <a:picLocks noChangeAspect="1" noChangeArrowheads="1"/>
          </p:cNvPicPr>
          <p:nvPr/>
        </p:nvPicPr>
        <p:blipFill>
          <a:blip r:embed="rId2"/>
          <a:srcRect/>
          <a:stretch>
            <a:fillRect/>
          </a:stretch>
        </p:blipFill>
        <p:spPr bwMode="auto">
          <a:xfrm>
            <a:off x="709621" y="1142984"/>
            <a:ext cx="7845456" cy="4643470"/>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新しいの</a:t>
            </a:r>
            <a:endParaRPr lang="ja-JP" altLang="ja-JP" dirty="0" smtClean="0"/>
          </a:p>
        </p:txBody>
      </p:sp>
      <p:pic>
        <p:nvPicPr>
          <p:cNvPr id="2" name="Picture 2"/>
          <p:cNvPicPr>
            <a:picLocks noChangeAspect="1" noChangeArrowheads="1"/>
          </p:cNvPicPr>
          <p:nvPr/>
        </p:nvPicPr>
        <p:blipFill>
          <a:blip r:embed="rId2"/>
          <a:srcRect/>
          <a:stretch>
            <a:fillRect/>
          </a:stretch>
        </p:blipFill>
        <p:spPr bwMode="auto">
          <a:xfrm>
            <a:off x="1285852" y="1000108"/>
            <a:ext cx="6643734" cy="5058562"/>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err="1" smtClean="0"/>
              <a:t>IFileDialog</a:t>
            </a:r>
            <a:r>
              <a:rPr lang="ja-JP" altLang="en-US" dirty="0" smtClean="0"/>
              <a:t>って？</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6600" dirty="0" smtClean="0"/>
              <a:t>.NET3.0</a:t>
            </a:r>
            <a:r>
              <a:rPr lang="ja-JP" altLang="en-US" sz="6600" dirty="0" smtClean="0"/>
              <a:t>ではサポートされてません。</a:t>
            </a:r>
            <a:r>
              <a:rPr lang="en-US" altLang="ja-JP" sz="6600" dirty="0" smtClean="0"/>
              <a:t>(XP</a:t>
            </a:r>
            <a:r>
              <a:rPr lang="ja-JP" altLang="en-US" sz="6600" dirty="0" smtClean="0"/>
              <a:t>でも動くしね</a:t>
            </a:r>
            <a:r>
              <a:rPr lang="en-US" altLang="ja-JP" sz="6600" dirty="0" smtClean="0"/>
              <a:t>3.0</a:t>
            </a:r>
            <a:r>
              <a:rPr lang="ja-JP" altLang="en-US" sz="6600" dirty="0" smtClean="0"/>
              <a:t>は</a:t>
            </a:r>
            <a:r>
              <a:rPr lang="en-US" altLang="ja-JP" sz="6600"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err="1" smtClean="0"/>
              <a:t>IFileDialog</a:t>
            </a:r>
            <a:r>
              <a:rPr lang="ja-JP" altLang="en-US" dirty="0" smtClean="0"/>
              <a:t>って？</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6600" dirty="0" smtClean="0"/>
              <a:t>COM</a:t>
            </a:r>
            <a:r>
              <a:rPr lang="ja-JP" altLang="en-US" sz="6600" dirty="0" smtClean="0"/>
              <a:t>で実装されていますが、</a:t>
            </a:r>
            <a:r>
              <a:rPr lang="en-US" altLang="ja-JP" sz="6600" dirty="0" err="1" smtClean="0"/>
              <a:t>IDispatch</a:t>
            </a:r>
            <a:r>
              <a:rPr lang="ja-JP" altLang="en-US" sz="6600" dirty="0" smtClean="0"/>
              <a:t>はなく、</a:t>
            </a:r>
            <a:r>
              <a:rPr lang="en-US" altLang="ja-JP" sz="6600" dirty="0" err="1" smtClean="0"/>
              <a:t>IUnknown</a:t>
            </a:r>
            <a:r>
              <a:rPr lang="ja-JP" altLang="en-US" sz="6600" dirty="0" smtClean="0"/>
              <a:t>だけです。</a:t>
            </a:r>
            <a:endParaRPr lang="en-US" altLang="ja-JP" sz="6600" dirty="0" smtClean="0"/>
          </a:p>
          <a:p>
            <a:pPr>
              <a:buNone/>
            </a:pPr>
            <a:r>
              <a:rPr lang="en-US" altLang="ja-JP" sz="2800" dirty="0" err="1" smtClean="0"/>
              <a:t>CreateObject</a:t>
            </a:r>
            <a:r>
              <a:rPr lang="en-US" altLang="ja-JP" sz="2800" dirty="0" smtClean="0"/>
              <a:t>(“Shell32.FileDialog”)</a:t>
            </a:r>
            <a:r>
              <a:rPr lang="ja-JP" altLang="en-US" sz="2800" dirty="0" smtClean="0"/>
              <a:t>は無理ってこと</a:t>
            </a:r>
            <a:endParaRPr lang="en-US" altLang="ja-JP"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endParaRPr lang="en-US" altLang="ja-JP" sz="6600" smtClean="0"/>
          </a:p>
          <a:p>
            <a:pPr algn="ctr">
              <a:buNone/>
            </a:pPr>
            <a:r>
              <a:rPr lang="en-US" altLang="ja-JP" sz="6600" smtClean="0"/>
              <a:t>C</a:t>
            </a:r>
            <a:r>
              <a:rPr lang="en-US" altLang="ja-JP" sz="6600" dirty="0" smtClean="0"/>
              <a:t>++/CLI</a:t>
            </a:r>
            <a:r>
              <a:rPr lang="ja-JP" altLang="en-US" sz="6600" dirty="0" smtClean="0"/>
              <a:t>の</a:t>
            </a:r>
            <a:endParaRPr lang="en-US" altLang="ja-JP" sz="6600" dirty="0" smtClean="0"/>
          </a:p>
          <a:p>
            <a:pPr algn="ctr">
              <a:buNone/>
            </a:pPr>
            <a:r>
              <a:rPr lang="ja-JP" altLang="en-US" sz="6600" dirty="0" smtClean="0"/>
              <a:t>出番じゃないか</a:t>
            </a:r>
            <a:endParaRPr lang="en-US" altLang="ja-JP" sz="66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使うためには</a:t>
            </a:r>
            <a:endParaRPr lang="ja-JP" altLang="ja-JP" dirty="0" smtClean="0"/>
          </a:p>
        </p:txBody>
      </p:sp>
      <p:sp>
        <p:nvSpPr>
          <p:cNvPr id="2051" name="Rectangle 3"/>
          <p:cNvSpPr>
            <a:spLocks noGrp="1" noChangeArrowheads="1"/>
          </p:cNvSpPr>
          <p:nvPr>
            <p:ph type="body" idx="1"/>
          </p:nvPr>
        </p:nvSpPr>
        <p:spPr/>
        <p:txBody>
          <a:bodyPr/>
          <a:lstStyle/>
          <a:p>
            <a:r>
              <a:rPr lang="en-US" altLang="ja-JP" sz="3600" dirty="0" smtClean="0"/>
              <a:t>Windows SDK</a:t>
            </a:r>
            <a:r>
              <a:rPr lang="ja-JP" altLang="en-US" sz="3600" dirty="0" smtClean="0"/>
              <a:t> </a:t>
            </a:r>
            <a:r>
              <a:rPr lang="en-US" altLang="ja-JP" sz="3600" dirty="0" smtClean="0"/>
              <a:t>6.1</a:t>
            </a:r>
            <a:r>
              <a:rPr lang="ja-JP" altLang="en-US" sz="3600" dirty="0" smtClean="0"/>
              <a:t>をインストール</a:t>
            </a:r>
            <a:r>
              <a:rPr lang="en-US" altLang="ja-JP" sz="3600" dirty="0" smtClean="0"/>
              <a:t/>
            </a:r>
            <a:br>
              <a:rPr lang="en-US" altLang="ja-JP" sz="3600" dirty="0" smtClean="0"/>
            </a:br>
            <a:r>
              <a:rPr lang="en-US" altLang="ja-JP" sz="1600" dirty="0" smtClean="0">
                <a:hlinkClick r:id="rId2"/>
              </a:rPr>
              <a:t>http://www.microsoft.com/downloads/details.aspx?FamilyID=ff6467e6-5bba-4bf5-b562-9199be864d29&amp;DisplayLang=en</a:t>
            </a:r>
            <a:endParaRPr lang="en-US" altLang="ja-JP" sz="1600" dirty="0" smtClean="0"/>
          </a:p>
          <a:p>
            <a:r>
              <a:rPr lang="ja-JP" altLang="en-US" sz="3600" dirty="0" smtClean="0"/>
              <a:t>プロジェクトメニュー→プロパティ→構成プロパティ→</a:t>
            </a:r>
            <a:r>
              <a:rPr lang="en-US" altLang="ja-JP" sz="3600" dirty="0" smtClean="0"/>
              <a:t>C/C++</a:t>
            </a:r>
            <a:r>
              <a:rPr lang="ja-JP" altLang="en-US" sz="3600" dirty="0" smtClean="0"/>
              <a:t>→全般→追加のインクルードディレクトリに</a:t>
            </a:r>
            <a:r>
              <a:rPr lang="en-US" altLang="ja-JP" sz="3600" dirty="0" smtClean="0"/>
              <a:t>SDK</a:t>
            </a:r>
            <a:r>
              <a:rPr lang="ja-JP" altLang="en-US" sz="3600" dirty="0" smtClean="0"/>
              <a:t>の</a:t>
            </a:r>
            <a:r>
              <a:rPr lang="en-US" altLang="ja-JP" sz="3600" dirty="0" smtClean="0"/>
              <a:t>Include</a:t>
            </a:r>
            <a:r>
              <a:rPr lang="ja-JP" altLang="en-US" sz="3600" dirty="0" smtClean="0"/>
              <a:t>フォルダを追加</a:t>
            </a:r>
            <a:endParaRPr lang="en-US" altLang="ja-JP" sz="3600" dirty="0" smtClean="0"/>
          </a:p>
          <a:p>
            <a:r>
              <a:rPr lang="en-US" altLang="ja-JP" sz="3600" dirty="0" smtClean="0"/>
              <a:t>#define</a:t>
            </a:r>
            <a:r>
              <a:rPr lang="ja-JP" altLang="en-US" sz="3600" dirty="0" smtClean="0"/>
              <a:t>設定</a:t>
            </a:r>
            <a:endParaRPr lang="en-US" altLang="ja-JP" sz="3600" dirty="0" smtClean="0"/>
          </a:p>
          <a:p>
            <a:pPr lvl="1"/>
            <a:r>
              <a:rPr lang="en-US" altLang="ja-JP" sz="2400" dirty="0" smtClean="0"/>
              <a:t>#define WINVER 0x0600</a:t>
            </a:r>
            <a:endParaRPr lang="ja-JP" altLang="en-US" sz="2400" dirty="0" smtClean="0"/>
          </a:p>
          <a:p>
            <a:pPr lvl="1"/>
            <a:r>
              <a:rPr lang="en-US" altLang="ja-JP" sz="2400" dirty="0" smtClean="0"/>
              <a:t>#define _WIN32_WINNT 0x0600</a:t>
            </a:r>
            <a:endParaRPr lang="ja-JP" altLang="en-US" sz="2400" dirty="0" smtClean="0"/>
          </a:p>
          <a:p>
            <a:endParaRPr lang="en-US" altLang="ja-JP" sz="36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ミニマムコード</a:t>
            </a:r>
            <a:r>
              <a:rPr lang="en-US" altLang="ja-JP" dirty="0" smtClean="0"/>
              <a:t>(ATL</a:t>
            </a:r>
            <a:r>
              <a:rPr lang="ja-JP" altLang="en-US" dirty="0" smtClean="0"/>
              <a:t>版</a:t>
            </a:r>
            <a:r>
              <a:rPr lang="en-US" altLang="ja-JP" dirty="0" smtClean="0"/>
              <a:t>)</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3600" dirty="0" smtClean="0"/>
              <a:t>::</a:t>
            </a:r>
            <a:r>
              <a:rPr lang="en-US" altLang="ja-JP" sz="3600" dirty="0" err="1" smtClean="0"/>
              <a:t>CoInitialize</a:t>
            </a:r>
            <a:r>
              <a:rPr lang="en-US" altLang="ja-JP" sz="3600" dirty="0" smtClean="0"/>
              <a:t>(NULL);</a:t>
            </a:r>
          </a:p>
          <a:p>
            <a:pPr>
              <a:buNone/>
            </a:pPr>
            <a:r>
              <a:rPr lang="en-US" altLang="ja-JP" sz="3600" dirty="0" err="1" smtClean="0"/>
              <a:t>CComPtr</a:t>
            </a:r>
            <a:r>
              <a:rPr lang="en-US" altLang="ja-JP" sz="3600" dirty="0" smtClean="0"/>
              <a:t>&lt;</a:t>
            </a:r>
            <a:r>
              <a:rPr lang="en-US" altLang="ja-JP" sz="3600" dirty="0" err="1" smtClean="0"/>
              <a:t>IFileOpenDialog</a:t>
            </a:r>
            <a:r>
              <a:rPr lang="en-US" altLang="ja-JP" sz="3600" dirty="0" smtClean="0"/>
              <a:t>&gt; </a:t>
            </a:r>
            <a:r>
              <a:rPr lang="en-US" altLang="ja-JP" sz="3600" dirty="0" err="1" smtClean="0"/>
              <a:t>ifd</a:t>
            </a:r>
            <a:r>
              <a:rPr lang="en-US" altLang="ja-JP" sz="3600" dirty="0" smtClean="0"/>
              <a:t>;</a:t>
            </a:r>
          </a:p>
          <a:p>
            <a:pPr>
              <a:buNone/>
            </a:pPr>
            <a:r>
              <a:rPr lang="en-US" altLang="ja-JP" sz="3600" dirty="0" err="1" smtClean="0"/>
              <a:t>ifd.CoCreateInstance</a:t>
            </a:r>
            <a:r>
              <a:rPr lang="en-US" altLang="ja-JP" sz="3600" dirty="0" smtClean="0"/>
              <a:t>(__</a:t>
            </a:r>
            <a:r>
              <a:rPr lang="en-US" altLang="ja-JP" sz="3600" dirty="0" err="1" smtClean="0"/>
              <a:t>uuidof</a:t>
            </a:r>
            <a:r>
              <a:rPr lang="en-US" altLang="ja-JP" sz="3600" dirty="0" smtClean="0"/>
              <a:t>(</a:t>
            </a:r>
            <a:r>
              <a:rPr lang="en-US" altLang="ja-JP" sz="3600" dirty="0" err="1" smtClean="0"/>
              <a:t>FileOpenDialog</a:t>
            </a:r>
            <a:r>
              <a:rPr lang="en-US" altLang="ja-JP" sz="3600" dirty="0" smtClean="0"/>
              <a:t>));</a:t>
            </a:r>
          </a:p>
          <a:p>
            <a:pPr>
              <a:buNone/>
            </a:pPr>
            <a:r>
              <a:rPr lang="en-US" altLang="ja-JP" sz="3600" dirty="0" err="1" smtClean="0"/>
              <a:t>ifd</a:t>
            </a:r>
            <a:r>
              <a:rPr lang="en-US" altLang="ja-JP" sz="3600" dirty="0" smtClean="0"/>
              <a:t>-&gt;Show(NULL);</a:t>
            </a:r>
          </a:p>
          <a:p>
            <a:pPr>
              <a:buNone/>
            </a:pPr>
            <a:r>
              <a:rPr lang="en-US" altLang="ja-JP" sz="3600" dirty="0" smtClean="0"/>
              <a:t>::</a:t>
            </a:r>
            <a:r>
              <a:rPr lang="en-US" altLang="ja-JP" sz="3600" dirty="0" err="1" smtClean="0"/>
              <a:t>CoUninitialize</a:t>
            </a:r>
            <a:r>
              <a:rPr lang="en-US" altLang="ja-JP" sz="3600" dirty="0" smtClean="0"/>
              <a:t>();</a:t>
            </a:r>
          </a:p>
          <a:p>
            <a:pPr>
              <a:buNone/>
            </a:pPr>
            <a:endParaRPr lang="en-US" altLang="ja-JP" sz="3600" dirty="0" smtClean="0"/>
          </a:p>
          <a:p>
            <a:pPr>
              <a:buNone/>
            </a:pPr>
            <a:r>
              <a:rPr lang="en-US" altLang="ja-JP" sz="3600" dirty="0" smtClean="0"/>
              <a:t>#</a:t>
            </a:r>
            <a:r>
              <a:rPr lang="ja-JP" altLang="en-US" sz="3600" dirty="0" smtClean="0"/>
              <a:t>もちろん開くだけ</a:t>
            </a:r>
            <a:endParaRPr lang="en-US" altLang="ja-JP" sz="36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DEMO4</a:t>
            </a:r>
          </a:p>
          <a:p>
            <a:pPr algn="ctr" eaLnBrk="1" hangingPunct="1">
              <a:buNone/>
            </a:pPr>
            <a:r>
              <a:rPr lang="en-US" altLang="ja-JP" sz="4000" dirty="0" smtClean="0">
                <a:latin typeface="メイリオ" pitchFamily="50" charset="-128"/>
                <a:ea typeface="メイリオ" pitchFamily="50" charset="-128"/>
              </a:rPr>
              <a:t>(ifd2)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Windows Vista</a:t>
            </a:r>
            <a:r>
              <a:rPr lang="ja-JP" altLang="en-US" sz="5400" dirty="0" smtClean="0">
                <a:latin typeface="メイリオ" pitchFamily="50" charset="-128"/>
                <a:ea typeface="メイリオ" pitchFamily="50" charset="-128"/>
              </a:rPr>
              <a:t>の目玉は</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なんやろか？</a:t>
            </a:r>
            <a:endParaRPr lang="ja-JP" altLang="ja-JP" sz="5400" dirty="0" smtClean="0">
              <a:latin typeface="メイリオ" pitchFamily="50" charset="-128"/>
              <a:ea typeface="メイリオ"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latin typeface="メイリオ" pitchFamily="50" charset="-128"/>
                <a:ea typeface="メイリオ" pitchFamily="50" charset="-128"/>
              </a:rPr>
              <a:t>ボタン</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IFileDialog</a:t>
            </a:r>
            <a:endParaRPr lang="en-US" altLang="ja-JP" sz="5400" dirty="0" smtClean="0">
              <a:latin typeface="メイリオ" pitchFamily="50" charset="-128"/>
              <a:ea typeface="メイリオ" pitchFamily="50" charset="-128"/>
            </a:endParaRPr>
          </a:p>
          <a:p>
            <a:pPr eaLnBrk="1" hangingPunct="1"/>
            <a:r>
              <a:rPr lang="en-US" altLang="ja-JP" sz="5400" dirty="0" err="1" smtClean="0">
                <a:solidFill>
                  <a:srgbClr val="FF0000"/>
                </a:solidFill>
                <a:latin typeface="メイリオ" pitchFamily="50" charset="-128"/>
                <a:ea typeface="メイリオ" pitchFamily="50" charset="-128"/>
              </a:rPr>
              <a:t>System.IO.Log</a:t>
            </a:r>
            <a:r>
              <a:rPr lang="en-US" altLang="ja-JP" sz="5400" dirty="0" smtClean="0">
                <a:solidFill>
                  <a:srgbClr val="FF0000"/>
                </a:solidFill>
                <a:latin typeface="メイリオ" pitchFamily="50" charset="-128"/>
                <a:ea typeface="メイリオ" pitchFamily="50" charset="-128"/>
              </a:rPr>
              <a:t>(CLFS)</a:t>
            </a:r>
          </a:p>
          <a:p>
            <a:pPr eaLnBrk="1" hangingPunct="1"/>
            <a:r>
              <a:rPr lang="en-US" altLang="ja-JP" sz="5400" dirty="0" smtClean="0">
                <a:latin typeface="メイリオ" pitchFamily="50" charset="-128"/>
                <a:ea typeface="メイリオ" pitchFamily="50" charset="-128"/>
              </a:rPr>
              <a:t>XPS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ログを取る場合の問題点</a:t>
            </a:r>
            <a:endParaRPr lang="ja-JP" altLang="ja-JP" dirty="0" smtClean="0"/>
          </a:p>
        </p:txBody>
      </p:sp>
      <p:sp>
        <p:nvSpPr>
          <p:cNvPr id="2051" name="Rectangle 3"/>
          <p:cNvSpPr>
            <a:spLocks noGrp="1" noChangeArrowheads="1"/>
          </p:cNvSpPr>
          <p:nvPr>
            <p:ph type="body" idx="1"/>
          </p:nvPr>
        </p:nvSpPr>
        <p:spPr/>
        <p:txBody>
          <a:bodyPr/>
          <a:lstStyle/>
          <a:p>
            <a:r>
              <a:rPr lang="en-US" altLang="ja-JP" sz="2000" dirty="0" smtClean="0">
                <a:hlinkClick r:id="rId2"/>
              </a:rPr>
              <a:t>http://blogs.wankuma.com/naka/archive/2007/03/15/66950.aspx</a:t>
            </a:r>
            <a:endParaRPr lang="en-US" altLang="ja-JP" sz="2000" dirty="0" smtClean="0"/>
          </a:p>
          <a:p>
            <a:r>
              <a:rPr lang="en-US" altLang="ja-JP" sz="2000" dirty="0" smtClean="0">
                <a:hlinkClick r:id="rId3"/>
              </a:rPr>
              <a:t>http://blogs.wankuma.com/naka/archive/2007/03/16/67146.aspx</a:t>
            </a:r>
            <a:endParaRPr lang="en-US" altLang="ja-JP" sz="2000" dirty="0" smtClean="0"/>
          </a:p>
          <a:p>
            <a:r>
              <a:rPr lang="en-US" altLang="ja-JP" sz="2000" dirty="0" smtClean="0">
                <a:hlinkClick r:id="rId4"/>
              </a:rPr>
              <a:t>http://blogs.wankuma.com/naka/archive/2007/03/19/67563.aspx</a:t>
            </a:r>
            <a:endParaRPr lang="en-US" altLang="ja-JP" sz="2000" dirty="0" smtClean="0"/>
          </a:p>
          <a:p>
            <a:r>
              <a:rPr lang="en-US" altLang="ja-JP" sz="2000" dirty="0" smtClean="0">
                <a:hlinkClick r:id="rId5"/>
              </a:rPr>
              <a:t>http://blogs.wankuma.com/naka/archive/2007/03/27/69201.aspx</a:t>
            </a:r>
            <a:endParaRPr lang="en-US" altLang="ja-JP" sz="2000" dirty="0" smtClean="0"/>
          </a:p>
          <a:p>
            <a:r>
              <a:rPr lang="en-US" altLang="ja-JP" sz="2000" dirty="0" smtClean="0">
                <a:hlinkClick r:id="rId6"/>
              </a:rPr>
              <a:t>http://blogs.wankuma.com/naka/archive/2007/03/28/69340.aspx</a:t>
            </a:r>
            <a:endParaRPr lang="en-US" altLang="ja-JP" sz="2000" dirty="0" smtClean="0"/>
          </a:p>
          <a:p>
            <a:pPr>
              <a:buNone/>
            </a:pPr>
            <a:r>
              <a:rPr lang="ja-JP" altLang="en-US" sz="2000" dirty="0" smtClean="0"/>
              <a:t>こっそりあおり連載でした。</a:t>
            </a:r>
            <a:endParaRPr lang="en-US" altLang="ja-JP" sz="2000" dirty="0" smtClean="0"/>
          </a:p>
          <a:p>
            <a:pPr>
              <a:buNone/>
            </a:pPr>
            <a:endParaRPr lang="en-US" altLang="ja-JP" sz="2000" dirty="0" smtClean="0"/>
          </a:p>
          <a:p>
            <a:r>
              <a:rPr lang="ja-JP" altLang="en-US" sz="2000" dirty="0" smtClean="0"/>
              <a:t>時系列に取れない</a:t>
            </a:r>
            <a:r>
              <a:rPr lang="en-US" altLang="ja-JP" sz="2000" dirty="0" smtClean="0"/>
              <a:t>(Mix</a:t>
            </a:r>
            <a:r>
              <a:rPr lang="ja-JP" altLang="en-US" sz="2000" dirty="0" smtClean="0"/>
              <a:t>される</a:t>
            </a:r>
            <a:r>
              <a:rPr lang="en-US" altLang="ja-JP" sz="2000" dirty="0" smtClean="0"/>
              <a:t>)</a:t>
            </a:r>
          </a:p>
          <a:p>
            <a:r>
              <a:rPr lang="ja-JP" altLang="en-US" sz="2000" dirty="0" smtClean="0"/>
              <a:t>遅い</a:t>
            </a:r>
            <a:endParaRPr lang="en-US" altLang="ja-JP" sz="2000" dirty="0" smtClean="0"/>
          </a:p>
          <a:p>
            <a:r>
              <a:rPr lang="ja-JP" altLang="en-US" sz="2000" dirty="0" smtClean="0"/>
              <a:t>大きい</a:t>
            </a:r>
            <a:endParaRPr lang="en-US" altLang="ja-JP" sz="2000" dirty="0" smtClean="0"/>
          </a:p>
          <a:p>
            <a:r>
              <a:rPr lang="ja-JP" altLang="en-US" sz="2000" dirty="0" smtClean="0"/>
              <a:t>排他待ち</a:t>
            </a:r>
            <a:endParaRPr lang="en-US" altLang="ja-JP" sz="2000" dirty="0" smtClean="0"/>
          </a:p>
          <a:p>
            <a:r>
              <a:rPr lang="ja-JP" altLang="en-US" sz="2000" dirty="0" smtClean="0"/>
              <a:t>バラバラ</a:t>
            </a:r>
            <a:endParaRPr lang="en-US" altLang="ja-JP" sz="20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をあなたは知っているか？</a:t>
            </a:r>
            <a:endParaRPr lang="ja-JP" altLang="ja-JP" dirty="0" smtClean="0"/>
          </a:p>
        </p:txBody>
      </p:sp>
      <p:sp>
        <p:nvSpPr>
          <p:cNvPr id="2051" name="Rectangle 3"/>
          <p:cNvSpPr>
            <a:spLocks noGrp="1" noChangeArrowheads="1"/>
          </p:cNvSpPr>
          <p:nvPr>
            <p:ph type="body" idx="1"/>
          </p:nvPr>
        </p:nvSpPr>
        <p:spPr/>
        <p:txBody>
          <a:bodyPr/>
          <a:lstStyle/>
          <a:p>
            <a:r>
              <a:rPr lang="en-US" altLang="ja-JP" dirty="0" smtClean="0"/>
              <a:t>Common</a:t>
            </a:r>
            <a:r>
              <a:rPr lang="ja-JP" altLang="en-US" dirty="0" smtClean="0"/>
              <a:t> </a:t>
            </a:r>
            <a:r>
              <a:rPr lang="en-US" altLang="ja-JP" dirty="0" smtClean="0"/>
              <a:t>Log File System</a:t>
            </a:r>
            <a:r>
              <a:rPr lang="ja-JP" altLang="en-US" dirty="0" smtClean="0"/>
              <a:t>という</a:t>
            </a:r>
            <a:endParaRPr lang="en-US" altLang="ja-JP" dirty="0" smtClean="0"/>
          </a:p>
          <a:p>
            <a:r>
              <a:rPr lang="en-US" altLang="ja-JP" dirty="0" smtClean="0"/>
              <a:t>Windows Server 2003 R2</a:t>
            </a:r>
            <a:r>
              <a:rPr lang="ja-JP" altLang="en-US" dirty="0" smtClean="0"/>
              <a:t>から採用</a:t>
            </a:r>
            <a:endParaRPr lang="en-US" altLang="ja-JP" dirty="0" smtClean="0"/>
          </a:p>
          <a:p>
            <a:r>
              <a:rPr lang="en-US" altLang="ja-JP" dirty="0" smtClean="0"/>
              <a:t>Windows SDK</a:t>
            </a:r>
            <a:r>
              <a:rPr lang="ja-JP" altLang="en-US" dirty="0" smtClean="0"/>
              <a:t>にいつまでも情報が載らず</a:t>
            </a:r>
            <a:endParaRPr lang="en-US" altLang="ja-JP" dirty="0" smtClean="0"/>
          </a:p>
          <a:p>
            <a:r>
              <a:rPr lang="ja-JP" altLang="en-US" dirty="0" smtClean="0"/>
              <a:t>やっと使える</a:t>
            </a:r>
            <a:r>
              <a:rPr lang="en-US" altLang="ja-JP" dirty="0" smtClean="0"/>
              <a:t>SDK</a:t>
            </a:r>
            <a:r>
              <a:rPr lang="ja-JP" altLang="en-US" dirty="0" smtClean="0"/>
              <a:t>が出たと思うと。</a:t>
            </a:r>
            <a:endParaRPr lang="en-US" altLang="ja-JP" dirty="0" smtClean="0"/>
          </a:p>
          <a:p>
            <a:r>
              <a:rPr lang="en-US" altLang="ja-JP" dirty="0" smtClean="0"/>
              <a:t>.NET 3.0</a:t>
            </a:r>
            <a:r>
              <a:rPr lang="ja-JP" altLang="en-US" dirty="0" smtClean="0"/>
              <a:t>でこっそりと</a:t>
            </a:r>
            <a:r>
              <a:rPr lang="en-US" altLang="ja-JP" dirty="0" err="1" smtClean="0"/>
              <a:t>System.IO.Log</a:t>
            </a:r>
            <a:r>
              <a:rPr lang="ja-JP" altLang="en-US" dirty="0" smtClean="0"/>
              <a:t>として実装されていた。</a:t>
            </a:r>
            <a:endParaRPr lang="en-US" altLang="ja-JP" dirty="0" smtClean="0"/>
          </a:p>
          <a:p>
            <a:r>
              <a:rPr lang="ja-JP" altLang="en-US" dirty="0" smtClean="0"/>
              <a:t>確かに当初から</a:t>
            </a:r>
            <a:r>
              <a:rPr lang="en-US" altLang="ja-JP" dirty="0" err="1" smtClean="0"/>
              <a:t>WinFX</a:t>
            </a:r>
            <a:r>
              <a:rPr lang="ja-JP" altLang="en-US" dirty="0" smtClean="0"/>
              <a:t>として提供予定だったけど。</a:t>
            </a:r>
            <a:endParaRPr lang="en-US" altLang="ja-JP" dirty="0" smtClean="0"/>
          </a:p>
          <a:p>
            <a:pPr>
              <a:buNone/>
            </a:pPr>
            <a:endParaRPr lang="en-US" altLang="ja-JP"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とは</a:t>
            </a:r>
            <a:endParaRPr lang="ja-JP" altLang="ja-JP" dirty="0" smtClean="0"/>
          </a:p>
        </p:txBody>
      </p:sp>
      <p:sp>
        <p:nvSpPr>
          <p:cNvPr id="2051" name="Rectangle 3"/>
          <p:cNvSpPr>
            <a:spLocks noGrp="1" noChangeArrowheads="1"/>
          </p:cNvSpPr>
          <p:nvPr>
            <p:ph type="body" idx="1"/>
          </p:nvPr>
        </p:nvSpPr>
        <p:spPr/>
        <p:txBody>
          <a:bodyPr/>
          <a:lstStyle/>
          <a:p>
            <a:r>
              <a:rPr lang="ja-JP" altLang="en-US" sz="6600" dirty="0" smtClean="0"/>
              <a:t>高速である</a:t>
            </a:r>
            <a:endParaRPr lang="en-US" altLang="ja-JP" sz="6600" dirty="0" smtClean="0"/>
          </a:p>
          <a:p>
            <a:r>
              <a:rPr lang="ja-JP" altLang="en-US" sz="6600" dirty="0" smtClean="0"/>
              <a:t>柔軟である</a:t>
            </a:r>
            <a:endParaRPr lang="en-US" altLang="ja-JP" sz="6600" dirty="0" smtClean="0"/>
          </a:p>
          <a:p>
            <a:r>
              <a:rPr lang="ja-JP" altLang="en-US" sz="6600" dirty="0" smtClean="0"/>
              <a:t>排他処理しなくてよい</a:t>
            </a:r>
            <a:endParaRPr lang="en-US" altLang="ja-JP" sz="6600" dirty="0" smtClean="0"/>
          </a:p>
          <a:p>
            <a:endParaRPr lang="en-US" altLang="ja-JP" sz="66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利用するには</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6000" dirty="0" err="1" smtClean="0"/>
              <a:t>System.IO.Log.Dll</a:t>
            </a:r>
            <a:r>
              <a:rPr lang="ja-JP" altLang="en-US" sz="6000" dirty="0" smtClean="0"/>
              <a:t>を参照設定するだけ。</a:t>
            </a:r>
            <a:endParaRPr lang="en-US" altLang="ja-JP" sz="60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DEMO5</a:t>
            </a:r>
          </a:p>
          <a:p>
            <a:pPr algn="ctr" eaLnBrk="1" hangingPunct="1">
              <a:buNone/>
            </a:pPr>
            <a:r>
              <a:rPr lang="en-US" altLang="ja-JP" sz="4000" dirty="0" smtClean="0">
                <a:latin typeface="メイリオ" pitchFamily="50" charset="-128"/>
                <a:ea typeface="メイリオ" pitchFamily="50" charset="-128"/>
              </a:rPr>
              <a:t>(clfs3)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1</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開く</a:t>
            </a:r>
            <a:endParaRPr lang="en-US" altLang="ja-JP" sz="2400" dirty="0" smtClean="0"/>
          </a:p>
          <a:p>
            <a:pPr>
              <a:buNone/>
            </a:pPr>
            <a:r>
              <a:rPr lang="en-US" altLang="ja-JP" sz="2400" dirty="0" smtClean="0"/>
              <a:t>using (</a:t>
            </a:r>
            <a:r>
              <a:rPr lang="en-US" altLang="ja-JP" sz="2400" dirty="0" err="1" smtClean="0"/>
              <a:t>LogRecordSequence</a:t>
            </a:r>
            <a:r>
              <a:rPr lang="en-US" altLang="ja-JP" sz="2400" dirty="0" smtClean="0"/>
              <a:t> sequence</a:t>
            </a:r>
          </a:p>
          <a:p>
            <a:pPr>
              <a:buNone/>
            </a:pPr>
            <a:r>
              <a:rPr lang="en-US" altLang="ja-JP" sz="2400" dirty="0" smtClean="0"/>
              <a:t>	= new </a:t>
            </a:r>
            <a:r>
              <a:rPr lang="en-US" altLang="ja-JP" sz="2400" dirty="0" err="1" smtClean="0"/>
              <a:t>LogRecordSequence</a:t>
            </a:r>
            <a:r>
              <a:rPr lang="en-US" altLang="ja-JP" sz="2400" dirty="0" smtClean="0"/>
              <a:t>(</a:t>
            </a:r>
          </a:p>
          <a:p>
            <a:pPr>
              <a:buNone/>
            </a:pPr>
            <a:r>
              <a:rPr lang="en-US" altLang="ja-JP" sz="2400" dirty="0" smtClean="0"/>
              <a:t>LOG_PATH,</a:t>
            </a:r>
          </a:p>
          <a:p>
            <a:pPr>
              <a:buNone/>
            </a:pPr>
            <a:r>
              <a:rPr lang="en-US" altLang="ja-JP" sz="2400" dirty="0" err="1" smtClean="0"/>
              <a:t>System.IO.FileMode.OpenOrCreate</a:t>
            </a:r>
            <a:r>
              <a:rPr lang="en-US" altLang="ja-JP" sz="2400" dirty="0" smtClean="0"/>
              <a:t>,</a:t>
            </a:r>
          </a:p>
          <a:p>
            <a:pPr>
              <a:buNone/>
            </a:pPr>
            <a:r>
              <a:rPr lang="en-US" altLang="ja-JP" sz="2400" dirty="0" err="1" smtClean="0"/>
              <a:t>System.IO.FileAccess.ReadWrite</a:t>
            </a:r>
            <a:r>
              <a:rPr lang="en-US" altLang="ja-JP" sz="2400" dirty="0" smtClean="0"/>
              <a:t>,</a:t>
            </a:r>
          </a:p>
          <a:p>
            <a:pPr>
              <a:buNone/>
            </a:pPr>
            <a:r>
              <a:rPr lang="en-US" altLang="ja-JP" b="1" dirty="0" err="1" smtClean="0">
                <a:solidFill>
                  <a:srgbClr val="FF0000"/>
                </a:solidFill>
              </a:rPr>
              <a:t>FileShare.ReadWrite</a:t>
            </a:r>
            <a:r>
              <a:rPr lang="en-US" altLang="ja-JP" sz="2400" dirty="0" smtClean="0"/>
              <a:t>))</a:t>
            </a:r>
          </a:p>
          <a:p>
            <a:pPr>
              <a:buNone/>
            </a:pPr>
            <a:endParaRPr lang="en-US" altLang="ja-JP" sz="2400" dirty="0" smtClean="0"/>
          </a:p>
          <a:p>
            <a:pPr>
              <a:buNone/>
            </a:pPr>
            <a:r>
              <a:rPr lang="ja-JP" altLang="en-US" sz="2400" dirty="0" smtClean="0"/>
              <a:t>ポイント</a:t>
            </a:r>
            <a:endParaRPr lang="en-US" altLang="ja-JP" sz="2400" dirty="0" smtClean="0"/>
          </a:p>
          <a:p>
            <a:pPr>
              <a:buNone/>
            </a:pPr>
            <a:r>
              <a:rPr lang="en-US" altLang="ja-JP" sz="2400" dirty="0" err="1" smtClean="0"/>
              <a:t>FileShare.ReadWrite</a:t>
            </a:r>
            <a:r>
              <a:rPr lang="ja-JP" altLang="en-US" sz="2400" dirty="0" smtClean="0"/>
              <a:t>で開く</a:t>
            </a:r>
            <a:r>
              <a:rPr lang="en-US" altLang="ja-JP" sz="2400" dirty="0" smtClean="0"/>
              <a:t>!!</a:t>
            </a:r>
            <a:r>
              <a:rPr lang="ja-JP" altLang="en-US" sz="2400" dirty="0" smtClean="0"/>
              <a:t>でないと排他がかかっちゃうよ</a:t>
            </a:r>
            <a:endParaRPr lang="en-US" altLang="ja-JP" sz="24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2</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初回だけポリシー設定を</a:t>
            </a:r>
            <a:endParaRPr lang="en-US" altLang="ja-JP" sz="2400" dirty="0" smtClean="0"/>
          </a:p>
          <a:p>
            <a:pPr>
              <a:buNone/>
            </a:pPr>
            <a:r>
              <a:rPr lang="en-US" altLang="ja-JP" sz="2400" dirty="0" smtClean="0"/>
              <a:t>if (</a:t>
            </a:r>
            <a:r>
              <a:rPr lang="en-US" altLang="ja-JP" sz="2400" dirty="0" err="1" smtClean="0"/>
              <a:t>sequence.LogStore.Extents.Count</a:t>
            </a:r>
            <a:r>
              <a:rPr lang="en-US" altLang="ja-JP" sz="2400" dirty="0" smtClean="0"/>
              <a:t> == 0) {</a:t>
            </a:r>
          </a:p>
          <a:p>
            <a:pPr>
              <a:buNone/>
            </a:pPr>
            <a:r>
              <a:rPr lang="en-US" altLang="ja-JP" sz="2400" dirty="0" err="1" smtClean="0"/>
              <a:t>sequence.LogStore.Policy.AutoGrow</a:t>
            </a:r>
            <a:r>
              <a:rPr lang="en-US" altLang="ja-JP" sz="2400" dirty="0" smtClean="0"/>
              <a:t> = true;</a:t>
            </a:r>
          </a:p>
          <a:p>
            <a:pPr>
              <a:buNone/>
            </a:pPr>
            <a:r>
              <a:rPr lang="en-US" altLang="ja-JP" sz="2400" dirty="0" err="1" smtClean="0"/>
              <a:t>sequence.LogStore.Policy.GrowthRate</a:t>
            </a:r>
            <a:endParaRPr lang="en-US" altLang="ja-JP" sz="2400" dirty="0" smtClean="0"/>
          </a:p>
          <a:p>
            <a:pPr lvl="1">
              <a:buNone/>
            </a:pPr>
            <a:r>
              <a:rPr lang="en-US" altLang="ja-JP" sz="2000" dirty="0" smtClean="0"/>
              <a:t> = new </a:t>
            </a:r>
            <a:r>
              <a:rPr lang="en-US" altLang="ja-JP" sz="2000" dirty="0" err="1" smtClean="0"/>
              <a:t>PolicyUnit</a:t>
            </a:r>
            <a:r>
              <a:rPr lang="en-US" altLang="ja-JP" sz="2000" dirty="0" smtClean="0"/>
              <a:t>(1, </a:t>
            </a:r>
            <a:r>
              <a:rPr lang="en-US" altLang="ja-JP" sz="2000" dirty="0" err="1" smtClean="0"/>
              <a:t>PolicyUnitType.Extents</a:t>
            </a:r>
            <a:r>
              <a:rPr lang="en-US" altLang="ja-JP" sz="2000" dirty="0" smtClean="0"/>
              <a:t>);</a:t>
            </a:r>
          </a:p>
          <a:p>
            <a:pPr>
              <a:buNone/>
            </a:pPr>
            <a:r>
              <a:rPr lang="en-US" altLang="ja-JP" sz="2400" dirty="0" err="1" smtClean="0"/>
              <a:t>sequence.LogStore.Policy.Commit</a:t>
            </a:r>
            <a:r>
              <a:rPr lang="en-US" altLang="ja-JP" sz="2400" dirty="0" smtClean="0"/>
              <a:t>();</a:t>
            </a:r>
          </a:p>
          <a:p>
            <a:pPr>
              <a:buNone/>
            </a:pPr>
            <a:r>
              <a:rPr lang="en-US" altLang="ja-JP" sz="2400" dirty="0" err="1" smtClean="0"/>
              <a:t>sequence.LogStore.Policy.Refresh</a:t>
            </a:r>
            <a:r>
              <a:rPr lang="en-US" altLang="ja-JP" sz="2400" dirty="0" smtClean="0"/>
              <a:t>();</a:t>
            </a:r>
          </a:p>
          <a:p>
            <a:pPr>
              <a:buNone/>
            </a:pPr>
            <a:endParaRPr lang="en-US" altLang="ja-JP" sz="1400" dirty="0" smtClean="0"/>
          </a:p>
          <a:p>
            <a:pPr>
              <a:buNone/>
            </a:pPr>
            <a:r>
              <a:rPr lang="ja-JP" altLang="en-US" sz="2400" dirty="0" smtClean="0"/>
              <a:t>ポイント</a:t>
            </a:r>
            <a:endParaRPr lang="en-US" altLang="ja-JP" sz="2400" dirty="0" smtClean="0"/>
          </a:p>
          <a:p>
            <a:pPr>
              <a:buNone/>
            </a:pPr>
            <a:r>
              <a:rPr lang="en-US" altLang="ja-JP" sz="2400" dirty="0" smtClean="0"/>
              <a:t>Commit</a:t>
            </a:r>
            <a:r>
              <a:rPr lang="ja-JP" altLang="en-US" sz="2400" dirty="0" smtClean="0"/>
              <a:t>と</a:t>
            </a:r>
            <a:r>
              <a:rPr lang="en-US" altLang="ja-JP" sz="2400" dirty="0" smtClean="0"/>
              <a:t>Refresh</a:t>
            </a:r>
            <a:r>
              <a:rPr lang="ja-JP" altLang="en-US" sz="2400" dirty="0" smtClean="0"/>
              <a:t>を実行する。</a:t>
            </a:r>
            <a:endParaRPr lang="en-US" altLang="ja-JP" sz="2400" dirty="0" smtClean="0"/>
          </a:p>
          <a:p>
            <a:pPr>
              <a:buNone/>
            </a:pPr>
            <a:r>
              <a:rPr lang="ja-JP" altLang="en-US" sz="2400" dirty="0" smtClean="0"/>
              <a:t>ほかにもファイルプレフィックス、サフィックスなどを設定する。</a:t>
            </a:r>
            <a:endParaRPr lang="en-US" altLang="ja-JP" sz="2400" dirty="0" smtClean="0"/>
          </a:p>
          <a:p>
            <a:pPr>
              <a:buNone/>
            </a:pPr>
            <a:r>
              <a:rPr lang="ja-JP" altLang="en-US" sz="2400" dirty="0" smtClean="0"/>
              <a:t>組み合わせで動かない場合もあるので、テストしましょう。</a:t>
            </a:r>
            <a:endParaRPr lang="en-US" altLang="ja-JP" sz="24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3</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初回エクステントの設定</a:t>
            </a:r>
            <a:endParaRPr lang="en-US" altLang="ja-JP" sz="2400" dirty="0" smtClean="0"/>
          </a:p>
          <a:p>
            <a:pPr>
              <a:buNone/>
            </a:pPr>
            <a:r>
              <a:rPr lang="en-US" altLang="ja-JP" sz="2400" dirty="0" err="1" smtClean="0"/>
              <a:t>sequence.LogStore.Extents.Add</a:t>
            </a:r>
            <a:r>
              <a:rPr lang="en-US" altLang="ja-JP" sz="2400" dirty="0" smtClean="0"/>
              <a:t>(EXTENT_NAME + </a:t>
            </a:r>
            <a:r>
              <a:rPr lang="en-US" altLang="ja-JP" sz="2400" dirty="0" err="1" smtClean="0"/>
              <a:t>sequence.LogStore.Extents.Count</a:t>
            </a:r>
            <a:r>
              <a:rPr lang="en-US" altLang="ja-JP" sz="2400" dirty="0" smtClean="0"/>
              <a:t>, EXTENT_SIZE);</a:t>
            </a:r>
          </a:p>
          <a:p>
            <a:pPr>
              <a:buNone/>
            </a:pPr>
            <a:endParaRPr lang="en-US" altLang="ja-JP" sz="2400" dirty="0" smtClean="0"/>
          </a:p>
          <a:p>
            <a:pPr>
              <a:buNone/>
            </a:pPr>
            <a:endParaRPr lang="en-US" altLang="ja-JP" sz="1400" dirty="0" smtClean="0"/>
          </a:p>
          <a:p>
            <a:pPr>
              <a:buNone/>
            </a:pPr>
            <a:r>
              <a:rPr lang="ja-JP" altLang="en-US" sz="2400" dirty="0" smtClean="0"/>
              <a:t>ポイント</a:t>
            </a:r>
            <a:endParaRPr lang="en-US" altLang="ja-JP" sz="2400" dirty="0" smtClean="0"/>
          </a:p>
          <a:p>
            <a:pPr>
              <a:buNone/>
            </a:pPr>
            <a:r>
              <a:rPr lang="ja-JP" altLang="en-US" sz="2400" dirty="0" smtClean="0"/>
              <a:t>初回だけしかしない。</a:t>
            </a:r>
            <a:endParaRPr lang="en-US" altLang="ja-JP" sz="2400" dirty="0" smtClean="0"/>
          </a:p>
          <a:p>
            <a:pPr>
              <a:buNone/>
            </a:pPr>
            <a:r>
              <a:rPr lang="ja-JP" altLang="en-US" sz="2400" dirty="0" smtClean="0"/>
              <a:t>以後はポリシーの</a:t>
            </a:r>
            <a:r>
              <a:rPr lang="en-US" altLang="ja-JP" sz="2400" dirty="0" err="1" smtClean="0"/>
              <a:t>AutoGrow</a:t>
            </a:r>
            <a:r>
              <a:rPr lang="ja-JP" altLang="en-US" sz="2400" dirty="0" smtClean="0"/>
              <a:t>にまかせる。</a:t>
            </a:r>
            <a:endParaRPr lang="en-US" altLang="ja-JP" sz="2400" dirty="0" smtClean="0"/>
          </a:p>
          <a:p>
            <a:pPr>
              <a:buNone/>
            </a:pPr>
            <a:r>
              <a:rPr lang="ja-JP" altLang="en-US" sz="2400" dirty="0" smtClean="0"/>
              <a:t>最小サイズは</a:t>
            </a:r>
            <a:r>
              <a:rPr lang="en-US" altLang="ja-JP" sz="2400" dirty="0" smtClean="0"/>
              <a:t>512KB</a:t>
            </a:r>
          </a:p>
          <a:p>
            <a:pPr>
              <a:buNone/>
            </a:pPr>
            <a:r>
              <a:rPr lang="ja-JP" altLang="en-US" sz="2400" dirty="0" smtClean="0"/>
              <a:t>でもそれなりのサイズにしましょう</a:t>
            </a:r>
            <a:endParaRPr lang="en-US" altLang="ja-JP" sz="24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CLFS</a:t>
            </a:r>
            <a:r>
              <a:rPr lang="ja-JP" altLang="en-US" dirty="0" smtClean="0"/>
              <a:t>の使い方</a:t>
            </a:r>
            <a:r>
              <a:rPr lang="en-US" altLang="ja-JP" dirty="0" smtClean="0"/>
              <a:t>4</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400" dirty="0" smtClean="0"/>
              <a:t>ログ出力</a:t>
            </a:r>
            <a:endParaRPr lang="en-US" altLang="ja-JP" sz="2400" dirty="0" smtClean="0"/>
          </a:p>
          <a:p>
            <a:pPr>
              <a:buNone/>
            </a:pPr>
            <a:r>
              <a:rPr lang="en-US" altLang="ja-JP" sz="2400" dirty="0" err="1" smtClean="0"/>
              <a:t>sequence.Append</a:t>
            </a:r>
            <a:r>
              <a:rPr lang="en-US" altLang="ja-JP" sz="2400" dirty="0" smtClean="0"/>
              <a:t>(</a:t>
            </a:r>
          </a:p>
          <a:p>
            <a:pPr>
              <a:buNone/>
            </a:pPr>
            <a:r>
              <a:rPr lang="en-US" altLang="ja-JP" sz="2400" dirty="0" smtClean="0"/>
              <a:t>	segment,</a:t>
            </a:r>
          </a:p>
          <a:p>
            <a:pPr>
              <a:buNone/>
            </a:pPr>
            <a:r>
              <a:rPr lang="en-US" altLang="ja-JP" sz="2400" dirty="0" smtClean="0"/>
              <a:t>	</a:t>
            </a:r>
            <a:r>
              <a:rPr lang="en-US" altLang="ja-JP" sz="2400" dirty="0" err="1" smtClean="0"/>
              <a:t>SequenceNumber.Invalid</a:t>
            </a:r>
            <a:r>
              <a:rPr lang="en-US" altLang="ja-JP" sz="2400" dirty="0" smtClean="0"/>
              <a:t>,</a:t>
            </a:r>
          </a:p>
          <a:p>
            <a:pPr>
              <a:buNone/>
            </a:pPr>
            <a:r>
              <a:rPr lang="en-US" altLang="ja-JP" sz="2400" dirty="0" smtClean="0"/>
              <a:t>	</a:t>
            </a:r>
            <a:r>
              <a:rPr lang="en-US" altLang="ja-JP" sz="2400" dirty="0" err="1" smtClean="0"/>
              <a:t>SequenceNumber.Invalid</a:t>
            </a:r>
            <a:r>
              <a:rPr lang="en-US" altLang="ja-JP" sz="2400" dirty="0" smtClean="0"/>
              <a:t>,</a:t>
            </a:r>
          </a:p>
          <a:p>
            <a:pPr>
              <a:buNone/>
            </a:pPr>
            <a:r>
              <a:rPr lang="en-US" altLang="ja-JP" sz="2400" dirty="0" smtClean="0"/>
              <a:t>	</a:t>
            </a:r>
            <a:r>
              <a:rPr lang="en-US" altLang="ja-JP" sz="2400" dirty="0" err="1" smtClean="0"/>
              <a:t>RecordAppendOptions.None</a:t>
            </a:r>
            <a:r>
              <a:rPr lang="en-US" altLang="ja-JP" sz="2400" dirty="0" smtClean="0"/>
              <a:t>);</a:t>
            </a:r>
          </a:p>
          <a:p>
            <a:pPr>
              <a:buNone/>
            </a:pPr>
            <a:endParaRPr lang="en-US" altLang="ja-JP" sz="1400" dirty="0" smtClean="0"/>
          </a:p>
          <a:p>
            <a:pPr>
              <a:buNone/>
            </a:pPr>
            <a:r>
              <a:rPr lang="ja-JP" altLang="en-US" sz="2400" dirty="0" smtClean="0"/>
              <a:t>ポイント</a:t>
            </a:r>
            <a:endParaRPr lang="en-US" altLang="ja-JP" sz="2400" dirty="0" smtClean="0"/>
          </a:p>
          <a:p>
            <a:pPr>
              <a:buNone/>
            </a:pPr>
            <a:r>
              <a:rPr lang="en-US" altLang="ja-JP" sz="2400" dirty="0" err="1" smtClean="0"/>
              <a:t>RecordAppendOptions</a:t>
            </a:r>
            <a:r>
              <a:rPr lang="ja-JP" altLang="en-US" sz="2400" dirty="0" smtClean="0"/>
              <a:t>は</a:t>
            </a:r>
            <a:r>
              <a:rPr lang="en-US" altLang="ja-JP" sz="2400" dirty="0" smtClean="0"/>
              <a:t>None</a:t>
            </a:r>
            <a:r>
              <a:rPr lang="ja-JP" altLang="en-US" sz="2400" dirty="0" smtClean="0"/>
              <a:t>にすること。</a:t>
            </a:r>
            <a:endParaRPr lang="en-US" altLang="ja-JP" sz="2400" dirty="0" smtClean="0"/>
          </a:p>
          <a:p>
            <a:pPr>
              <a:buNone/>
            </a:pPr>
            <a:r>
              <a:rPr lang="ja-JP" altLang="en-US" sz="2400" dirty="0" smtClean="0"/>
              <a:t>でないとパフォーマンスはでない</a:t>
            </a:r>
            <a:endParaRPr lang="en-US" altLang="ja-JP"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.NET Framework 3.0</a:t>
            </a:r>
          </a:p>
          <a:p>
            <a:pPr algn="ctr" eaLnBrk="1" hangingPunct="1">
              <a:buNone/>
            </a:pPr>
            <a:r>
              <a:rPr lang="ja-JP" altLang="en-US" sz="5400" dirty="0" smtClean="0">
                <a:latin typeface="メイリオ" pitchFamily="50" charset="-128"/>
                <a:ea typeface="メイリオ" pitchFamily="50" charset="-128"/>
              </a:rPr>
              <a:t>でしょうか？</a:t>
            </a:r>
            <a:endParaRPr lang="ja-JP" altLang="ja-JP" sz="5400" dirty="0" smtClean="0">
              <a:latin typeface="メイリオ" pitchFamily="50" charset="-128"/>
              <a:ea typeface="メイリオ"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以外の場合どうする？</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3600" dirty="0" err="1" smtClean="0"/>
              <a:t>LogRecordSequence</a:t>
            </a:r>
            <a:endParaRPr lang="en-US" altLang="ja-JP" sz="3600" dirty="0" smtClean="0"/>
          </a:p>
          <a:p>
            <a:pPr>
              <a:buNone/>
            </a:pPr>
            <a:r>
              <a:rPr lang="ja-JP" altLang="en-US" sz="3600" dirty="0" smtClean="0"/>
              <a:t>を</a:t>
            </a:r>
            <a:endParaRPr lang="en-US" altLang="ja-JP" sz="3600" dirty="0" smtClean="0"/>
          </a:p>
          <a:p>
            <a:pPr>
              <a:buNone/>
            </a:pPr>
            <a:r>
              <a:rPr lang="en-US" altLang="ja-JP" sz="3600" dirty="0" err="1" smtClean="0"/>
              <a:t>FileRecordSequence</a:t>
            </a:r>
            <a:endParaRPr lang="en-US" altLang="ja-JP" sz="3600" dirty="0" smtClean="0"/>
          </a:p>
          <a:p>
            <a:pPr>
              <a:buNone/>
            </a:pPr>
            <a:r>
              <a:rPr lang="ja-JP" altLang="en-US" sz="3600" dirty="0" smtClean="0"/>
              <a:t>にかえる。</a:t>
            </a:r>
            <a:endParaRPr lang="en-US" altLang="ja-JP" sz="3600" dirty="0" smtClean="0"/>
          </a:p>
          <a:p>
            <a:pPr>
              <a:buNone/>
            </a:pPr>
            <a:r>
              <a:rPr lang="ja-JP" altLang="en-US" sz="3600" dirty="0" smtClean="0"/>
              <a:t>複数書き込みできない</a:t>
            </a:r>
            <a:endParaRPr lang="en-US" altLang="ja-JP" sz="3600" dirty="0" smtClean="0"/>
          </a:p>
          <a:p>
            <a:pPr>
              <a:buNone/>
            </a:pPr>
            <a:r>
              <a:rPr lang="ja-JP" altLang="en-US" sz="3600" dirty="0" smtClean="0"/>
              <a:t>ポリシーベースの自動拡張できない</a:t>
            </a:r>
            <a:endParaRPr lang="en-US" altLang="ja-JP" sz="3600" dirty="0" smtClean="0"/>
          </a:p>
          <a:p>
            <a:pPr>
              <a:buNone/>
            </a:pPr>
            <a:r>
              <a:rPr lang="ja-JP" altLang="en-US" sz="3600" dirty="0" smtClean="0"/>
              <a:t>普通のファイルベース出力をしてくれる。</a:t>
            </a:r>
            <a:endParaRPr lang="en-US" altLang="ja-JP" sz="36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latin typeface="メイリオ" pitchFamily="50" charset="-128"/>
                <a:ea typeface="メイリオ" pitchFamily="50" charset="-128"/>
              </a:rPr>
              <a:t>ボタン</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IFileDialog</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System.IO.Log</a:t>
            </a:r>
            <a:r>
              <a:rPr lang="en-US" altLang="ja-JP" sz="5400" dirty="0" smtClean="0">
                <a:latin typeface="メイリオ" pitchFamily="50" charset="-128"/>
                <a:ea typeface="メイリオ" pitchFamily="50" charset="-128"/>
              </a:rPr>
              <a:t>(CLFS)</a:t>
            </a:r>
          </a:p>
          <a:p>
            <a:pPr eaLnBrk="1" hangingPunct="1"/>
            <a:r>
              <a:rPr lang="en-US" altLang="ja-JP" sz="5400" dirty="0" smtClean="0">
                <a:solidFill>
                  <a:srgbClr val="FF0000"/>
                </a:solidFill>
                <a:latin typeface="メイリオ" pitchFamily="50" charset="-128"/>
                <a:ea typeface="メイリオ" pitchFamily="50" charset="-128"/>
              </a:rPr>
              <a:t>XPS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smtClean="0"/>
              <a:t>？</a:t>
            </a:r>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5400" dirty="0" smtClean="0">
                <a:latin typeface="メイリオ" pitchFamily="50" charset="-128"/>
                <a:ea typeface="メイリオ" pitchFamily="50" charset="-128"/>
              </a:rPr>
              <a:t>XML Paper Specification</a:t>
            </a:r>
          </a:p>
          <a:p>
            <a:pPr eaLnBrk="1" hangingPunct="1">
              <a:buNone/>
            </a:pPr>
            <a:endParaRPr lang="en-US" altLang="ja-JP" dirty="0" smtClean="0">
              <a:latin typeface="メイリオ" pitchFamily="50" charset="-128"/>
              <a:ea typeface="メイリオ" pitchFamily="50" charset="-128"/>
            </a:endParaRPr>
          </a:p>
          <a:p>
            <a:pPr eaLnBrk="1" hangingPunct="1"/>
            <a:r>
              <a:rPr lang="en-US" altLang="ja-JP" sz="5400" dirty="0" smtClean="0">
                <a:latin typeface="メイリオ" pitchFamily="50" charset="-128"/>
                <a:ea typeface="メイリオ" pitchFamily="50" charset="-128"/>
              </a:rPr>
              <a:t>PDF</a:t>
            </a:r>
            <a:r>
              <a:rPr lang="ja-JP" altLang="en-US" sz="5400" dirty="0" smtClean="0">
                <a:latin typeface="メイリオ" pitchFamily="50" charset="-128"/>
                <a:ea typeface="メイリオ" pitchFamily="50" charset="-128"/>
              </a:rPr>
              <a:t>キラー</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Xaml</a:t>
            </a:r>
            <a:r>
              <a:rPr lang="ja-JP" altLang="en-US" sz="5400" dirty="0" smtClean="0">
                <a:latin typeface="メイリオ" pitchFamily="50" charset="-128"/>
                <a:ea typeface="メイリオ" pitchFamily="50" charset="-128"/>
              </a:rPr>
              <a:t>のサブセットであり、内部は</a:t>
            </a:r>
            <a:r>
              <a:rPr lang="en-US" altLang="ja-JP" sz="5400" dirty="0" smtClean="0">
                <a:latin typeface="メイリオ" pitchFamily="50" charset="-128"/>
                <a:ea typeface="メイリオ" pitchFamily="50" charset="-128"/>
              </a:rPr>
              <a:t>.</a:t>
            </a:r>
            <a:r>
              <a:rPr lang="en-US" altLang="ja-JP" sz="5400" dirty="0" err="1" smtClean="0">
                <a:latin typeface="メイリオ" pitchFamily="50" charset="-128"/>
                <a:ea typeface="メイリオ" pitchFamily="50" charset="-128"/>
              </a:rPr>
              <a:t>docx</a:t>
            </a:r>
            <a:r>
              <a:rPr lang="ja-JP" altLang="en-US" sz="5400" dirty="0" smtClean="0">
                <a:latin typeface="メイリオ" pitchFamily="50" charset="-128"/>
                <a:ea typeface="メイリオ" pitchFamily="50" charset="-128"/>
              </a:rPr>
              <a:t>と似た感じ</a:t>
            </a:r>
            <a:endParaRPr lang="en-US" altLang="ja-JP" sz="5400" dirty="0" smtClean="0">
              <a:latin typeface="メイリオ" pitchFamily="50" charset="-128"/>
              <a:ea typeface="メイリオ" pitchFamily="50" charset="-128"/>
            </a:endParaRPr>
          </a:p>
          <a:p>
            <a:pPr eaLnBrk="1" hangingPunct="1">
              <a:buNone/>
            </a:pPr>
            <a:endParaRPr lang="en-US" altLang="ja-JP" sz="5400" dirty="0" smtClean="0">
              <a:latin typeface="メイリオ" pitchFamily="50" charset="-128"/>
              <a:ea typeface="メイリオ" pitchFamily="50" charset="-128"/>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smtClean="0"/>
              <a:t>はどうやったら使えるの？</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latin typeface="メイリオ" pitchFamily="50" charset="-128"/>
                <a:ea typeface="メイリオ" pitchFamily="50" charset="-128"/>
              </a:rPr>
              <a:t>作る方</a:t>
            </a:r>
            <a:endParaRPr lang="en-US" altLang="ja-JP" dirty="0" smtClean="0">
              <a:latin typeface="メイリオ" pitchFamily="50" charset="-128"/>
              <a:ea typeface="メイリオ" pitchFamily="50" charset="-128"/>
            </a:endParaRPr>
          </a:p>
          <a:p>
            <a:pPr lvl="1" eaLnBrk="1" hangingPunct="1"/>
            <a:r>
              <a:rPr lang="en-US" altLang="ja-JP" sz="3200" dirty="0" smtClean="0">
                <a:latin typeface="メイリオ" pitchFamily="50" charset="-128"/>
                <a:ea typeface="メイリオ" pitchFamily="50" charset="-128"/>
              </a:rPr>
              <a:t>Windows Vista</a:t>
            </a:r>
          </a:p>
          <a:p>
            <a:pPr lvl="1" eaLnBrk="1" hangingPunct="1"/>
            <a:r>
              <a:rPr lang="en-US" altLang="ja-JP" sz="3200" dirty="0" smtClean="0">
                <a:latin typeface="メイリオ" pitchFamily="50" charset="-128"/>
                <a:ea typeface="メイリオ" pitchFamily="50" charset="-128"/>
              </a:rPr>
              <a:t>2007 Office Systems+</a:t>
            </a:r>
            <a:r>
              <a:rPr lang="ja-JP" altLang="en-US" sz="3200" dirty="0" smtClean="0">
                <a:latin typeface="メイリオ" pitchFamily="50" charset="-128"/>
                <a:ea typeface="メイリオ" pitchFamily="50" charset="-128"/>
              </a:rPr>
              <a:t>保存アドイン</a:t>
            </a:r>
            <a:endParaRPr lang="en-US" altLang="ja-JP" sz="3200" dirty="0" smtClean="0">
              <a:latin typeface="メイリオ" pitchFamily="50" charset="-128"/>
              <a:ea typeface="メイリオ" pitchFamily="50" charset="-128"/>
            </a:endParaRPr>
          </a:p>
          <a:p>
            <a:pPr lvl="1" eaLnBrk="1" hangingPunct="1"/>
            <a:r>
              <a:rPr lang="en-US" altLang="ja-JP" sz="3200" dirty="0" smtClean="0">
                <a:latin typeface="メイリオ" pitchFamily="50" charset="-128"/>
                <a:ea typeface="メイリオ" pitchFamily="50" charset="-128"/>
              </a:rPr>
              <a:t>.NET Framework 3.0</a:t>
            </a:r>
          </a:p>
          <a:p>
            <a:pPr eaLnBrk="1" hangingPunct="1"/>
            <a:r>
              <a:rPr lang="ja-JP" altLang="en-US" dirty="0" smtClean="0">
                <a:latin typeface="メイリオ" pitchFamily="50" charset="-128"/>
                <a:ea typeface="メイリオ" pitchFamily="50" charset="-128"/>
              </a:rPr>
              <a:t>見る方</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Windows Vista</a:t>
            </a:r>
          </a:p>
          <a:p>
            <a:pPr lvl="1" eaLnBrk="1" hangingPunct="1"/>
            <a:r>
              <a:rPr lang="en-US" altLang="ja-JP" dirty="0" smtClean="0">
                <a:latin typeface="メイリオ" pitchFamily="50" charset="-128"/>
                <a:ea typeface="メイリオ" pitchFamily="50" charset="-128"/>
              </a:rPr>
              <a:t>Windows XP</a:t>
            </a:r>
            <a:r>
              <a:rPr lang="ja-JP" altLang="en-US" dirty="0" smtClean="0">
                <a:latin typeface="メイリオ" pitchFamily="50" charset="-128"/>
                <a:ea typeface="メイリオ" pitchFamily="50" charset="-128"/>
              </a:rPr>
              <a:t> </a:t>
            </a:r>
            <a:r>
              <a:rPr lang="en-US" altLang="ja-JP" dirty="0" smtClean="0">
                <a:latin typeface="メイリオ" pitchFamily="50" charset="-128"/>
                <a:ea typeface="メイリオ" pitchFamily="50" charset="-128"/>
              </a:rPr>
              <a:t>or Windows Server 2003</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&amp;</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XPS Essentials Pack + MSXML6.0</a:t>
            </a:r>
          </a:p>
          <a:p>
            <a:pPr eaLnBrk="1" hangingPunct="1"/>
            <a:endParaRPr lang="en-US" altLang="ja-JP" dirty="0" smtClean="0">
              <a:latin typeface="メイリオ" pitchFamily="50" charset="-128"/>
              <a:ea typeface="メイリオ" pitchFamily="50" charset="-128"/>
            </a:endParaRPr>
          </a:p>
          <a:p>
            <a:pPr lvl="1" eaLnBrk="1" hangingPunct="1"/>
            <a:endParaRPr lang="en-US" altLang="ja-JP" dirty="0" smtClean="0">
              <a:latin typeface="メイリオ" pitchFamily="50" charset="-128"/>
              <a:ea typeface="メイリオ" pitchFamily="50"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r>
              <a:rPr lang="en-US" altLang="ja-JP" dirty="0" smtClean="0"/>
              <a:t>(Windows SDK</a:t>
            </a:r>
            <a:r>
              <a:rPr lang="ja-JP" altLang="en-US" dirty="0" smtClean="0"/>
              <a:t>より</a:t>
            </a:r>
            <a:r>
              <a:rPr lang="en-US" altLang="ja-JP" dirty="0" smtClean="0"/>
              <a:t>)</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1643042" y="928670"/>
            <a:ext cx="2214578" cy="5143536"/>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1500198" cy="2714644"/>
          </a:xfrm>
          <a:prstGeom prst="wedgeRectCallout">
            <a:avLst>
              <a:gd name="adj1" fmla="val 47859"/>
              <a:gd name="adj2" fmla="val -70498"/>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b="1" dirty="0" smtClean="0"/>
              <a:t>従来の</a:t>
            </a:r>
            <a:r>
              <a:rPr lang="en-US" altLang="ja-JP" b="1" dirty="0" smtClean="0"/>
              <a:t>Windows + GDI</a:t>
            </a:r>
            <a:r>
              <a:rPr lang="ja-JP" altLang="en-US" b="1" dirty="0" smtClean="0"/>
              <a:t>の印刷</a:t>
            </a:r>
            <a:r>
              <a:rPr lang="en-US" altLang="ja-JP" b="1" dirty="0" smtClean="0"/>
              <a:t>(</a:t>
            </a:r>
            <a:r>
              <a:rPr lang="ja-JP" altLang="en-US" b="1" dirty="0" smtClean="0"/>
              <a:t>含</a:t>
            </a:r>
            <a:r>
              <a:rPr lang="en-US" altLang="ja-JP" b="1" dirty="0" smtClean="0"/>
              <a:t>Windows Forms)</a:t>
            </a:r>
            <a:endParaRPr kumimoji="1" lang="ja-JP" altLang="en-US" b="1"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4000496" y="2928934"/>
            <a:ext cx="3357586" cy="2143140"/>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2714644" cy="2714644"/>
          </a:xfrm>
          <a:prstGeom prst="wedgeRectCallout">
            <a:avLst>
              <a:gd name="adj1" fmla="val 89665"/>
              <a:gd name="adj2" fmla="val 28415"/>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en-US" altLang="ja-JP" b="1" dirty="0" smtClean="0"/>
              <a:t>Microsoft Document Writer</a:t>
            </a:r>
          </a:p>
          <a:p>
            <a:pPr algn="ctr"/>
            <a:r>
              <a:rPr lang="ja-JP" altLang="en-US" b="1" dirty="0" smtClean="0"/>
              <a:t>の担当している部分</a:t>
            </a:r>
            <a:endParaRPr kumimoji="1" lang="ja-JP" altLang="en-US"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4572000" y="3857628"/>
            <a:ext cx="2714644" cy="2143140"/>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2714644" cy="2714644"/>
          </a:xfrm>
          <a:prstGeom prst="wedgeRectCallout">
            <a:avLst>
              <a:gd name="adj1" fmla="val 109982"/>
              <a:gd name="adj2" fmla="val 40712"/>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b="1" dirty="0" smtClean="0"/>
              <a:t>今後出る予定の</a:t>
            </a:r>
            <a:endParaRPr lang="en-US" altLang="ja-JP" b="1" dirty="0" smtClean="0"/>
          </a:p>
          <a:p>
            <a:pPr algn="ctr"/>
            <a:r>
              <a:rPr kumimoji="1" lang="en-US" altLang="ja-JP" b="1" dirty="0" smtClean="0"/>
              <a:t>XPS Native Printer</a:t>
            </a:r>
          </a:p>
          <a:p>
            <a:pPr algn="ctr"/>
            <a:r>
              <a:rPr lang="en-US" altLang="ja-JP" b="1" dirty="0" smtClean="0"/>
              <a:t>(Post Script Printer</a:t>
            </a:r>
            <a:r>
              <a:rPr lang="ja-JP" altLang="en-US" b="1" dirty="0" smtClean="0"/>
              <a:t>のように、</a:t>
            </a:r>
            <a:r>
              <a:rPr lang="en-US" altLang="ja-JP" b="1" dirty="0" smtClean="0"/>
              <a:t>XPS</a:t>
            </a:r>
            <a:r>
              <a:rPr lang="ja-JP" altLang="en-US" b="1" dirty="0" smtClean="0"/>
              <a:t>の場合にはネイティブ対応ですよとなる。</a:t>
            </a:r>
            <a:r>
              <a:rPr lang="en-US" altLang="ja-JP" b="1" dirty="0" smtClean="0"/>
              <a:t>)</a:t>
            </a:r>
            <a:endParaRPr kumimoji="1" lang="ja-JP" altLang="en-US"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a:t>
            </a:r>
            <a:r>
              <a:rPr lang="ja-JP" altLang="en-US" dirty="0" smtClean="0"/>
              <a:t>従来の印刷とどう違うの？</a:t>
            </a:r>
            <a:endParaRPr lang="ja-JP" altLang="ja-JP" dirty="0" smtClean="0"/>
          </a:p>
        </p:txBody>
      </p:sp>
      <p:pic>
        <p:nvPicPr>
          <p:cNvPr id="3074" name="Picture 2" descr="The XPS Print System"/>
          <p:cNvPicPr>
            <a:picLocks noChangeAspect="1" noChangeArrowheads="1"/>
          </p:cNvPicPr>
          <p:nvPr/>
        </p:nvPicPr>
        <p:blipFill>
          <a:blip r:embed="rId2"/>
          <a:srcRect/>
          <a:stretch>
            <a:fillRect/>
          </a:stretch>
        </p:blipFill>
        <p:spPr bwMode="auto">
          <a:xfrm>
            <a:off x="1785918" y="1071546"/>
            <a:ext cx="5715040" cy="4973185"/>
          </a:xfrm>
          <a:prstGeom prst="rect">
            <a:avLst/>
          </a:prstGeom>
          <a:noFill/>
        </p:spPr>
      </p:pic>
      <p:sp>
        <p:nvSpPr>
          <p:cNvPr id="6" name="角丸四角形 5"/>
          <p:cNvSpPr/>
          <p:nvPr/>
        </p:nvSpPr>
        <p:spPr>
          <a:xfrm>
            <a:off x="5286380" y="1928802"/>
            <a:ext cx="2000264" cy="2143140"/>
          </a:xfrm>
          <a:prstGeom prst="roundRect">
            <a:avLst/>
          </a:prstGeom>
          <a:noFill/>
          <a:ln w="57150">
            <a:solidFill>
              <a:srgbClr val="FF0000"/>
            </a:solid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 name="四角形吹き出し 6"/>
          <p:cNvSpPr/>
          <p:nvPr/>
        </p:nvSpPr>
        <p:spPr>
          <a:xfrm>
            <a:off x="214282" y="1928802"/>
            <a:ext cx="2714644" cy="2714644"/>
          </a:xfrm>
          <a:prstGeom prst="wedgeRectCallout">
            <a:avLst>
              <a:gd name="adj1" fmla="val 136181"/>
              <a:gd name="adj2" fmla="val -25587"/>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b="1" dirty="0" smtClean="0"/>
              <a:t>今日の範囲</a:t>
            </a:r>
            <a:endParaRPr kumimoji="1" lang="ja-JP" altLang="en-US"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まずは出してみましょう</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DEMO6</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r>
              <a:rPr lang="ja-JP" altLang="en-US" sz="41300" dirty="0" smtClean="0">
                <a:latin typeface="メイリオ" pitchFamily="50" charset="-128"/>
                <a:ea typeface="メイリオ" pitchFamily="50" charset="-128"/>
              </a:rPr>
              <a:t>否</a:t>
            </a:r>
            <a:endParaRPr lang="ja-JP" altLang="ja-JP" sz="41300" dirty="0" smtClean="0">
              <a:latin typeface="メイリオ" pitchFamily="50" charset="-128"/>
              <a:ea typeface="メイリオ" pitchFamily="50" charset="-12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err="1" smtClean="0"/>
              <a:t>ってど</a:t>
            </a:r>
            <a:r>
              <a:rPr lang="ja-JP" altLang="en-US" dirty="0" smtClean="0"/>
              <a:t>うなっているの？</a:t>
            </a:r>
            <a:endParaRPr lang="ja-JP" altLang="ja-JP" dirty="0" smtClean="0"/>
          </a:p>
        </p:txBody>
      </p:sp>
      <p:sp>
        <p:nvSpPr>
          <p:cNvPr id="2051" name="Rectangle 3"/>
          <p:cNvSpPr>
            <a:spLocks noGrp="1" noChangeArrowheads="1"/>
          </p:cNvSpPr>
          <p:nvPr>
            <p:ph type="body" idx="1"/>
          </p:nvPr>
        </p:nvSpPr>
        <p:spPr>
          <a:xfrm>
            <a:off x="457200" y="1052513"/>
            <a:ext cx="3971924" cy="5073650"/>
          </a:xfrm>
        </p:spPr>
        <p:txBody>
          <a:bodyPr/>
          <a:lstStyle/>
          <a:p>
            <a:pPr lvl="1" eaLnBrk="1" hangingPunct="1"/>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圧縮された</a:t>
            </a:r>
            <a:r>
              <a:rPr lang="en-US" altLang="ja-JP" dirty="0" smtClean="0">
                <a:latin typeface="メイリオ" pitchFamily="50" charset="-128"/>
                <a:ea typeface="メイリオ" pitchFamily="50" charset="-128"/>
              </a:rPr>
              <a:t>XML</a:t>
            </a:r>
            <a:r>
              <a:rPr lang="ja-JP" altLang="en-US" dirty="0" smtClean="0">
                <a:latin typeface="メイリオ" pitchFamily="50" charset="-128"/>
                <a:ea typeface="メイリオ" pitchFamily="50" charset="-128"/>
              </a:rPr>
              <a:t>の集合体</a:t>
            </a:r>
            <a:endParaRPr lang="en-US" altLang="ja-JP" dirty="0" smtClean="0">
              <a:latin typeface="メイリオ" pitchFamily="50" charset="-128"/>
              <a:ea typeface="メイリオ" pitchFamily="50" charset="-128"/>
            </a:endParaRPr>
          </a:p>
          <a:p>
            <a:pPr lvl="1" eaLnBrk="1" hangingPunct="1"/>
            <a:r>
              <a:rPr lang="ja-JP" altLang="en-US" dirty="0" smtClean="0">
                <a:latin typeface="メイリオ" pitchFamily="50" charset="-128"/>
                <a:ea typeface="メイリオ" pitchFamily="50" charset="-128"/>
              </a:rPr>
              <a:t>各ページ情報は</a:t>
            </a:r>
            <a:r>
              <a:rPr lang="en-US" altLang="ja-JP" dirty="0" smtClean="0">
                <a:latin typeface="メイリオ" pitchFamily="50" charset="-128"/>
                <a:ea typeface="メイリオ" pitchFamily="50" charset="-128"/>
              </a:rPr>
              <a:t/>
            </a:r>
            <a:br>
              <a:rPr lang="en-US" altLang="ja-JP" dirty="0" smtClean="0">
                <a:latin typeface="メイリオ" pitchFamily="50" charset="-128"/>
                <a:ea typeface="メイリオ" pitchFamily="50" charset="-128"/>
              </a:rPr>
            </a:br>
            <a:r>
              <a:rPr lang="en-US" altLang="ja-JP" dirty="0" smtClean="0">
                <a:latin typeface="メイリオ" pitchFamily="50" charset="-128"/>
                <a:ea typeface="メイリオ" pitchFamily="50" charset="-128"/>
              </a:rPr>
              <a:t>/Documents/1/Pages/1.fpage</a:t>
            </a:r>
            <a:r>
              <a:rPr lang="ja-JP" altLang="en-US" dirty="0" smtClean="0">
                <a:latin typeface="メイリオ" pitchFamily="50" charset="-128"/>
                <a:ea typeface="メイリオ" pitchFamily="50" charset="-128"/>
              </a:rPr>
              <a:t>に格納</a:t>
            </a:r>
            <a:endParaRPr lang="en-US" altLang="ja-JP" dirty="0" smtClean="0">
              <a:latin typeface="メイリオ" pitchFamily="50" charset="-128"/>
              <a:ea typeface="メイリオ" pitchFamily="50" charset="-128"/>
            </a:endParaRPr>
          </a:p>
          <a:p>
            <a:pPr lvl="1" eaLnBrk="1" hangingPunct="1"/>
            <a:r>
              <a:rPr lang="ja-JP" altLang="en-US" dirty="0" smtClean="0">
                <a:latin typeface="メイリオ" pitchFamily="50" charset="-128"/>
                <a:ea typeface="メイリオ" pitchFamily="50" charset="-128"/>
              </a:rPr>
              <a:t>リソースはフォントと、イメージ</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/Documents/1/Resources</a:t>
            </a:r>
            <a:r>
              <a:rPr lang="ja-JP" altLang="en-US" dirty="0" smtClean="0">
                <a:latin typeface="メイリオ" pitchFamily="50" charset="-128"/>
                <a:ea typeface="メイリオ" pitchFamily="50" charset="-128"/>
              </a:rPr>
              <a:t>や、</a:t>
            </a:r>
            <a:r>
              <a:rPr lang="en-US" altLang="ja-JP" dirty="0" smtClean="0">
                <a:latin typeface="メイリオ" pitchFamily="50" charset="-128"/>
                <a:ea typeface="メイリオ" pitchFamily="50" charset="-128"/>
              </a:rPr>
              <a:t>/Resources</a:t>
            </a:r>
            <a:r>
              <a:rPr lang="ja-JP" altLang="en-US" dirty="0" smtClean="0">
                <a:latin typeface="メイリオ" pitchFamily="50" charset="-128"/>
                <a:ea typeface="メイリオ" pitchFamily="50" charset="-128"/>
              </a:rPr>
              <a:t>に格納</a:t>
            </a:r>
            <a:endParaRPr lang="en-US" altLang="ja-JP" dirty="0" smtClean="0">
              <a:latin typeface="メイリオ" pitchFamily="50" charset="-128"/>
              <a:ea typeface="メイリオ" pitchFamily="50" charset="-128"/>
            </a:endParaRPr>
          </a:p>
        </p:txBody>
      </p:sp>
      <p:pic>
        <p:nvPicPr>
          <p:cNvPr id="1027" name="Picture 3"/>
          <p:cNvPicPr>
            <a:picLocks noChangeAspect="1" noChangeArrowheads="1"/>
          </p:cNvPicPr>
          <p:nvPr/>
        </p:nvPicPr>
        <p:blipFill>
          <a:blip r:embed="rId2"/>
          <a:srcRect/>
          <a:stretch>
            <a:fillRect/>
          </a:stretch>
        </p:blipFill>
        <p:spPr bwMode="auto">
          <a:xfrm>
            <a:off x="4487784" y="1071546"/>
            <a:ext cx="4656216" cy="3000396"/>
          </a:xfrm>
          <a:prstGeom prst="rect">
            <a:avLst/>
          </a:prstGeom>
          <a:noFill/>
          <a:ln w="9525">
            <a:noFill/>
            <a:miter lim="800000"/>
            <a:headEnd/>
            <a:tailEnd/>
          </a:ln>
          <a:effec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ページ情報はどうなっているの？</a:t>
            </a:r>
            <a:r>
              <a:rPr lang="en-US" altLang="ja-JP" dirty="0" smtClean="0"/>
              <a:t>(</a:t>
            </a:r>
            <a:r>
              <a:rPr lang="ja-JP" altLang="en-US" dirty="0" smtClean="0"/>
              <a:t>抜粋</a:t>
            </a:r>
            <a:r>
              <a:rPr lang="en-US" altLang="ja-JP" dirty="0" smtClean="0"/>
              <a:t>)</a:t>
            </a:r>
            <a:endParaRPr lang="ja-JP" altLang="ja-JP" dirty="0" smtClean="0"/>
          </a:p>
        </p:txBody>
      </p:sp>
      <p:sp>
        <p:nvSpPr>
          <p:cNvPr id="2051" name="Rectangle 3"/>
          <p:cNvSpPr>
            <a:spLocks noGrp="1" noChangeArrowheads="1"/>
          </p:cNvSpPr>
          <p:nvPr>
            <p:ph type="body" idx="1"/>
          </p:nvPr>
        </p:nvSpPr>
        <p:spPr>
          <a:xfrm>
            <a:off x="457200" y="1052513"/>
            <a:ext cx="8401080" cy="5073650"/>
          </a:xfrm>
        </p:spPr>
        <p:txBody>
          <a:bodyPr/>
          <a:lstStyle/>
          <a:p>
            <a:pPr eaLnBrk="1" hangingPunct="1"/>
            <a:r>
              <a:rPr lang="en-US" altLang="ja-JP" sz="1800" dirty="0" smtClean="0">
                <a:latin typeface="メイリオ" pitchFamily="50" charset="-128"/>
                <a:ea typeface="メイリオ" pitchFamily="50" charset="-128"/>
              </a:rPr>
              <a:t>&lt;</a:t>
            </a:r>
            <a:r>
              <a:rPr lang="en-US" altLang="ja-JP" sz="1800" dirty="0" err="1" smtClean="0">
                <a:latin typeface="メイリオ" pitchFamily="50" charset="-128"/>
                <a:ea typeface="メイリオ" pitchFamily="50" charset="-128"/>
              </a:rPr>
              <a:t>FixedPage</a:t>
            </a:r>
            <a:r>
              <a:rPr lang="en-US" altLang="ja-JP" sz="1800" dirty="0" smtClean="0">
                <a:latin typeface="メイリオ" pitchFamily="50" charset="-128"/>
                <a:ea typeface="メイリオ" pitchFamily="50" charset="-128"/>
              </a:rPr>
              <a:t> Width="793.76" Height="1122.56" </a:t>
            </a:r>
            <a:r>
              <a:rPr lang="en-US" altLang="ja-JP" sz="1800" dirty="0" err="1" smtClean="0">
                <a:latin typeface="メイリオ" pitchFamily="50" charset="-128"/>
                <a:ea typeface="メイリオ" pitchFamily="50" charset="-128"/>
              </a:rPr>
              <a:t>xmlns</a:t>
            </a:r>
            <a:r>
              <a:rPr lang="en-US" altLang="ja-JP" sz="1800" dirty="0" smtClean="0">
                <a:latin typeface="メイリオ" pitchFamily="50" charset="-128"/>
                <a:ea typeface="メイリオ" pitchFamily="50" charset="-128"/>
              </a:rPr>
              <a:t>="http://schemas.microsoft.com/xps/2005/06" </a:t>
            </a:r>
            <a:r>
              <a:rPr lang="en-US" altLang="ja-JP" sz="1800" dirty="0" err="1" smtClean="0">
                <a:latin typeface="メイリオ" pitchFamily="50" charset="-128"/>
                <a:ea typeface="メイリオ" pitchFamily="50" charset="-128"/>
              </a:rPr>
              <a:t>xml:lang</a:t>
            </a:r>
            <a:r>
              <a:rPr lang="en-US" altLang="ja-JP" sz="1800" dirty="0" smtClean="0">
                <a:latin typeface="メイリオ" pitchFamily="50" charset="-128"/>
                <a:ea typeface="メイリオ" pitchFamily="50" charset="-128"/>
              </a:rPr>
              <a:t>="und"&gt;</a:t>
            </a:r>
          </a:p>
          <a:p>
            <a:pPr eaLnBrk="1" hangingPunct="1"/>
            <a:r>
              <a:rPr lang="en-US" altLang="ja-JP" sz="2400" dirty="0" smtClean="0">
                <a:latin typeface="メイリオ" pitchFamily="50" charset="-128"/>
                <a:ea typeface="メイリオ" pitchFamily="50" charset="-128"/>
              </a:rPr>
              <a:t>	&lt;Path Data="F1 M 75.52,75.52 L 165.28,75.52 165.28,86.08 75.52,86.08 z" Fill="#</a:t>
            </a:r>
            <a:r>
              <a:rPr lang="en-US" altLang="ja-JP" sz="2400" dirty="0" err="1" smtClean="0">
                <a:latin typeface="メイリオ" pitchFamily="50" charset="-128"/>
                <a:ea typeface="メイリオ" pitchFamily="50" charset="-128"/>
              </a:rPr>
              <a:t>ffffffff</a:t>
            </a:r>
            <a:r>
              <a:rPr lang="en-US" altLang="ja-JP" sz="2400" dirty="0" smtClean="0">
                <a:latin typeface="メイリオ" pitchFamily="50" charset="-128"/>
                <a:ea typeface="メイリオ" pitchFamily="50" charset="-128"/>
              </a:rPr>
              <a:t>" /&gt;</a:t>
            </a:r>
          </a:p>
          <a:p>
            <a:pPr eaLnBrk="1" hangingPunct="1"/>
            <a:r>
              <a:rPr lang="en-US" altLang="ja-JP" sz="2400" dirty="0" smtClean="0">
                <a:latin typeface="メイリオ" pitchFamily="50" charset="-128"/>
                <a:ea typeface="メイリオ" pitchFamily="50" charset="-128"/>
              </a:rPr>
              <a:t>	&lt;Glyphs Fill="#ff000000" </a:t>
            </a:r>
            <a:r>
              <a:rPr lang="en-US" altLang="ja-JP" sz="2400" dirty="0" err="1" smtClean="0">
                <a:latin typeface="メイリオ" pitchFamily="50" charset="-128"/>
                <a:ea typeface="メイリオ" pitchFamily="50" charset="-128"/>
              </a:rPr>
              <a:t>FontUri</a:t>
            </a:r>
            <a:r>
              <a:rPr lang="en-US" altLang="ja-JP" sz="2400" dirty="0" smtClean="0">
                <a:latin typeface="メイリオ" pitchFamily="50" charset="-128"/>
                <a:ea typeface="メイリオ" pitchFamily="50" charset="-128"/>
              </a:rPr>
              <a:t>="/Documents/1/Resources/Fonts/1ED08800-1D11-4DEE-9484-91F85C6F520A.odttf" </a:t>
            </a:r>
            <a:r>
              <a:rPr lang="en-US" altLang="ja-JP" sz="2400" dirty="0" err="1" smtClean="0">
                <a:latin typeface="メイリオ" pitchFamily="50" charset="-128"/>
                <a:ea typeface="メイリオ" pitchFamily="50" charset="-128"/>
              </a:rPr>
              <a:t>FontRenderingEmSize</a:t>
            </a:r>
            <a:r>
              <a:rPr lang="en-US" altLang="ja-JP" sz="2400" dirty="0" smtClean="0">
                <a:latin typeface="メイリオ" pitchFamily="50" charset="-128"/>
                <a:ea typeface="メイリオ" pitchFamily="50" charset="-128"/>
              </a:rPr>
              <a:t>="10.5604" </a:t>
            </a:r>
            <a:r>
              <a:rPr lang="en-US" altLang="ja-JP" sz="2400" dirty="0" err="1" smtClean="0">
                <a:latin typeface="メイリオ" pitchFamily="50" charset="-128"/>
                <a:ea typeface="メイリオ" pitchFamily="50" charset="-128"/>
              </a:rPr>
              <a:t>StyleSimulations</a:t>
            </a:r>
            <a:r>
              <a:rPr lang="en-US" altLang="ja-JP" sz="2400" dirty="0" smtClean="0">
                <a:latin typeface="メイリオ" pitchFamily="50" charset="-128"/>
                <a:ea typeface="メイリオ" pitchFamily="50" charset="-128"/>
              </a:rPr>
              <a:t>="None" </a:t>
            </a:r>
            <a:r>
              <a:rPr lang="en-US" altLang="ja-JP" sz="2400" dirty="0" err="1" smtClean="0">
                <a:latin typeface="メイリオ" pitchFamily="50" charset="-128"/>
                <a:ea typeface="メイリオ" pitchFamily="50" charset="-128"/>
              </a:rPr>
              <a:t>OriginX</a:t>
            </a:r>
            <a:r>
              <a:rPr lang="en-US" altLang="ja-JP" sz="2400" dirty="0" smtClean="0">
                <a:latin typeface="メイリオ" pitchFamily="50" charset="-128"/>
                <a:ea typeface="メイリオ" pitchFamily="50" charset="-128"/>
              </a:rPr>
              <a:t>="75.52" </a:t>
            </a:r>
            <a:r>
              <a:rPr lang="en-US" altLang="ja-JP" sz="2400" dirty="0" err="1" smtClean="0">
                <a:latin typeface="メイリオ" pitchFamily="50" charset="-128"/>
                <a:ea typeface="メイリオ" pitchFamily="50" charset="-128"/>
              </a:rPr>
              <a:t>OriginY</a:t>
            </a:r>
            <a:r>
              <a:rPr lang="en-US" altLang="ja-JP" sz="2400" dirty="0" smtClean="0">
                <a:latin typeface="メイリオ" pitchFamily="50" charset="-128"/>
                <a:ea typeface="メイリオ" pitchFamily="50" charset="-128"/>
              </a:rPr>
              <a:t>="84.64" Indices="2102;2104;2106;2108;2110;59;51;54;11764;11754" </a:t>
            </a:r>
            <a:r>
              <a:rPr lang="en-US" altLang="ja-JP" sz="2400" dirty="0" err="1" smtClean="0">
                <a:latin typeface="メイリオ" pitchFamily="50" charset="-128"/>
                <a:ea typeface="メイリオ" pitchFamily="50" charset="-128"/>
              </a:rPr>
              <a:t>UnicodeString</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あいうえ</a:t>
            </a:r>
            <a:r>
              <a:rPr lang="ja-JP" altLang="en-US" sz="2400" dirty="0" err="1" smtClean="0">
                <a:latin typeface="メイリオ" pitchFamily="50" charset="-128"/>
                <a:ea typeface="メイリオ" pitchFamily="50" charset="-128"/>
              </a:rPr>
              <a:t>お</a:t>
            </a:r>
            <a:r>
              <a:rPr lang="en-US" altLang="ja-JP" sz="2400" dirty="0" smtClean="0">
                <a:latin typeface="メイリオ" pitchFamily="50" charset="-128"/>
                <a:ea typeface="メイリオ" pitchFamily="50" charset="-128"/>
              </a:rPr>
              <a:t>XPS</a:t>
            </a:r>
            <a:r>
              <a:rPr lang="ja-JP" altLang="en-US" sz="2400" dirty="0" smtClean="0">
                <a:latin typeface="メイリオ" pitchFamily="50" charset="-128"/>
                <a:ea typeface="メイリオ" pitchFamily="50" charset="-128"/>
              </a:rPr>
              <a:t>薔薇</a:t>
            </a:r>
            <a:r>
              <a:rPr lang="en-US" altLang="ja-JP" sz="2400" dirty="0" smtClean="0">
                <a:latin typeface="メイリオ" pitchFamily="50" charset="-128"/>
                <a:ea typeface="メイリオ" pitchFamily="50" charset="-128"/>
              </a:rPr>
              <a:t>" /&gt;</a:t>
            </a:r>
          </a:p>
          <a:p>
            <a:pPr eaLnBrk="1" hangingPunct="1"/>
            <a:r>
              <a:rPr lang="en-US" altLang="ja-JP" sz="1800" dirty="0" smtClean="0">
                <a:latin typeface="メイリオ" pitchFamily="50" charset="-128"/>
                <a:ea typeface="メイリオ" pitchFamily="50" charset="-128"/>
              </a:rPr>
              <a:t>&lt;/</a:t>
            </a:r>
            <a:r>
              <a:rPr lang="en-US" altLang="ja-JP" sz="1800" dirty="0" err="1" smtClean="0">
                <a:latin typeface="メイリオ" pitchFamily="50" charset="-128"/>
                <a:ea typeface="メイリオ" pitchFamily="50" charset="-128"/>
              </a:rPr>
              <a:t>FixedPage</a:t>
            </a:r>
            <a:r>
              <a:rPr lang="en-US" altLang="ja-JP" sz="1800" dirty="0" smtClean="0">
                <a:latin typeface="メイリオ" pitchFamily="50" charset="-128"/>
                <a:ea typeface="メイリオ" pitchFamily="50" charset="-128"/>
              </a:rPr>
              <a:t>&gt;</a:t>
            </a:r>
          </a:p>
        </p:txBody>
      </p:sp>
      <p:sp>
        <p:nvSpPr>
          <p:cNvPr id="5" name="角丸四角形吹き出し 4"/>
          <p:cNvSpPr/>
          <p:nvPr/>
        </p:nvSpPr>
        <p:spPr>
          <a:xfrm>
            <a:off x="6500826" y="1000108"/>
            <a:ext cx="2143140" cy="857256"/>
          </a:xfrm>
          <a:prstGeom prst="wedgeRoundRectCallout">
            <a:avLst>
              <a:gd name="adj1" fmla="val -60790"/>
              <a:gd name="adj2" fmla="val -2723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ページ情報</a:t>
            </a:r>
            <a:endParaRPr kumimoji="1" lang="ja-JP" altLang="en-US" sz="2400" dirty="0">
              <a:solidFill>
                <a:schemeClr val="tx1"/>
              </a:solidFill>
            </a:endParaRPr>
          </a:p>
        </p:txBody>
      </p:sp>
      <p:sp>
        <p:nvSpPr>
          <p:cNvPr id="6" name="角丸四角形吹き出し 5"/>
          <p:cNvSpPr/>
          <p:nvPr/>
        </p:nvSpPr>
        <p:spPr>
          <a:xfrm>
            <a:off x="7358082" y="2071678"/>
            <a:ext cx="1500198" cy="714380"/>
          </a:xfrm>
          <a:prstGeom prst="wedgeRoundRectCallout">
            <a:avLst>
              <a:gd name="adj1" fmla="val -384899"/>
              <a:gd name="adj2" fmla="val -1944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ブラシ</a:t>
            </a:r>
            <a:endParaRPr kumimoji="1" lang="ja-JP" altLang="en-US" sz="2400" dirty="0">
              <a:solidFill>
                <a:schemeClr val="tx1"/>
              </a:solidFill>
            </a:endParaRPr>
          </a:p>
        </p:txBody>
      </p:sp>
      <p:sp>
        <p:nvSpPr>
          <p:cNvPr id="7" name="角丸四角形吹き出し 6"/>
          <p:cNvSpPr/>
          <p:nvPr/>
        </p:nvSpPr>
        <p:spPr>
          <a:xfrm>
            <a:off x="7429520" y="2857496"/>
            <a:ext cx="1500198" cy="714380"/>
          </a:xfrm>
          <a:prstGeom prst="wedgeRoundRectCallout">
            <a:avLst>
              <a:gd name="adj1" fmla="val -368452"/>
              <a:gd name="adj2" fmla="val -2757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文字</a:t>
            </a:r>
            <a:endParaRPr kumimoji="1" lang="ja-JP" altLang="en-US" sz="2400" dirty="0">
              <a:solidFill>
                <a:schemeClr val="tx1"/>
              </a:solidFill>
            </a:endParaRPr>
          </a:p>
        </p:txBody>
      </p:sp>
      <p:sp>
        <p:nvSpPr>
          <p:cNvPr id="8" name="角丸四角形吹き出し 7"/>
          <p:cNvSpPr/>
          <p:nvPr/>
        </p:nvSpPr>
        <p:spPr>
          <a:xfrm>
            <a:off x="7643802" y="3643314"/>
            <a:ext cx="1500198" cy="714380"/>
          </a:xfrm>
          <a:prstGeom prst="wedgeRoundRectCallout">
            <a:avLst>
              <a:gd name="adj1" fmla="val -81107"/>
              <a:gd name="adj2" fmla="val -783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フォント指定</a:t>
            </a:r>
            <a:endParaRPr kumimoji="1" lang="ja-JP" altLang="en-US" sz="2400" dirty="0">
              <a:solidFill>
                <a:schemeClr val="tx1"/>
              </a:solidFill>
            </a:endParaRPr>
          </a:p>
        </p:txBody>
      </p:sp>
      <p:sp>
        <p:nvSpPr>
          <p:cNvPr id="9" name="角丸四角形吹き出し 8"/>
          <p:cNvSpPr/>
          <p:nvPr/>
        </p:nvSpPr>
        <p:spPr>
          <a:xfrm>
            <a:off x="7643802" y="4357694"/>
            <a:ext cx="1500198" cy="714380"/>
          </a:xfrm>
          <a:prstGeom prst="wedgeRoundRectCallout">
            <a:avLst>
              <a:gd name="adj1" fmla="val -133352"/>
              <a:gd name="adj2" fmla="val -621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サイズ、位置</a:t>
            </a:r>
            <a:endParaRPr kumimoji="1" lang="ja-JP" altLang="en-US" sz="2400" dirty="0">
              <a:solidFill>
                <a:schemeClr val="tx1"/>
              </a:solidFill>
            </a:endParaRPr>
          </a:p>
        </p:txBody>
      </p:sp>
      <p:sp>
        <p:nvSpPr>
          <p:cNvPr id="10" name="角丸四角形吹き出し 9"/>
          <p:cNvSpPr/>
          <p:nvPr/>
        </p:nvSpPr>
        <p:spPr>
          <a:xfrm>
            <a:off x="7429520" y="5715016"/>
            <a:ext cx="1500198" cy="714380"/>
          </a:xfrm>
          <a:prstGeom prst="wedgeRoundRectCallout">
            <a:avLst>
              <a:gd name="adj1" fmla="val -133352"/>
              <a:gd name="adj2" fmla="val -6211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1"/>
                </a:solidFill>
              </a:rPr>
              <a:t>文字列</a:t>
            </a:r>
            <a:endParaRPr kumimoji="1" lang="ja-JP" altLang="en-US" sz="2400" dirty="0">
              <a:solidFill>
                <a:schemeClr val="tx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それでは</a:t>
            </a:r>
            <a:r>
              <a:rPr lang="en-US" altLang="ja-JP" dirty="0" smtClean="0"/>
              <a:t>XPS</a:t>
            </a:r>
            <a:r>
              <a:rPr lang="ja-JP" altLang="en-US" dirty="0" smtClean="0"/>
              <a:t>を作ってみましょう。</a:t>
            </a:r>
            <a:endParaRPr lang="ja-JP" altLang="ja-JP" dirty="0" smtClean="0"/>
          </a:p>
        </p:txBody>
      </p:sp>
      <p:sp>
        <p:nvSpPr>
          <p:cNvPr id="2051" name="Rectangle 3"/>
          <p:cNvSpPr>
            <a:spLocks noGrp="1" noChangeArrowheads="1"/>
          </p:cNvSpPr>
          <p:nvPr>
            <p:ph type="body" idx="1"/>
          </p:nvPr>
        </p:nvSpPr>
        <p:spPr>
          <a:xfrm>
            <a:off x="457200" y="1052513"/>
            <a:ext cx="5043494" cy="5073650"/>
          </a:xfrm>
        </p:spPr>
        <p:txBody>
          <a:bodyPr/>
          <a:lstStyle/>
          <a:p>
            <a:pPr>
              <a:buNone/>
            </a:pPr>
            <a:r>
              <a:rPr lang="ja-JP" altLang="en-US" sz="2000" dirty="0" smtClean="0"/>
              <a:t>関連する名前空間は</a:t>
            </a:r>
            <a:endParaRPr lang="en-US" altLang="ja-JP" sz="2000" dirty="0" smtClean="0"/>
          </a:p>
          <a:p>
            <a:pPr>
              <a:buNone/>
            </a:pPr>
            <a:endParaRPr lang="en-US" altLang="ja-JP" sz="2000" dirty="0" smtClean="0"/>
          </a:p>
          <a:p>
            <a:pPr>
              <a:buNone/>
            </a:pPr>
            <a:r>
              <a:rPr lang="en-US" altLang="ja-JP" sz="4000" dirty="0" err="1" smtClean="0"/>
              <a:t>System.Windows</a:t>
            </a:r>
            <a:endParaRPr lang="en-US" altLang="ja-JP" sz="4000" dirty="0" smtClean="0"/>
          </a:p>
          <a:p>
            <a:pPr>
              <a:buNone/>
            </a:pPr>
            <a:r>
              <a:rPr lang="en-US" altLang="ja-JP" sz="4000" dirty="0" smtClean="0"/>
              <a:t>	.</a:t>
            </a:r>
            <a:r>
              <a:rPr lang="en-US" altLang="ja-JP" sz="4000" dirty="0" err="1" smtClean="0"/>
              <a:t>Xps</a:t>
            </a:r>
            <a:endParaRPr lang="en-US" altLang="ja-JP" sz="4000" dirty="0" smtClean="0"/>
          </a:p>
          <a:p>
            <a:pPr>
              <a:buNone/>
            </a:pPr>
            <a:r>
              <a:rPr lang="en-US" altLang="ja-JP" sz="4000" dirty="0" smtClean="0"/>
              <a:t>	.</a:t>
            </a:r>
            <a:r>
              <a:rPr lang="en-US" altLang="ja-JP" sz="4000" dirty="0" err="1" smtClean="0"/>
              <a:t>Xps.Packaging</a:t>
            </a:r>
            <a:endParaRPr lang="en-US" altLang="ja-JP" sz="4000" dirty="0" smtClean="0"/>
          </a:p>
          <a:p>
            <a:pPr>
              <a:buNone/>
            </a:pPr>
            <a:r>
              <a:rPr lang="en-US" altLang="ja-JP" sz="4000" dirty="0" smtClean="0"/>
              <a:t>	.</a:t>
            </a:r>
            <a:r>
              <a:rPr lang="en-US" altLang="ja-JP" sz="4000" dirty="0" err="1" smtClean="0"/>
              <a:t>Xps.Serialization</a:t>
            </a:r>
            <a:endParaRPr lang="en-US" altLang="ja-JP" sz="4000" dirty="0" smtClean="0"/>
          </a:p>
          <a:p>
            <a:pPr>
              <a:buNone/>
            </a:pPr>
            <a:r>
              <a:rPr lang="en-US" altLang="ja-JP" sz="4000" dirty="0" err="1" smtClean="0"/>
              <a:t>System.Printing</a:t>
            </a:r>
            <a:endParaRPr lang="en-US" altLang="ja-JP" sz="4000" dirty="0" smtClean="0"/>
          </a:p>
          <a:p>
            <a:pPr>
              <a:buNone/>
            </a:pPr>
            <a:endParaRPr lang="en-US" altLang="ja-JP" sz="4000" dirty="0" smtClean="0"/>
          </a:p>
          <a:p>
            <a:pPr>
              <a:buNone/>
            </a:pPr>
            <a:endParaRPr lang="en-US" altLang="ja-JP" sz="2000" dirty="0" smtClean="0"/>
          </a:p>
        </p:txBody>
      </p:sp>
      <p:pic>
        <p:nvPicPr>
          <p:cNvPr id="70658" name="Picture 2"/>
          <p:cNvPicPr>
            <a:picLocks noChangeAspect="1" noChangeArrowheads="1"/>
          </p:cNvPicPr>
          <p:nvPr/>
        </p:nvPicPr>
        <p:blipFill>
          <a:blip r:embed="rId2"/>
          <a:srcRect/>
          <a:stretch>
            <a:fillRect/>
          </a:stretch>
        </p:blipFill>
        <p:spPr bwMode="auto">
          <a:xfrm>
            <a:off x="5572132" y="1285860"/>
            <a:ext cx="3107692" cy="4643470"/>
          </a:xfrm>
          <a:prstGeom prst="rect">
            <a:avLst/>
          </a:prstGeom>
          <a:noFill/>
          <a:ln w="9525">
            <a:noFill/>
            <a:miter lim="800000"/>
            <a:headEnd/>
            <a:tailEnd/>
          </a:ln>
          <a:effectLst/>
        </p:spPr>
      </p:pic>
      <p:sp>
        <p:nvSpPr>
          <p:cNvPr id="7" name="角丸四角形吹き出し 6"/>
          <p:cNvSpPr/>
          <p:nvPr/>
        </p:nvSpPr>
        <p:spPr>
          <a:xfrm>
            <a:off x="428596" y="1785926"/>
            <a:ext cx="4643470" cy="2928958"/>
          </a:xfrm>
          <a:prstGeom prst="wedgeRoundRectCallout">
            <a:avLst>
              <a:gd name="adj1" fmla="val 90443"/>
              <a:gd name="adj2" fmla="val -7902"/>
              <a:gd name="adj3" fmla="val 16667"/>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吹き出し 7"/>
          <p:cNvSpPr/>
          <p:nvPr/>
        </p:nvSpPr>
        <p:spPr>
          <a:xfrm>
            <a:off x="428596" y="4714884"/>
            <a:ext cx="4643470" cy="857256"/>
          </a:xfrm>
          <a:prstGeom prst="wedgeRoundRectCallout">
            <a:avLst>
              <a:gd name="adj1" fmla="val 93256"/>
              <a:gd name="adj2" fmla="val 14963"/>
              <a:gd name="adj3" fmla="val 16667"/>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それでは</a:t>
            </a:r>
            <a:r>
              <a:rPr lang="en-US" altLang="ja-JP" dirty="0" smtClean="0"/>
              <a:t>XPS</a:t>
            </a:r>
            <a:r>
              <a:rPr lang="ja-JP" altLang="en-US" dirty="0" smtClean="0"/>
              <a:t>を作ってみましょう。</a:t>
            </a:r>
            <a:endParaRPr lang="ja-JP" altLang="ja-JP" dirty="0" smtClean="0"/>
          </a:p>
        </p:txBody>
      </p:sp>
      <p:sp>
        <p:nvSpPr>
          <p:cNvPr id="2051" name="Rectangle 3"/>
          <p:cNvSpPr>
            <a:spLocks noGrp="1" noChangeArrowheads="1"/>
          </p:cNvSpPr>
          <p:nvPr>
            <p:ph type="body" idx="1"/>
          </p:nvPr>
        </p:nvSpPr>
        <p:spPr/>
        <p:txBody>
          <a:bodyPr/>
          <a:lstStyle/>
          <a:p>
            <a:pPr>
              <a:buNone/>
            </a:pPr>
            <a:r>
              <a:rPr lang="en-US" altLang="ja-JP" sz="2000" dirty="0" smtClean="0"/>
              <a:t>XPS</a:t>
            </a:r>
            <a:r>
              <a:rPr lang="ja-JP" altLang="en-US" sz="2000" dirty="0" smtClean="0"/>
              <a:t>を作ってみましょう。</a:t>
            </a:r>
            <a:endParaRPr lang="en-US" altLang="ja-JP" sz="2000" dirty="0" smtClean="0"/>
          </a:p>
          <a:p>
            <a:pPr>
              <a:buNone/>
            </a:pPr>
            <a:endParaRPr lang="en-US" altLang="ja-JP" sz="2000" dirty="0" smtClean="0"/>
          </a:p>
          <a:p>
            <a:pPr>
              <a:buNone/>
            </a:pPr>
            <a:r>
              <a:rPr lang="en-US" altLang="ja-JP" sz="4400" dirty="0" smtClean="0"/>
              <a:t>WPF</a:t>
            </a:r>
            <a:r>
              <a:rPr lang="ja-JP" altLang="en-US" sz="4400" dirty="0" smtClean="0"/>
              <a:t>関係の参照設定がされている前提</a:t>
            </a:r>
            <a:endParaRPr lang="en-US" altLang="ja-JP" sz="4400" dirty="0" smtClean="0"/>
          </a:p>
          <a:p>
            <a:pPr>
              <a:buNone/>
            </a:pPr>
            <a:r>
              <a:rPr lang="en-US" altLang="ja-JP" sz="4400" dirty="0" err="1" smtClean="0"/>
              <a:t>System.Printing.dll</a:t>
            </a:r>
            <a:endParaRPr lang="en-US" altLang="ja-JP" sz="4400" dirty="0" smtClean="0"/>
          </a:p>
          <a:p>
            <a:pPr>
              <a:buNone/>
            </a:pPr>
            <a:r>
              <a:rPr lang="en-US" altLang="ja-JP" sz="4400" dirty="0" smtClean="0"/>
              <a:t>ReachFramework.dll</a:t>
            </a:r>
          </a:p>
          <a:p>
            <a:pPr>
              <a:buNone/>
            </a:pPr>
            <a:r>
              <a:rPr lang="ja-JP" altLang="en-US" sz="4400" dirty="0" smtClean="0"/>
              <a:t>の</a:t>
            </a:r>
            <a:r>
              <a:rPr lang="en-US" altLang="ja-JP" sz="4400" dirty="0" smtClean="0"/>
              <a:t>2</a:t>
            </a:r>
            <a:r>
              <a:rPr lang="ja-JP" altLang="en-US" sz="4400" dirty="0" smtClean="0"/>
              <a:t>つがコアになるコンポーネント</a:t>
            </a:r>
            <a:endParaRPr lang="en-US" altLang="ja-JP" sz="4400" dirty="0" smtClean="0"/>
          </a:p>
          <a:p>
            <a:pPr>
              <a:buNone/>
            </a:pPr>
            <a:endParaRPr lang="en-US" altLang="ja-JP" sz="2000"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作ってみましょう</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DEMO7</a:t>
            </a:r>
          </a:p>
          <a:p>
            <a:pPr algn="ctr" eaLnBrk="1" hangingPunct="1">
              <a:buNone/>
            </a:pPr>
            <a:r>
              <a:rPr lang="en-US" altLang="ja-JP" sz="2400" dirty="0" smtClean="0">
                <a:latin typeface="メイリオ" pitchFamily="50" charset="-128"/>
                <a:ea typeface="メイリオ" pitchFamily="50" charset="-128"/>
              </a:rPr>
              <a:t>(xps1)</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XPS</a:t>
            </a:r>
            <a:r>
              <a:rPr lang="ja-JP" altLang="en-US" dirty="0" smtClean="0"/>
              <a:t>を作るポイント</a:t>
            </a:r>
            <a:endParaRPr lang="ja-JP" altLang="ja-JP" dirty="0" smtClean="0"/>
          </a:p>
        </p:txBody>
      </p:sp>
      <p:sp>
        <p:nvSpPr>
          <p:cNvPr id="2051" name="Rectangle 3"/>
          <p:cNvSpPr>
            <a:spLocks noGrp="1" noChangeArrowheads="1"/>
          </p:cNvSpPr>
          <p:nvPr>
            <p:ph type="body" idx="1"/>
          </p:nvPr>
        </p:nvSpPr>
        <p:spPr/>
        <p:txBody>
          <a:bodyPr/>
          <a:lstStyle/>
          <a:p>
            <a:r>
              <a:rPr lang="ja-JP" altLang="en-US" sz="3600" dirty="0" smtClean="0"/>
              <a:t>日本語を扱うならフォントサブセットは必須！！</a:t>
            </a:r>
            <a:endParaRPr lang="en-US" altLang="ja-JP" sz="3600" dirty="0" smtClean="0"/>
          </a:p>
          <a:p>
            <a:r>
              <a:rPr lang="ja-JP" altLang="en-US" sz="3600" dirty="0" smtClean="0"/>
              <a:t>縦書きは頼るな。</a:t>
            </a:r>
            <a:r>
              <a:rPr lang="en-US" altLang="ja-JP" sz="3600" dirty="0" smtClean="0"/>
              <a:t>(</a:t>
            </a:r>
            <a:r>
              <a:rPr lang="ja-JP" altLang="en-US" sz="3600" dirty="0" smtClean="0"/>
              <a:t>使えない</a:t>
            </a:r>
            <a:r>
              <a:rPr lang="en-US" altLang="ja-JP" sz="3600" dirty="0" smtClean="0"/>
              <a:t>)</a:t>
            </a:r>
          </a:p>
          <a:p>
            <a:r>
              <a:rPr lang="ja-JP" altLang="en-US" sz="3600" dirty="0" smtClean="0"/>
              <a:t>仕様書をよく読む。</a:t>
            </a:r>
            <a:endParaRPr lang="en-US" altLang="ja-JP" sz="3600" dirty="0" smtClean="0"/>
          </a:p>
          <a:p>
            <a:pPr lvl="1"/>
            <a:r>
              <a:rPr lang="ja-JP" altLang="en-US" dirty="0" smtClean="0"/>
              <a:t>結局出力するのは</a:t>
            </a:r>
            <a:r>
              <a:rPr lang="en-US" altLang="ja-JP" dirty="0" smtClean="0"/>
              <a:t>XML</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err="1" smtClean="0"/>
              <a:t>CommandLink</a:t>
            </a:r>
            <a:r>
              <a:rPr lang="ja-JP" altLang="en-US" sz="2000" b="1" dirty="0" smtClean="0"/>
              <a:t>と</a:t>
            </a:r>
            <a:r>
              <a:rPr lang="en-US" altLang="ja-JP" sz="2000" b="1" dirty="0" smtClean="0"/>
              <a:t>SETNOTE</a:t>
            </a:r>
            <a:r>
              <a:rPr lang="ja-JP" altLang="en-US" sz="2000" b="1" dirty="0" smtClean="0"/>
              <a:t>とシールドアイコン</a:t>
            </a:r>
            <a:endParaRPr lang="en-US" altLang="ja-JP" sz="2000" b="1" dirty="0" smtClean="0"/>
          </a:p>
          <a:p>
            <a:pPr>
              <a:buNone/>
            </a:pPr>
            <a:r>
              <a:rPr lang="en-US" altLang="ja-JP" sz="2000" b="1" dirty="0" err="1" smtClean="0"/>
              <a:t>knom's</a:t>
            </a:r>
            <a:r>
              <a:rPr lang="en-US" altLang="ja-JP" sz="2000" b="1" dirty="0" smtClean="0"/>
              <a:t> developer corner(en)</a:t>
            </a:r>
          </a:p>
          <a:p>
            <a:pPr>
              <a:buNone/>
            </a:pPr>
            <a:r>
              <a:rPr lang="en-US" altLang="ja-JP" sz="2000" dirty="0" smtClean="0">
                <a:hlinkClick r:id="rId2"/>
              </a:rPr>
              <a:t>http://blogs.msdn.com/knom/archive/2007/03/12/command_5F00_link.aspx</a:t>
            </a:r>
            <a:endParaRPr lang="en-US" altLang="ja-JP" sz="2000" dirty="0" smtClean="0"/>
          </a:p>
          <a:p>
            <a:pPr>
              <a:buNone/>
            </a:pPr>
            <a:r>
              <a:rPr lang="en-US" altLang="ja-JP" sz="2000" b="1" dirty="0" err="1" smtClean="0"/>
              <a:t>WindowsSDK</a:t>
            </a:r>
            <a:r>
              <a:rPr lang="ja-JP" altLang="en-US" sz="2000" b="1" dirty="0" smtClean="0"/>
              <a:t>の位置</a:t>
            </a:r>
            <a:endParaRPr lang="en-US" altLang="ja-JP" sz="2000" b="1" dirty="0" smtClean="0"/>
          </a:p>
          <a:p>
            <a:pPr>
              <a:buNone/>
            </a:pPr>
            <a:r>
              <a:rPr lang="en-US" altLang="ja-JP" sz="2000" dirty="0" smtClean="0"/>
              <a:t>Win32 and COM Development</a:t>
            </a:r>
            <a:r>
              <a:rPr lang="ja-JP" altLang="en-US" sz="2000" dirty="0" smtClean="0"/>
              <a:t>→</a:t>
            </a:r>
            <a:r>
              <a:rPr lang="en-US" altLang="ja-JP" sz="2000" dirty="0" smtClean="0"/>
              <a:t>User Interface</a:t>
            </a:r>
            <a:r>
              <a:rPr lang="ja-JP" altLang="en-US" sz="2000" dirty="0" smtClean="0"/>
              <a:t> →</a:t>
            </a:r>
            <a:r>
              <a:rPr lang="en-US" altLang="ja-JP" sz="2000" dirty="0" smtClean="0"/>
              <a:t>Windows Controls</a:t>
            </a:r>
            <a:r>
              <a:rPr lang="ja-JP" altLang="en-US" sz="2000" dirty="0" smtClean="0"/>
              <a:t> →</a:t>
            </a:r>
            <a:r>
              <a:rPr lang="en-US" altLang="ja-JP" sz="2000" dirty="0" smtClean="0"/>
              <a:t>Individual Control Information</a:t>
            </a:r>
            <a:r>
              <a:rPr lang="ja-JP" altLang="en-US" sz="2000" dirty="0" smtClean="0"/>
              <a:t> →</a:t>
            </a:r>
            <a:r>
              <a:rPr lang="en-US" altLang="ja-JP" sz="2000" dirty="0" smtClean="0"/>
              <a:t>Button Controls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err="1" smtClean="0"/>
              <a:t>IFileDialog</a:t>
            </a:r>
            <a:r>
              <a:rPr lang="ja-JP" altLang="en-US" sz="2000" b="1" dirty="0" smtClean="0"/>
              <a:t>について</a:t>
            </a:r>
            <a:endParaRPr lang="en-US" sz="2000" b="1" dirty="0" smtClean="0"/>
          </a:p>
          <a:p>
            <a:pPr>
              <a:buNone/>
            </a:pPr>
            <a:r>
              <a:rPr lang="en-US" sz="2000" b="1" dirty="0" smtClean="0"/>
              <a:t>Windows Vista for Developers – Part 6 – The New File Dialogs(en)</a:t>
            </a:r>
            <a:endParaRPr lang="en-US" altLang="ja-JP" sz="2000" dirty="0" smtClean="0"/>
          </a:p>
          <a:p>
            <a:pPr>
              <a:buNone/>
            </a:pPr>
            <a:r>
              <a:rPr lang="en-US" altLang="ja-JP" sz="2000" dirty="0" smtClean="0">
                <a:hlinkClick r:id="rId2"/>
              </a:rPr>
              <a:t>http://weblogs.asp.net/kennykerr/archive/2006/11/10/Windows-Vista-for-Developers-_1320_-Part-6-_1320_-The-New-File-Dialogs.aspx</a:t>
            </a:r>
            <a:endParaRPr lang="en-US" altLang="ja-JP" sz="2000" dirty="0" smtClean="0"/>
          </a:p>
          <a:p>
            <a:pPr>
              <a:buNone/>
            </a:pPr>
            <a:r>
              <a:rPr lang="en-US" altLang="ja-JP" sz="2000" dirty="0" err="1" smtClean="0"/>
              <a:t>Kkamegawa</a:t>
            </a:r>
            <a:r>
              <a:rPr lang="ja-JP" altLang="en-US" sz="2000" dirty="0" err="1" smtClean="0"/>
              <a:t>さんの</a:t>
            </a:r>
            <a:r>
              <a:rPr lang="en-US" altLang="ja-JP" sz="2000" dirty="0" err="1" smtClean="0"/>
              <a:t>codeseek</a:t>
            </a:r>
            <a:r>
              <a:rPr lang="ja-JP" altLang="en-US" sz="2000" dirty="0" err="1" smtClean="0"/>
              <a:t>での</a:t>
            </a:r>
            <a:r>
              <a:rPr lang="ja-JP" altLang="en-US" sz="2000" dirty="0" smtClean="0"/>
              <a:t>発表資料</a:t>
            </a:r>
            <a:r>
              <a:rPr lang="en-US" altLang="ja-JP" sz="2000" dirty="0" smtClean="0"/>
              <a:t>(</a:t>
            </a:r>
            <a:r>
              <a:rPr lang="en-US" altLang="ja-JP" sz="2000" dirty="0" err="1" smtClean="0"/>
              <a:t>ja</a:t>
            </a:r>
            <a:r>
              <a:rPr lang="en-US" altLang="ja-JP" sz="2000" dirty="0" smtClean="0"/>
              <a:t>)</a:t>
            </a:r>
          </a:p>
          <a:p>
            <a:pPr>
              <a:buNone/>
            </a:pPr>
            <a:r>
              <a:rPr lang="en-US" altLang="ja-JP" sz="2000" dirty="0" smtClean="0">
                <a:hlinkClick r:id="rId3"/>
              </a:rPr>
              <a:t>http://mist.clueup.org/files/default.aspx</a:t>
            </a:r>
            <a:endParaRPr lang="en-US" altLang="ja-JP" sz="2000" dirty="0" smtClean="0"/>
          </a:p>
          <a:p>
            <a:pPr>
              <a:buNone/>
            </a:pPr>
            <a:r>
              <a:rPr lang="en-US" altLang="ja-JP" sz="2000" b="1" dirty="0" err="1" smtClean="0"/>
              <a:t>WindowsSDK</a:t>
            </a:r>
            <a:r>
              <a:rPr lang="ja-JP" altLang="en-US" sz="2000" b="1" dirty="0" smtClean="0"/>
              <a:t>の位置</a:t>
            </a:r>
            <a:endParaRPr lang="en-US" altLang="ja-JP" sz="2000" b="1" dirty="0" smtClean="0"/>
          </a:p>
          <a:p>
            <a:pPr>
              <a:buNone/>
            </a:pPr>
            <a:r>
              <a:rPr lang="en-US" altLang="ja-JP" sz="2000" dirty="0" smtClean="0"/>
              <a:t>Win32 and COM Development</a:t>
            </a:r>
            <a:r>
              <a:rPr lang="ja-JP" altLang="en-US" sz="2000" dirty="0" smtClean="0"/>
              <a:t>→</a:t>
            </a:r>
            <a:r>
              <a:rPr lang="en-US" altLang="ja-JP" sz="2000" dirty="0" smtClean="0"/>
              <a:t>User Interface</a:t>
            </a:r>
            <a:r>
              <a:rPr lang="ja-JP" altLang="en-US" sz="2000" dirty="0" smtClean="0"/>
              <a:t> →</a:t>
            </a:r>
            <a:r>
              <a:rPr lang="en-US" altLang="ja-JP" sz="2000" dirty="0" smtClean="0"/>
              <a:t>Windows Shell</a:t>
            </a:r>
            <a:r>
              <a:rPr lang="ja-JP" altLang="en-US" sz="2000" dirty="0" smtClean="0"/>
              <a:t>→</a:t>
            </a:r>
            <a:r>
              <a:rPr lang="en-US" altLang="ja-JP" sz="2000" dirty="0" smtClean="0"/>
              <a:t>Shell Reference</a:t>
            </a:r>
            <a:r>
              <a:rPr lang="ja-JP" altLang="en-US" sz="2000" dirty="0" smtClean="0"/>
              <a:t>→</a:t>
            </a:r>
            <a:r>
              <a:rPr lang="en-US" altLang="ja-JP" sz="2000" dirty="0" smtClean="0"/>
              <a:t>Shell Interfaces</a:t>
            </a:r>
            <a:r>
              <a:rPr lang="ja-JP" altLang="en-US" sz="2000" dirty="0" smtClean="0"/>
              <a:t> →</a:t>
            </a:r>
            <a:r>
              <a:rPr lang="en-US" altLang="ja-JP" sz="2000" dirty="0" err="1" smtClean="0"/>
              <a:t>IFileDialog</a:t>
            </a:r>
            <a:endParaRPr lang="en-US" altLang="ja-JP" sz="2000"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err="1" smtClean="0"/>
              <a:t>System.IO.Log</a:t>
            </a:r>
            <a:r>
              <a:rPr lang="en-US" altLang="ja-JP" sz="2000" b="1" dirty="0" smtClean="0"/>
              <a:t>(CLFS)</a:t>
            </a:r>
            <a:r>
              <a:rPr lang="ja-JP" altLang="en-US" sz="2000" b="1" dirty="0" smtClean="0"/>
              <a:t>について</a:t>
            </a:r>
            <a:endParaRPr lang="en-US" altLang="ja-JP" sz="2000" b="1" dirty="0" smtClean="0"/>
          </a:p>
          <a:p>
            <a:pPr>
              <a:buNone/>
            </a:pPr>
            <a:r>
              <a:rPr lang="en-US" sz="2000" b="1" dirty="0" smtClean="0"/>
              <a:t>Fast and Flexible Logging with Vista's Common Log File System</a:t>
            </a:r>
            <a:r>
              <a:rPr lang="en-US" altLang="ja-JP" sz="2000" b="1" dirty="0" smtClean="0"/>
              <a:t>(en)</a:t>
            </a:r>
          </a:p>
          <a:p>
            <a:pPr>
              <a:buNone/>
            </a:pPr>
            <a:r>
              <a:rPr lang="en-US" altLang="ja-JP" sz="2000" dirty="0" smtClean="0">
                <a:hlinkClick r:id="rId2"/>
              </a:rPr>
              <a:t>http://www.devx.com/VistaSpecialReport/Article/33848/0/page/1</a:t>
            </a:r>
            <a:endParaRPr lang="en-US" altLang="ja-JP" sz="2000" dirty="0" smtClean="0"/>
          </a:p>
          <a:p>
            <a:pPr>
              <a:buNone/>
            </a:pPr>
            <a:r>
              <a:rPr lang="en-US" sz="2000" b="1" dirty="0" smtClean="0"/>
              <a:t>Windows Server 2003 R2 </a:t>
            </a:r>
            <a:r>
              <a:rPr lang="ja-JP" altLang="en-US" sz="2000" b="1" dirty="0" smtClean="0"/>
              <a:t>の新機能</a:t>
            </a:r>
            <a:endParaRPr lang="en-US" altLang="ja-JP" sz="2000" dirty="0" smtClean="0">
              <a:hlinkClick r:id="rId3"/>
            </a:endParaRPr>
          </a:p>
          <a:p>
            <a:pPr>
              <a:buNone/>
            </a:pPr>
            <a:r>
              <a:rPr lang="en-US" altLang="ja-JP" sz="2000" dirty="0" smtClean="0">
                <a:hlinkClick r:id="rId3"/>
              </a:rPr>
              <a:t>http://technet2.microsoft.com/WindowsServer/ja/Library/f9d70026-ae8b-4969-8755-1ea1edc4e38e1041.mspx?mfr=true</a:t>
            </a:r>
            <a:endParaRPr lang="en-US" altLang="ja-JP" sz="2000" dirty="0" smtClean="0"/>
          </a:p>
          <a:p>
            <a:pPr>
              <a:buNone/>
            </a:pPr>
            <a:r>
              <a:rPr lang="en-US" altLang="ja-JP" sz="2000" b="1" dirty="0" smtClean="0"/>
              <a:t>Windows SDK</a:t>
            </a:r>
            <a:r>
              <a:rPr lang="ja-JP" altLang="en-US" sz="2000" b="1" dirty="0" smtClean="0"/>
              <a:t>の位置</a:t>
            </a:r>
            <a:endParaRPr lang="en-US" altLang="ja-JP" sz="2000" b="1" dirty="0" smtClean="0"/>
          </a:p>
          <a:p>
            <a:pPr>
              <a:buNone/>
            </a:pPr>
            <a:r>
              <a:rPr lang="en-US" altLang="ja-JP" sz="2000" dirty="0" smtClean="0"/>
              <a:t>Win32 and COM Development </a:t>
            </a:r>
            <a:r>
              <a:rPr lang="ja-JP" altLang="en-US" sz="2000" dirty="0" smtClean="0"/>
              <a:t>→</a:t>
            </a:r>
            <a:r>
              <a:rPr lang="en-US" altLang="ja-JP" sz="2000" dirty="0" smtClean="0"/>
              <a:t>System Services</a:t>
            </a:r>
            <a:r>
              <a:rPr lang="ja-JP" altLang="en-US" sz="2000" dirty="0" smtClean="0"/>
              <a:t>→</a:t>
            </a:r>
            <a:r>
              <a:rPr lang="en-US" altLang="ja-JP" sz="2000" dirty="0" smtClean="0"/>
              <a:t>File Systems</a:t>
            </a:r>
            <a:r>
              <a:rPr lang="ja-JP" altLang="en-US" sz="2000" dirty="0" smtClean="0"/>
              <a:t>→</a:t>
            </a:r>
            <a:r>
              <a:rPr lang="en-US" altLang="ja-JP" sz="2000" dirty="0" smtClean="0"/>
              <a:t>Common Log File System</a:t>
            </a:r>
          </a:p>
          <a:p>
            <a:pPr>
              <a:buNone/>
            </a:pPr>
            <a:r>
              <a:rPr lang="en-US" altLang="ja-JP" sz="2000" dirty="0" smtClean="0"/>
              <a:t>.NET Framework Development</a:t>
            </a:r>
            <a:r>
              <a:rPr lang="ja-JP" altLang="en-US" sz="2000" dirty="0" smtClean="0"/>
              <a:t>→</a:t>
            </a:r>
            <a:r>
              <a:rPr lang="en-US" altLang="ja-JP" sz="2000" dirty="0" smtClean="0"/>
              <a:t>.NET Framework Technologies</a:t>
            </a:r>
            <a:r>
              <a:rPr lang="ja-JP" altLang="en-US" sz="2000" dirty="0" smtClean="0"/>
              <a:t>→</a:t>
            </a:r>
            <a:r>
              <a:rPr lang="en-US" altLang="ja-JP" sz="2000" dirty="0" smtClean="0"/>
              <a:t>Core Development</a:t>
            </a:r>
            <a:r>
              <a:rPr lang="ja-JP" altLang="en-US" sz="2000" dirty="0" smtClean="0"/>
              <a:t>  </a:t>
            </a:r>
            <a:r>
              <a:rPr lang="en-US" altLang="ja-JP" sz="2000" dirty="0" smtClean="0"/>
              <a:t>Technologies</a:t>
            </a:r>
            <a:r>
              <a:rPr lang="ja-JP" altLang="en-US" sz="2000" dirty="0" smtClean="0"/>
              <a:t>→</a:t>
            </a:r>
            <a:r>
              <a:rPr lang="en-US" altLang="ja-JP" sz="2000" dirty="0" smtClean="0"/>
              <a:t>Logging Support  in </a:t>
            </a:r>
            <a:r>
              <a:rPr lang="en-US" altLang="ja-JP" sz="2000" dirty="0" err="1" smtClean="0"/>
              <a:t>System.IO.Log</a:t>
            </a:r>
            <a:endParaRPr lang="en-US" altLang="ja-JP" sz="2000" dirty="0" smtClean="0"/>
          </a:p>
          <a:p>
            <a:pPr>
              <a:buNone/>
            </a:pPr>
            <a:endParaRPr lang="en-US" altLang="ja-JP" sz="2000" dirty="0" smtClean="0"/>
          </a:p>
          <a:p>
            <a:pPr>
              <a:buNone/>
            </a:pPr>
            <a:endParaRPr lang="en-US" altLang="ja-JP" sz="20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Vista</a:t>
            </a:r>
            <a:r>
              <a:rPr lang="ja-JP" altLang="en-US" dirty="0" smtClean="0"/>
              <a:t>の目玉は何だ</a:t>
            </a:r>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アプリケーション</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プラットフォーム</a:t>
            </a:r>
            <a:endParaRPr lang="en-US" altLang="ja-JP" sz="5400" dirty="0" smtClean="0">
              <a:latin typeface="メイリオ" pitchFamily="50" charset="-128"/>
              <a:ea typeface="メイリオ" pitchFamily="50" charset="-128"/>
            </a:endParaRPr>
          </a:p>
          <a:p>
            <a:pPr algn="ctr" eaLnBrk="1" hangingPunct="1">
              <a:buNone/>
            </a:pPr>
            <a:r>
              <a:rPr lang="ja-JP" altLang="en-US" sz="5400" dirty="0" smtClean="0">
                <a:latin typeface="メイリオ" pitchFamily="50" charset="-128"/>
                <a:ea typeface="メイリオ" pitchFamily="50" charset="-128"/>
              </a:rPr>
              <a:t>としての着実な進化</a:t>
            </a:r>
            <a:endParaRPr lang="en-US" altLang="ja-JP" sz="5400" dirty="0" smtClean="0">
              <a:latin typeface="メイリオ" pitchFamily="50" charset="-128"/>
              <a:ea typeface="メイリオ" pitchFamily="50" charset="-128"/>
            </a:endParaRPr>
          </a:p>
          <a:p>
            <a:pPr algn="ctr" eaLnBrk="1" hangingPunct="1">
              <a:buNone/>
            </a:pPr>
            <a:r>
              <a:rPr lang="ja-JP" altLang="en-US" sz="5400" dirty="0" err="1" smtClean="0">
                <a:latin typeface="メイリオ" pitchFamily="50" charset="-128"/>
                <a:ea typeface="メイリオ" pitchFamily="50" charset="-128"/>
              </a:rPr>
              <a:t>こそ</a:t>
            </a:r>
            <a:r>
              <a:rPr lang="ja-JP" altLang="en-US" sz="5400" dirty="0" smtClean="0">
                <a:latin typeface="メイリオ" pitchFamily="50" charset="-128"/>
                <a:ea typeface="メイリオ" pitchFamily="50" charset="-128"/>
              </a:rPr>
              <a:t>目玉に相応しい！！</a:t>
            </a:r>
            <a:endParaRPr lang="ja-JP" altLang="ja-JP" sz="5400" dirty="0" smtClean="0">
              <a:latin typeface="メイリオ" pitchFamily="50" charset="-128"/>
              <a:ea typeface="メイリオ" pitchFamily="50" charset="-128"/>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smtClean="0"/>
              <a:t>XPS</a:t>
            </a:r>
            <a:r>
              <a:rPr lang="ja-JP" altLang="en-US" sz="2000" b="1" dirty="0" smtClean="0"/>
              <a:t>について</a:t>
            </a:r>
            <a:r>
              <a:rPr lang="en-US" altLang="ja-JP" sz="2000" b="1" dirty="0" smtClean="0"/>
              <a:t>1</a:t>
            </a:r>
          </a:p>
          <a:p>
            <a:pPr>
              <a:buNone/>
            </a:pPr>
            <a:r>
              <a:rPr lang="en-US" sz="2000" b="1" dirty="0" smtClean="0"/>
              <a:t>Printing Overview </a:t>
            </a:r>
          </a:p>
          <a:p>
            <a:pPr>
              <a:buNone/>
            </a:pPr>
            <a:r>
              <a:rPr lang="en-US" sz="2000" dirty="0" smtClean="0"/>
              <a:t>ms-help://MS.MSSDK.1033/MS.NETFX30SDK.1033/</a:t>
            </a:r>
            <a:r>
              <a:rPr lang="en-US" sz="2000" dirty="0" err="1" smtClean="0"/>
              <a:t>wpf_conceptual</a:t>
            </a:r>
            <a:r>
              <a:rPr lang="en-US" sz="2000" dirty="0" smtClean="0"/>
              <a:t>/html/0de8ac41-9aa6-413d-a121-7aa6f41539b1.htm</a:t>
            </a:r>
          </a:p>
          <a:p>
            <a:pPr>
              <a:buNone/>
            </a:pPr>
            <a:r>
              <a:rPr lang="en-US" sz="2000" b="1" dirty="0" smtClean="0"/>
              <a:t>2007 Microsoft Office </a:t>
            </a:r>
            <a:r>
              <a:rPr lang="ja-JP" altLang="en-US" sz="2000" b="1" dirty="0" smtClean="0"/>
              <a:t>プログラム用 </a:t>
            </a:r>
            <a:r>
              <a:rPr lang="en-US" sz="2000" b="1" dirty="0" smtClean="0"/>
              <a:t>Microsoft PDF/XPS </a:t>
            </a:r>
            <a:r>
              <a:rPr lang="ja-JP" altLang="en-US" sz="2000" b="1" dirty="0" smtClean="0"/>
              <a:t>保存アドイン</a:t>
            </a:r>
            <a:endParaRPr lang="en-US" altLang="ja-JP" sz="2000" b="1" dirty="0" smtClean="0"/>
          </a:p>
          <a:p>
            <a:pPr>
              <a:buNone/>
            </a:pPr>
            <a:r>
              <a:rPr lang="en-US" altLang="ja-JP" sz="2000" dirty="0" smtClean="0">
                <a:hlinkClick r:id="rId2"/>
              </a:rPr>
              <a:t>http://www.microsoft.com/downloads/details.aspx?FamilyID=4d951911-3e7e-4ae6-b059-a2e79ed87041&amp;DisplayLang=ja</a:t>
            </a:r>
            <a:endParaRPr lang="en-US" altLang="ja-JP" sz="2000" dirty="0" smtClean="0"/>
          </a:p>
          <a:p>
            <a:pPr>
              <a:buNone/>
            </a:pPr>
            <a:r>
              <a:rPr lang="en-US" sz="2000" b="1" dirty="0" smtClean="0"/>
              <a:t>Microsoft XML Paper Specification Essentials Pack Version 1.0</a:t>
            </a:r>
          </a:p>
          <a:p>
            <a:pPr>
              <a:buNone/>
            </a:pPr>
            <a:r>
              <a:rPr lang="en-US" altLang="ja-JP" sz="2000" dirty="0" smtClean="0">
                <a:hlinkClick r:id="rId3"/>
              </a:rPr>
              <a:t>http://www.microsoft.com/downloads/details.aspx?FamilyId=B8DCFFDD-E3A5-44CC-8021-7649FD37FFEE&amp;displaylang=en</a:t>
            </a:r>
            <a:endParaRPr lang="en-US" altLang="ja-JP" sz="2000" dirty="0" smtClean="0"/>
          </a:p>
          <a:p>
            <a:pPr>
              <a:buNone/>
            </a:pPr>
            <a:r>
              <a:rPr lang="fr-FR" sz="2000" b="1" dirty="0" smtClean="0"/>
              <a:t>Microsoft Core XML Services (MSXML) 6.0</a:t>
            </a:r>
          </a:p>
          <a:p>
            <a:pPr>
              <a:buNone/>
            </a:pPr>
            <a:r>
              <a:rPr lang="en-US" altLang="ja-JP" sz="2000" dirty="0" smtClean="0">
                <a:hlinkClick r:id="rId4"/>
              </a:rPr>
              <a:t>http://www.microsoft.com/downloads/details.aspx?displaylang=ja&amp;FamilyID=993c0bcf-3bcf-4009-be21-27e85e1857b1</a:t>
            </a:r>
            <a:endParaRPr lang="en-US" altLang="ja-JP" sz="2000" dirty="0"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smtClean="0"/>
              <a:t>XPS</a:t>
            </a:r>
            <a:r>
              <a:rPr lang="ja-JP" altLang="en-US" sz="2000" b="1" dirty="0" smtClean="0"/>
              <a:t>について</a:t>
            </a:r>
            <a:r>
              <a:rPr lang="en-US" altLang="ja-JP" sz="2000" b="1" dirty="0" smtClean="0"/>
              <a:t>2</a:t>
            </a:r>
          </a:p>
          <a:p>
            <a:pPr>
              <a:buNone/>
            </a:pPr>
            <a:r>
              <a:rPr lang="en-US" altLang="ja-JP" sz="2000" b="1" dirty="0" smtClean="0"/>
              <a:t>Windows </a:t>
            </a:r>
            <a:r>
              <a:rPr lang="en-US" altLang="ja-JP" sz="2000" b="1" dirty="0" err="1" smtClean="0"/>
              <a:t>HardwareDeveloper</a:t>
            </a:r>
            <a:r>
              <a:rPr lang="en-US" altLang="ja-JP" sz="2000" b="1" dirty="0" smtClean="0"/>
              <a:t> Central</a:t>
            </a:r>
          </a:p>
          <a:p>
            <a:pPr>
              <a:buNone/>
            </a:pPr>
            <a:r>
              <a:rPr lang="en-US" altLang="ja-JP" sz="2000" dirty="0" smtClean="0">
                <a:hlinkClick r:id="rId2"/>
              </a:rPr>
              <a:t>http://www.microsoft.com/whdc/xps/default.mspx</a:t>
            </a:r>
            <a:endParaRPr lang="en-US" altLang="ja-JP" sz="2000" dirty="0" smtClean="0"/>
          </a:p>
          <a:p>
            <a:pPr>
              <a:buNone/>
            </a:pPr>
            <a:r>
              <a:rPr lang="en-US" sz="2000" b="1" dirty="0" smtClean="0"/>
              <a:t>XPS for Application Developers</a:t>
            </a:r>
          </a:p>
          <a:p>
            <a:pPr>
              <a:buNone/>
            </a:pPr>
            <a:r>
              <a:rPr lang="en-US" altLang="ja-JP" sz="2000" dirty="0" smtClean="0">
                <a:hlinkClick r:id="rId3"/>
              </a:rPr>
              <a:t>http://www.microsoft.com/whdc/xps/xpsappdevs.mspx</a:t>
            </a:r>
            <a:endParaRPr lang="en-US" altLang="ja-JP" sz="2000" dirty="0" smtClean="0"/>
          </a:p>
          <a:p>
            <a:pPr>
              <a:buNone/>
            </a:pPr>
            <a:r>
              <a:rPr lang="en-US" sz="2000" b="1" dirty="0" smtClean="0"/>
              <a:t>XML Paper Specification (Spec)</a:t>
            </a:r>
          </a:p>
          <a:p>
            <a:pPr>
              <a:buNone/>
            </a:pPr>
            <a:r>
              <a:rPr lang="en-US" altLang="ja-JP" sz="2000" dirty="0" smtClean="0">
                <a:hlinkClick r:id="rId4"/>
              </a:rPr>
              <a:t>http://www.microsoft.com/whdc/xps/xpsspec.mspx</a:t>
            </a:r>
            <a:endParaRPr lang="en-US" altLang="ja-JP" sz="2000" dirty="0" smtClean="0"/>
          </a:p>
          <a:p>
            <a:pPr>
              <a:buNone/>
            </a:pPr>
            <a:r>
              <a:rPr lang="en-US" altLang="ja-JP" sz="2000" b="1" dirty="0" smtClean="0"/>
              <a:t>XPS Team Blog</a:t>
            </a:r>
          </a:p>
          <a:p>
            <a:pPr>
              <a:buNone/>
            </a:pPr>
            <a:r>
              <a:rPr lang="en-US" altLang="ja-JP" sz="2000" dirty="0" smtClean="0">
                <a:hlinkClick r:id="rId5"/>
              </a:rPr>
              <a:t>http://blogs.msdn.com/xps/</a:t>
            </a:r>
            <a:endParaRPr lang="en-US" altLang="ja-JP" sz="2000" dirty="0" smtClean="0"/>
          </a:p>
          <a:p>
            <a:pPr>
              <a:buNone/>
            </a:pPr>
            <a:r>
              <a:rPr lang="en-US" altLang="ja-JP" sz="2000" b="1" dirty="0" err="1" smtClean="0">
                <a:hlinkClick r:id="rId6" action="ppaction://hlinkfile"/>
              </a:rPr>
              <a:t>Feng</a:t>
            </a:r>
            <a:r>
              <a:rPr lang="en-US" altLang="ja-JP" sz="2000" b="1" dirty="0" smtClean="0">
                <a:hlinkClick r:id="rId6" action="ppaction://hlinkfile"/>
              </a:rPr>
              <a:t> Yuan (</a:t>
            </a:r>
            <a:r>
              <a:rPr lang="ja-JP" altLang="en-US" sz="2000" b="1" dirty="0" smtClean="0">
                <a:hlinkClick r:id="rId6" action="ppaction://hlinkfile"/>
              </a:rPr>
              <a:t>袁峰</a:t>
            </a:r>
            <a:r>
              <a:rPr lang="en-US" altLang="ja-JP" sz="2000" b="1" dirty="0" smtClean="0">
                <a:hlinkClick r:id="rId6" action="ppaction://hlinkfile"/>
              </a:rPr>
              <a:t>)</a:t>
            </a:r>
            <a:endParaRPr lang="en-US" altLang="ja-JP" sz="2000" b="1" dirty="0" smtClean="0"/>
          </a:p>
          <a:p>
            <a:pPr>
              <a:buNone/>
            </a:pPr>
            <a:r>
              <a:rPr lang="en-US" altLang="ja-JP" sz="2000" dirty="0" smtClean="0">
                <a:hlinkClick r:id="rId7"/>
              </a:rPr>
              <a:t>http://blogs.msdn.com/fyuan/</a:t>
            </a:r>
            <a:endParaRPr lang="en-US" altLang="ja-JP" sz="2000"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a:t>
            </a:r>
            <a:endParaRPr lang="ja-JP" altLang="ja-JP" dirty="0" smtClean="0"/>
          </a:p>
        </p:txBody>
      </p:sp>
      <p:sp>
        <p:nvSpPr>
          <p:cNvPr id="2051" name="Rectangle 3"/>
          <p:cNvSpPr>
            <a:spLocks noGrp="1" noChangeArrowheads="1"/>
          </p:cNvSpPr>
          <p:nvPr>
            <p:ph type="body" idx="1"/>
          </p:nvPr>
        </p:nvSpPr>
        <p:spPr/>
        <p:txBody>
          <a:bodyPr/>
          <a:lstStyle/>
          <a:p>
            <a:pPr>
              <a:buNone/>
            </a:pPr>
            <a:r>
              <a:rPr lang="ja-JP" altLang="en-US" sz="2000" b="1" dirty="0" smtClean="0"/>
              <a:t>★</a:t>
            </a:r>
            <a:r>
              <a:rPr lang="en-US" altLang="ja-JP" sz="2000" b="1" dirty="0" smtClean="0"/>
              <a:t>XPS</a:t>
            </a:r>
            <a:r>
              <a:rPr lang="ja-JP" altLang="en-US" sz="2000" b="1" dirty="0" smtClean="0"/>
              <a:t>について</a:t>
            </a:r>
            <a:r>
              <a:rPr lang="en-US" altLang="ja-JP" sz="2000" b="1" dirty="0" smtClean="0"/>
              <a:t>3</a:t>
            </a:r>
          </a:p>
          <a:p>
            <a:pPr>
              <a:buNone/>
            </a:pPr>
            <a:r>
              <a:rPr lang="en-US" sz="2000" b="1" dirty="0" smtClean="0"/>
              <a:t>Optimize XPS markup(</a:t>
            </a:r>
            <a:r>
              <a:rPr lang="ja-JP" altLang="en-US" sz="2000" b="1" dirty="0" smtClean="0"/>
              <a:t>パフォーマンスの注意点</a:t>
            </a:r>
            <a:r>
              <a:rPr lang="en-US" sz="2000" b="1" dirty="0" smtClean="0"/>
              <a:t>)</a:t>
            </a:r>
          </a:p>
          <a:p>
            <a:pPr>
              <a:buNone/>
            </a:pPr>
            <a:r>
              <a:rPr lang="en-US" altLang="ja-JP" sz="2000" dirty="0" smtClean="0">
                <a:hlinkClick r:id="rId2"/>
              </a:rPr>
              <a:t>http://blogs.msdn.com/fyuan/archive/2006/01/18/514450.aspx</a:t>
            </a:r>
            <a:endParaRPr lang="en-US" altLang="ja-JP" sz="2000" dirty="0" smtClean="0"/>
          </a:p>
          <a:p>
            <a:pPr>
              <a:buNone/>
            </a:pPr>
            <a:r>
              <a:rPr lang="en-US" sz="2000" b="1" dirty="0" smtClean="0"/>
              <a:t>Query regarding </a:t>
            </a:r>
            <a:r>
              <a:rPr lang="en-US" sz="2000" b="1" dirty="0" err="1" smtClean="0"/>
              <a:t>CreateFontPackage</a:t>
            </a:r>
            <a:r>
              <a:rPr lang="en-US" sz="2000" b="1" dirty="0" smtClean="0"/>
              <a:t> API used for Font </a:t>
            </a:r>
            <a:r>
              <a:rPr lang="en-US" sz="2000" b="1" dirty="0" err="1" smtClean="0"/>
              <a:t>Subsetting</a:t>
            </a:r>
            <a:r>
              <a:rPr lang="en-US" sz="2000" b="1" dirty="0" smtClean="0"/>
              <a:t> </a:t>
            </a:r>
            <a:endParaRPr lang="en-US" altLang="ja-JP" sz="2000" b="1" dirty="0" smtClean="0"/>
          </a:p>
          <a:p>
            <a:pPr>
              <a:buNone/>
            </a:pPr>
            <a:r>
              <a:rPr lang="en-US" altLang="ja-JP" sz="2000" dirty="0" smtClean="0">
                <a:hlinkClick r:id="rId3"/>
              </a:rPr>
              <a:t>http://forums.microsoft.com/MSDN/ShowPost.aspx?PostID=222335&amp;SiteID=1</a:t>
            </a:r>
            <a:endParaRPr lang="en-US" altLang="ja-JP" sz="2000" dirty="0" smtClean="0"/>
          </a:p>
          <a:p>
            <a:pPr>
              <a:buNone/>
            </a:pPr>
            <a:r>
              <a:rPr lang="en-US" sz="2000" b="1" dirty="0" smtClean="0"/>
              <a:t>Insertion of an </a:t>
            </a:r>
            <a:r>
              <a:rPr lang="en-US" sz="2000" b="1" dirty="0" err="1" smtClean="0"/>
              <a:t>adendum</a:t>
            </a:r>
            <a:r>
              <a:rPr lang="en-US" sz="2000" b="1" dirty="0" smtClean="0"/>
              <a:t> to the intro to font embedding </a:t>
            </a:r>
            <a:endParaRPr lang="en-US" altLang="ja-JP" sz="2000" dirty="0" smtClean="0"/>
          </a:p>
          <a:p>
            <a:pPr>
              <a:buNone/>
            </a:pPr>
            <a:r>
              <a:rPr lang="en-US" altLang="ja-JP" sz="2000" dirty="0" smtClean="0">
                <a:hlinkClick r:id="rId4"/>
              </a:rPr>
              <a:t>http://blogs.msdn.com/michkap/archive/2006/08/02/686538.aspx</a:t>
            </a:r>
            <a:endParaRPr lang="en-US" altLang="ja-JP" sz="2000" dirty="0" smtClean="0"/>
          </a:p>
          <a:p>
            <a:pPr>
              <a:buNone/>
            </a:pPr>
            <a:r>
              <a:rPr lang="en-US" sz="2000" dirty="0" smtClean="0"/>
              <a:t>Creating an XPS Document Sample </a:t>
            </a:r>
          </a:p>
          <a:p>
            <a:pPr>
              <a:buNone/>
            </a:pPr>
            <a:r>
              <a:rPr lang="en-US" altLang="ja-JP" sz="2000" dirty="0" smtClean="0"/>
              <a:t>ms-help://MS.MSSDK.1033/MS.NETFX30SDK.1033/</a:t>
            </a:r>
            <a:r>
              <a:rPr lang="en-US" altLang="ja-JP" sz="2000" dirty="0" err="1" smtClean="0"/>
              <a:t>wpf_samples</a:t>
            </a:r>
            <a:r>
              <a:rPr lang="en-US" altLang="ja-JP" sz="2000" dirty="0" smtClean="0"/>
              <a:t>/html/a7736471-4322-40ea-8580-34c8eb0dbb3e.htm</a:t>
            </a:r>
          </a:p>
          <a:p>
            <a:pPr>
              <a:buNone/>
            </a:pPr>
            <a:endParaRPr lang="en-US" altLang="ja-JP" sz="2000" dirty="0" smtClean="0"/>
          </a:p>
          <a:p>
            <a:pPr>
              <a:buNone/>
            </a:pPr>
            <a:endParaRPr lang="en-US" altLang="ja-JP" sz="2000" dirty="0" smtClean="0"/>
          </a:p>
          <a:p>
            <a:pPr>
              <a:buNone/>
            </a:pPr>
            <a:endParaRPr lang="en-US" altLang="ja-JP" sz="2000" dirty="0" smtClean="0"/>
          </a:p>
          <a:p>
            <a:pPr>
              <a:buNone/>
            </a:pPr>
            <a:endParaRPr lang="en-US" altLang="ja-JP"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ja-JP" altLang="en-US" sz="5400" dirty="0" smtClean="0">
                <a:latin typeface="メイリオ" pitchFamily="50" charset="-128"/>
                <a:ea typeface="メイリオ" pitchFamily="50" charset="-128"/>
              </a:rPr>
              <a:t>今回取り上げる機能は</a:t>
            </a:r>
            <a:endParaRPr lang="en-US" altLang="ja-JP" sz="5400" dirty="0" smtClean="0">
              <a:latin typeface="メイリオ" pitchFamily="50" charset="-128"/>
              <a:ea typeface="メイリオ" pitchFamily="50" charset="-128"/>
            </a:endParaRPr>
          </a:p>
          <a:p>
            <a:pPr eaLnBrk="1" hangingPunct="1"/>
            <a:r>
              <a:rPr lang="ja-JP" altLang="en-US" sz="5400" dirty="0" smtClean="0">
                <a:solidFill>
                  <a:srgbClr val="FF0000"/>
                </a:solidFill>
                <a:latin typeface="メイリオ" pitchFamily="50" charset="-128"/>
                <a:ea typeface="メイリオ" pitchFamily="50" charset="-128"/>
              </a:rPr>
              <a:t>ボタン</a:t>
            </a:r>
            <a:endParaRPr lang="en-US" altLang="ja-JP" sz="5400" dirty="0" smtClean="0">
              <a:solidFill>
                <a:srgbClr val="FF0000"/>
              </a:solidFill>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IFileDialog</a:t>
            </a:r>
            <a:endParaRPr lang="en-US" altLang="ja-JP" sz="5400" dirty="0" smtClean="0">
              <a:latin typeface="メイリオ" pitchFamily="50" charset="-128"/>
              <a:ea typeface="メイリオ" pitchFamily="50" charset="-128"/>
            </a:endParaRPr>
          </a:p>
          <a:p>
            <a:pPr eaLnBrk="1" hangingPunct="1"/>
            <a:r>
              <a:rPr lang="en-US" altLang="ja-JP" sz="5400" dirty="0" err="1" smtClean="0">
                <a:latin typeface="メイリオ" pitchFamily="50" charset="-128"/>
                <a:ea typeface="メイリオ" pitchFamily="50" charset="-128"/>
              </a:rPr>
              <a:t>System.IO.Log</a:t>
            </a:r>
            <a:r>
              <a:rPr lang="en-US" altLang="ja-JP" sz="5400" dirty="0" smtClean="0">
                <a:latin typeface="メイリオ" pitchFamily="50" charset="-128"/>
                <a:ea typeface="メイリオ" pitchFamily="50" charset="-128"/>
              </a:rPr>
              <a:t>(CLFS)</a:t>
            </a:r>
          </a:p>
          <a:p>
            <a:pPr eaLnBrk="1" hangingPunct="1"/>
            <a:r>
              <a:rPr lang="en-US" altLang="ja-JP" sz="5400" dirty="0" smtClean="0">
                <a:latin typeface="メイリオ" pitchFamily="50" charset="-128"/>
                <a:ea typeface="メイリオ" pitchFamily="50" charset="-128"/>
              </a:rPr>
              <a:t>XPS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ボタン</a:t>
            </a:r>
            <a:endParaRPr lang="ja-JP"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4800" dirty="0" smtClean="0">
                <a:latin typeface="メイリオ" pitchFamily="50" charset="-128"/>
                <a:ea typeface="メイリオ" pitchFamily="50" charset="-128"/>
              </a:rPr>
              <a:t>Windows XP</a:t>
            </a:r>
            <a:r>
              <a:rPr lang="ja-JP" altLang="en-US" sz="4800" dirty="0" smtClean="0">
                <a:latin typeface="メイリオ" pitchFamily="50" charset="-128"/>
                <a:ea typeface="メイリオ" pitchFamily="50" charset="-128"/>
              </a:rPr>
              <a:t>のボタンは</a:t>
            </a:r>
            <a:endParaRPr lang="en-US" altLang="ja-JP" sz="4800" dirty="0" smtClean="0">
              <a:latin typeface="メイリオ" pitchFamily="50" charset="-128"/>
              <a:ea typeface="メイリオ" pitchFamily="50" charset="-128"/>
            </a:endParaRPr>
          </a:p>
          <a:p>
            <a:pPr eaLnBrk="1" hangingPunct="1">
              <a:buNone/>
            </a:pPr>
            <a:endParaRPr lang="en-US" altLang="ja-JP" sz="4800" dirty="0" smtClean="0">
              <a:latin typeface="メイリオ" pitchFamily="50" charset="-128"/>
              <a:ea typeface="メイリオ" pitchFamily="50" charset="-128"/>
            </a:endParaRPr>
          </a:p>
          <a:p>
            <a:pPr eaLnBrk="1" hangingPunct="1">
              <a:buNone/>
            </a:pPr>
            <a:endParaRPr lang="en-US" altLang="ja-JP" sz="4800" dirty="0" smtClean="0">
              <a:latin typeface="メイリオ" pitchFamily="50" charset="-128"/>
              <a:ea typeface="メイリオ" pitchFamily="50" charset="-128"/>
            </a:endParaRPr>
          </a:p>
          <a:p>
            <a:pPr eaLnBrk="1" hangingPunct="1">
              <a:buNone/>
            </a:pPr>
            <a:r>
              <a:rPr lang="en-US" altLang="ja-JP" sz="4800" dirty="0" smtClean="0">
                <a:latin typeface="メイリオ" pitchFamily="50" charset="-128"/>
                <a:ea typeface="メイリオ" pitchFamily="50" charset="-128"/>
              </a:rPr>
              <a:t>Windows Vista</a:t>
            </a:r>
            <a:r>
              <a:rPr lang="ja-JP" altLang="en-US" sz="4800" dirty="0" smtClean="0">
                <a:latin typeface="メイリオ" pitchFamily="50" charset="-128"/>
                <a:ea typeface="メイリオ" pitchFamily="50" charset="-128"/>
              </a:rPr>
              <a:t>のボタンは</a:t>
            </a:r>
            <a:endParaRPr lang="en-US" altLang="ja-JP" sz="4800" dirty="0" smtClean="0">
              <a:latin typeface="メイリオ" pitchFamily="50" charset="-128"/>
              <a:ea typeface="メイリオ" pitchFamily="50" charset="-128"/>
            </a:endParaRPr>
          </a:p>
          <a:p>
            <a:pPr eaLnBrk="1" hangingPunct="1">
              <a:buNone/>
            </a:pPr>
            <a:endParaRPr lang="en-US" altLang="ja-JP" sz="4800" dirty="0" smtClean="0">
              <a:latin typeface="メイリオ" pitchFamily="50" charset="-128"/>
              <a:ea typeface="メイリオ" pitchFamily="50" charset="-128"/>
            </a:endParaRPr>
          </a:p>
          <a:p>
            <a:pPr eaLnBrk="1" hangingPunct="1">
              <a:buNone/>
            </a:pPr>
            <a:endParaRPr lang="en-US" altLang="ja-JP" sz="5400" dirty="0" smtClean="0">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a:srcRect/>
          <a:stretch>
            <a:fillRect/>
          </a:stretch>
        </p:blipFill>
        <p:spPr bwMode="auto">
          <a:xfrm>
            <a:off x="571472" y="1857364"/>
            <a:ext cx="4900199" cy="1583903"/>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714348" y="4357694"/>
            <a:ext cx="4357718" cy="1556328"/>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endParaRPr lang="en-US" altLang="ja-JP" sz="5400" dirty="0" smtClean="0">
              <a:latin typeface="メイリオ" pitchFamily="50" charset="-128"/>
              <a:ea typeface="メイリオ" pitchFamily="50" charset="-128"/>
            </a:endParaRPr>
          </a:p>
          <a:p>
            <a:pPr algn="ctr" eaLnBrk="1" hangingPunct="1">
              <a:buNone/>
            </a:pPr>
            <a:r>
              <a:rPr lang="en-US" altLang="ja-JP" sz="5400" dirty="0" smtClean="0">
                <a:latin typeface="メイリオ" pitchFamily="50" charset="-128"/>
                <a:ea typeface="メイリオ" pitchFamily="50" charset="-128"/>
              </a:rPr>
              <a:t>DEMO1</a:t>
            </a:r>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10838</TotalTime>
  <Words>1464</Words>
  <Application>Microsoft Office PowerPoint</Application>
  <PresentationFormat>画面に合わせる (4:3)</PresentationFormat>
  <Paragraphs>374</Paragraphs>
  <Slides>62</Slides>
  <Notes>1</Notes>
  <HiddenSlides>0</HiddenSlides>
  <MMClips>0</MMClips>
  <ScaleCrop>false</ScaleCrop>
  <HeadingPairs>
    <vt:vector size="4" baseType="variant">
      <vt:variant>
        <vt:lpstr>テーマ</vt:lpstr>
      </vt:variant>
      <vt:variant>
        <vt:i4>1</vt:i4>
      </vt:variant>
      <vt:variant>
        <vt:lpstr>スライド タイトル</vt:lpstr>
      </vt:variant>
      <vt:variant>
        <vt:i4>62</vt:i4>
      </vt:variant>
    </vt:vector>
  </HeadingPairs>
  <TitlesOfParts>
    <vt:vector size="63" baseType="lpstr">
      <vt:lpstr>プレゼンテーション1</vt:lpstr>
      <vt:lpstr>スライド 1</vt:lpstr>
      <vt:lpstr>スライド 2</vt:lpstr>
      <vt:lpstr>Vistaの目玉は何だ</vt:lpstr>
      <vt:lpstr>Vistaの目玉は何だ</vt:lpstr>
      <vt:lpstr>Vistaの目玉は何だ</vt:lpstr>
      <vt:lpstr>Vistaの目玉は何だ</vt:lpstr>
      <vt:lpstr>スライド 7</vt:lpstr>
      <vt:lpstr>ボタン</vt:lpstr>
      <vt:lpstr>スライド 9</vt:lpstr>
      <vt:lpstr>スライド 10</vt:lpstr>
      <vt:lpstr>WPFアプリの場合</vt:lpstr>
      <vt:lpstr>スライド 12</vt:lpstr>
      <vt:lpstr>WPFアプリの場合</vt:lpstr>
      <vt:lpstr>Command Link Button</vt:lpstr>
      <vt:lpstr>Command Link Button</vt:lpstr>
      <vt:lpstr>Command Link Button</vt:lpstr>
      <vt:lpstr>Shield アイコン</vt:lpstr>
      <vt:lpstr>他には</vt:lpstr>
      <vt:lpstr>そして</vt:lpstr>
      <vt:lpstr>スライド 20</vt:lpstr>
      <vt:lpstr>IFileDialogって？</vt:lpstr>
      <vt:lpstr>古いの</vt:lpstr>
      <vt:lpstr>新しいの</vt:lpstr>
      <vt:lpstr>IFileDialogって？</vt:lpstr>
      <vt:lpstr>IFileDialogって？</vt:lpstr>
      <vt:lpstr>スライド 26</vt:lpstr>
      <vt:lpstr>使うためには</vt:lpstr>
      <vt:lpstr>ミニマムコード(ATL版)</vt:lpstr>
      <vt:lpstr>スライド 29</vt:lpstr>
      <vt:lpstr>スライド 30</vt:lpstr>
      <vt:lpstr>ログを取る場合の問題点</vt:lpstr>
      <vt:lpstr>CLFSをあなたは知っているか？</vt:lpstr>
      <vt:lpstr>CLFSとは</vt:lpstr>
      <vt:lpstr>利用するには</vt:lpstr>
      <vt:lpstr>スライド 35</vt:lpstr>
      <vt:lpstr>CLFSの使い方1</vt:lpstr>
      <vt:lpstr>CLFSの使い方2</vt:lpstr>
      <vt:lpstr>CLFSの使い方3</vt:lpstr>
      <vt:lpstr>CLFSの使い方4</vt:lpstr>
      <vt:lpstr>Vista以外の場合どうする？</vt:lpstr>
      <vt:lpstr>スライド 41</vt:lpstr>
      <vt:lpstr>XPS？</vt:lpstr>
      <vt:lpstr>XPSはどうやったら使えるの？</vt:lpstr>
      <vt:lpstr>XPSって従来の印刷とどう違うの？(Windows SDKより)</vt:lpstr>
      <vt:lpstr>XPSって従来の印刷とどう違うの？</vt:lpstr>
      <vt:lpstr>XPSって従来の印刷とどう違うの？</vt:lpstr>
      <vt:lpstr>XPSって従来の印刷とどう違うの？</vt:lpstr>
      <vt:lpstr>XPSって従来の印刷とどう違うの？</vt:lpstr>
      <vt:lpstr>まずは出してみましょう</vt:lpstr>
      <vt:lpstr>XPSってどうなっているの？</vt:lpstr>
      <vt:lpstr>ページ情報はどうなっているの？(抜粋)</vt:lpstr>
      <vt:lpstr>それではXPSを作ってみましょう。</vt:lpstr>
      <vt:lpstr>それではXPSを作ってみましょう。</vt:lpstr>
      <vt:lpstr>作ってみましょう</vt:lpstr>
      <vt:lpstr>XPSを作るポイント</vt:lpstr>
      <vt:lpstr>スライド 56</vt:lpstr>
      <vt:lpstr>参考文献</vt:lpstr>
      <vt:lpstr>参考文献</vt:lpstr>
      <vt:lpstr>参考文献</vt:lpstr>
      <vt:lpstr>参考文献</vt:lpstr>
      <vt:lpstr>参考文献</vt:lpstr>
      <vt:lpstr>参考文献</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434</cp:revision>
  <dcterms:created xsi:type="dcterms:W3CDTF">2006-05-15T04:25:02Z</dcterms:created>
  <dcterms:modified xsi:type="dcterms:W3CDTF">2007-04-30T14:15:27Z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