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0"/>
  </p:notesMasterIdLst>
  <p:sldIdLst>
    <p:sldId id="256" r:id="rId2"/>
    <p:sldId id="273" r:id="rId3"/>
    <p:sldId id="285" r:id="rId4"/>
    <p:sldId id="286" r:id="rId5"/>
    <p:sldId id="300" r:id="rId6"/>
    <p:sldId id="287" r:id="rId7"/>
    <p:sldId id="288" r:id="rId8"/>
    <p:sldId id="289" r:id="rId9"/>
    <p:sldId id="290" r:id="rId10"/>
    <p:sldId id="291" r:id="rId11"/>
    <p:sldId id="292" r:id="rId12"/>
    <p:sldId id="293" r:id="rId13"/>
    <p:sldId id="294" r:id="rId14"/>
    <p:sldId id="296" r:id="rId15"/>
    <p:sldId id="295" r:id="rId16"/>
    <p:sldId id="297" r:id="rId17"/>
    <p:sldId id="280" r:id="rId18"/>
    <p:sldId id="299" r:id="rId19"/>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7" autoAdjust="0"/>
    <p:restoredTop sz="94686" autoAdjust="0"/>
  </p:normalViewPr>
  <p:slideViewPr>
    <p:cSldViewPr>
      <p:cViewPr varScale="1">
        <p:scale>
          <a:sx n="77" d="100"/>
          <a:sy n="77" d="100"/>
        </p:scale>
        <p:origin x="-16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1560" y="-90"/>
      </p:cViewPr>
      <p:guideLst>
        <p:guide orient="horz" pos="3130"/>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type="dt" idx="1"/>
          </p:nvPr>
        </p:nvSpPr>
        <p:spPr bwMode="auto">
          <a:xfrm>
            <a:off x="3854450" y="0"/>
            <a:ext cx="2951163" cy="496888"/>
          </a:xfrm>
          <a:prstGeom prst="rect">
            <a:avLst/>
          </a:prstGeom>
          <a:noFill/>
          <a:ln w="9525">
            <a:noFill/>
            <a:miter lim="800000"/>
            <a:headEnd/>
            <a:tailEnd/>
          </a:ln>
        </p:spPr>
        <p:txBody>
          <a:bodyPr vert="horz" wrap="square" lIns="92236" tIns="46118" rIns="92236" bIns="46118" numCol="1" anchor="t" anchorCtr="0" compatLnSpc="1">
            <a:prstTxWarp prst="textNoShape">
              <a:avLst/>
            </a:prstTxWarp>
          </a:bodyPr>
          <a:lstStyle>
            <a:lvl1pPr algn="r" defTabSz="922338">
              <a:defRPr sz="1200"/>
            </a:lvl1pPr>
          </a:lstStyle>
          <a:p>
            <a:endParaRPr lang="en-US" altLang="ja-JP"/>
          </a:p>
        </p:txBody>
      </p:sp>
      <p:sp>
        <p:nvSpPr>
          <p:cNvPr id="20483" name="Rectangle 4"/>
          <p:cNvSpPr>
            <a:spLocks noGrp="1" noRot="1" noChangeAspect="1" noChangeArrowheads="1" noTextEdit="1"/>
          </p:cNvSpPr>
          <p:nvPr>
            <p:ph type="sldImg" idx="2"/>
          </p:nvPr>
        </p:nvSpPr>
        <p:spPr bwMode="auto">
          <a:xfrm>
            <a:off x="917575" y="744538"/>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9450" y="4721225"/>
            <a:ext cx="5448300" cy="4473575"/>
          </a:xfrm>
          <a:prstGeom prst="rect">
            <a:avLst/>
          </a:prstGeom>
          <a:noFill/>
          <a:ln w="9525">
            <a:noFill/>
            <a:miter lim="800000"/>
            <a:headEnd/>
            <a:tailEnd/>
          </a:ln>
        </p:spPr>
        <p:txBody>
          <a:bodyPr vert="horz" wrap="square" lIns="92236" tIns="46118" rIns="92236" bIns="4611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8438" name="Rectangle 6"/>
          <p:cNvSpPr>
            <a:spLocks noGrp="1" noChangeArrowheads="1"/>
          </p:cNvSpPr>
          <p:nvPr>
            <p:ph type="ftr" sz="quarter" idx="4"/>
          </p:nvPr>
        </p:nvSpPr>
        <p:spPr bwMode="auto">
          <a:xfrm>
            <a:off x="0" y="9440863"/>
            <a:ext cx="2951163" cy="496887"/>
          </a:xfrm>
          <a:prstGeom prst="rect">
            <a:avLst/>
          </a:prstGeom>
          <a:noFill/>
          <a:ln w="9525">
            <a:noFill/>
            <a:miter lim="800000"/>
            <a:headEnd/>
            <a:tailEnd/>
          </a:ln>
        </p:spPr>
        <p:txBody>
          <a:bodyPr vert="horz" wrap="square" lIns="92236" tIns="46118" rIns="92236" bIns="46118" numCol="1" anchor="b" anchorCtr="0" compatLnSpc="1">
            <a:prstTxWarp prst="textNoShape">
              <a:avLst/>
            </a:prstTxWarp>
          </a:bodyPr>
          <a:lstStyle>
            <a:lvl1pPr defTabSz="922338">
              <a:defRPr sz="1200"/>
            </a:lvl1pPr>
          </a:lstStyle>
          <a:p>
            <a:endParaRPr lang="en-US" altLang="ja-JP"/>
          </a:p>
        </p:txBody>
      </p:sp>
      <p:sp>
        <p:nvSpPr>
          <p:cNvPr id="18439" name="Rectangle 7"/>
          <p:cNvSpPr>
            <a:spLocks noGrp="1" noChangeArrowheads="1"/>
          </p:cNvSpPr>
          <p:nvPr>
            <p:ph type="sldNum" sz="quarter" idx="5"/>
          </p:nvPr>
        </p:nvSpPr>
        <p:spPr bwMode="auto">
          <a:xfrm>
            <a:off x="3854450" y="9440863"/>
            <a:ext cx="2951163" cy="496887"/>
          </a:xfrm>
          <a:prstGeom prst="rect">
            <a:avLst/>
          </a:prstGeom>
          <a:noFill/>
          <a:ln w="9525">
            <a:noFill/>
            <a:miter lim="800000"/>
            <a:headEnd/>
            <a:tailEnd/>
          </a:ln>
        </p:spPr>
        <p:txBody>
          <a:bodyPr vert="horz" wrap="square" lIns="92236" tIns="46118" rIns="92236" bIns="46118" numCol="1" anchor="b" anchorCtr="0" compatLnSpc="1">
            <a:prstTxWarp prst="textNoShape">
              <a:avLst/>
            </a:prstTxWarp>
          </a:bodyPr>
          <a:lstStyle>
            <a:lvl1pPr algn="r" defTabSz="922338">
              <a:defRPr sz="1200"/>
            </a:lvl1pPr>
          </a:lstStyle>
          <a:p>
            <a:fld id="{16168BBD-0A16-4EBA-ADE3-C20A02CC893C}" type="slidenum">
              <a:rPr lang="en-US" altLang="ja-JP"/>
              <a:pPr/>
              <a:t>&lt;#&gt;</a:t>
            </a:fld>
            <a:endParaRPr lang="en-US" altLang="ja-JP"/>
          </a:p>
        </p:txBody>
      </p:sp>
      <p:sp>
        <p:nvSpPr>
          <p:cNvPr id="8" name="ヘッダー プレースホルダ 7"/>
          <p:cNvSpPr>
            <a:spLocks noGrp="1"/>
          </p:cNvSpPr>
          <p:nvPr>
            <p:ph type="hdr" sz="quarter"/>
          </p:nvPr>
        </p:nvSpPr>
        <p:spPr bwMode="auto">
          <a:xfrm>
            <a:off x="0" y="0"/>
            <a:ext cx="2951163" cy="496888"/>
          </a:xfrm>
          <a:prstGeom prst="rect">
            <a:avLst/>
          </a:prstGeom>
          <a:noFill/>
          <a:ln w="9525">
            <a:noFill/>
            <a:miter lim="800000"/>
            <a:headEnd/>
            <a:tailEnd/>
          </a:ln>
        </p:spPr>
        <p:txBody>
          <a:bodyPr vert="horz" wrap="square" lIns="92236" tIns="46118" rIns="92236" bIns="46118" numCol="1" anchor="t" anchorCtr="0" compatLnSpc="1">
            <a:prstTxWarp prst="textNoShape">
              <a:avLst/>
            </a:prstTxWarp>
          </a:bodyPr>
          <a:lstStyle>
            <a:lvl1pPr defTabSz="922338">
              <a:defRPr sz="1200"/>
            </a:lvl1pPr>
          </a:lstStyle>
          <a:p>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a:ln/>
        </p:spPr>
      </p:sp>
      <p:sp>
        <p:nvSpPr>
          <p:cNvPr id="21507" name="ノート プレースホルダ 2"/>
          <p:cNvSpPr>
            <a:spLocks noGrp="1"/>
          </p:cNvSpPr>
          <p:nvPr>
            <p:ph type="body" idx="1"/>
          </p:nvPr>
        </p:nvSpPr>
        <p:spPr>
          <a:noFill/>
        </p:spPr>
        <p:txBody>
          <a:bodyPr/>
          <a:lstStyle/>
          <a:p>
            <a:r>
              <a:rPr lang="ja-JP" altLang="en-US" smtClean="0">
                <a:ea typeface="ＭＳ 明朝" pitchFamily="17" charset="-128"/>
              </a:rPr>
              <a:t>ぽぴ王子です。</a:t>
            </a:r>
          </a:p>
          <a:p>
            <a:r>
              <a:rPr lang="ja-JP" altLang="en-US" smtClean="0">
                <a:ea typeface="ＭＳ 明朝" pitchFamily="17" charset="-128"/>
              </a:rPr>
              <a:t>かるぼさんからせっかくだから喋ってみないかと言われたので二つ返事で答えてしまったのですが、自分にできることはなんだろうと思った結果、このようなテーマで話させていただくことになりました。</a:t>
            </a:r>
          </a:p>
          <a:p>
            <a:r>
              <a:rPr lang="ja-JP" altLang="en-US" smtClean="0">
                <a:ea typeface="ＭＳ 明朝" pitchFamily="17" charset="-128"/>
              </a:rPr>
              <a:t>レベル的には低いので、知ってる人には「そんなことツネシキだよ！ツネシキ！」とか「違うよ。全く違うよ。」とか思われたりするかもしれませんが、僕自身がこれで一気にレベルが上がった記憶があるので、少し取り上げてみたいと思います。</a:t>
            </a:r>
          </a:p>
        </p:txBody>
      </p:sp>
      <p:sp>
        <p:nvSpPr>
          <p:cNvPr id="21508" name="スライド番号プレースホルダ 3"/>
          <p:cNvSpPr>
            <a:spLocks noGrp="1"/>
          </p:cNvSpPr>
          <p:nvPr>
            <p:ph type="sldNum" sz="quarter" idx="5"/>
          </p:nvPr>
        </p:nvSpPr>
        <p:spPr>
          <a:noFill/>
        </p:spPr>
        <p:txBody>
          <a:bodyPr/>
          <a:lstStyle/>
          <a:p>
            <a:fld id="{8548748F-7716-4682-BB02-69D76877F4CF}" type="slidenum">
              <a:rPr lang="en-US" altLang="ja-JP"/>
              <a:pPr/>
              <a:t>1</a:t>
            </a:fld>
            <a:endParaRPr lang="en-US"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最近は最適化ってそんなにガンガンやったりしないですよね。</a:t>
            </a:r>
          </a:p>
          <a:p>
            <a:r>
              <a:rPr lang="ja-JP" altLang="en-US" smtClean="0">
                <a:latin typeface="ＭＳ 明朝" pitchFamily="17" charset="-128"/>
                <a:ea typeface="ＭＳ 明朝" pitchFamily="17" charset="-128"/>
              </a:rPr>
              <a:t>昔だと「この１バイトがこの１バイトがッ！」とか「あと４バイトメモリがあれば敵のルーチンをもっと賢くすることができた」（</a:t>
            </a:r>
            <a:r>
              <a:rPr lang="en-US" altLang="ja-JP" smtClean="0">
                <a:latin typeface="ＭＳ 明朝" pitchFamily="17" charset="-128"/>
                <a:ea typeface="ＭＳ 明朝" pitchFamily="17" charset="-128"/>
              </a:rPr>
              <a:t>PC-88</a:t>
            </a:r>
            <a:r>
              <a:rPr lang="ja-JP" altLang="en-US" smtClean="0">
                <a:latin typeface="ＭＳ 明朝" pitchFamily="17" charset="-128"/>
                <a:ea typeface="ＭＳ 明朝" pitchFamily="17" charset="-128"/>
              </a:rPr>
              <a:t>版大戦略でプログラマの人が言ってました）とか、そういうのもあったわけですけど。ってこれはメモリ効率の最適化か。</a:t>
            </a:r>
          </a:p>
          <a:p>
            <a:r>
              <a:rPr lang="ja-JP" altLang="en-US" smtClean="0">
                <a:latin typeface="ＭＳ 明朝" pitchFamily="17" charset="-128"/>
                <a:ea typeface="ＭＳ 明朝" pitchFamily="17" charset="-128"/>
              </a:rPr>
              <a:t>いまだと、おコンパイラさまがいろいろ四方八方手を回して、明治大学に替え玉受験させてもらえたりするわけですけど</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ってなべやかんじゃないかそれは。</a:t>
            </a:r>
          </a:p>
          <a:p>
            <a:r>
              <a:rPr lang="ja-JP" altLang="en-US" smtClean="0">
                <a:latin typeface="ＭＳ 明朝" pitchFamily="17" charset="-128"/>
                <a:ea typeface="ＭＳ 明朝" pitchFamily="17" charset="-128"/>
              </a:rPr>
              <a:t>おコンパイラさまは偉いので、多少コンピュータ的に「んー、どうでしょう」というコードでもキチンと整理整頓されたバイナリをはいてくれたりするみたいですね。僕はあんまりその辺は気にしたことはないんですが。</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余談はいいとして、要はコンピュータ向けの最適化は人間じゃなくておコンパイラさまに任せておけばよくて、そういうのをチマチマするぐらいならメンテナンスする人間のために最適化してやれよ、っていう話で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コンピュータに良かれと思ってやった最適化が、実は人間が見にくくなるだけであんまり意味がなかったなんてこともよくありますし。</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ja-JP"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ja-JP" altLang="en-US" smtClean="0">
                <a:ea typeface="ＭＳ 明朝" pitchFamily="17" charset="-128"/>
              </a:rPr>
              <a:t>あなたは名探偵</a:t>
            </a:r>
            <a:r>
              <a:rPr lang="en-US" altLang="ja-JP" smtClean="0">
                <a:latin typeface="ＭＳ 明朝"/>
                <a:ea typeface="ＭＳ 明朝" pitchFamily="17" charset="-128"/>
              </a:rPr>
              <a:t>…</a:t>
            </a:r>
            <a:r>
              <a:rPr lang="ja-JP" altLang="en-US" smtClean="0">
                <a:ea typeface="ＭＳ 明朝" pitchFamily="17" charset="-128"/>
              </a:rPr>
              <a:t>じゃなかった</a:t>
            </a:r>
          </a:p>
          <a:p>
            <a:r>
              <a:rPr lang="ja-JP" altLang="en-US" smtClean="0">
                <a:ea typeface="ＭＳ 明朝" pitchFamily="17" charset="-128"/>
              </a:rPr>
              <a:t>あなたは友達以上</a:t>
            </a:r>
          </a:p>
          <a:p>
            <a:r>
              <a:rPr lang="ja-JP" altLang="en-US" smtClean="0">
                <a:ea typeface="ＭＳ 明朝" pitchFamily="17" charset="-128"/>
              </a:rPr>
              <a:t>だけど</a:t>
            </a:r>
          </a:p>
          <a:p>
            <a:r>
              <a:rPr lang="ja-JP" altLang="en-US" smtClean="0">
                <a:ea typeface="ＭＳ 明朝" pitchFamily="17" charset="-128"/>
              </a:rPr>
              <a:t>恋人未満ね</a:t>
            </a:r>
          </a:p>
          <a:p>
            <a:r>
              <a:rPr lang="ja-JP" altLang="en-US" smtClean="0">
                <a:ea typeface="ＭＳ 明朝" pitchFamily="17" charset="-128"/>
              </a:rPr>
              <a:t>みたいな条件式があるとするじゃないですか。一見すると告白を断る体のいい文句？って思っちゃったりして。</a:t>
            </a:r>
          </a:p>
          <a:p>
            <a:r>
              <a:rPr lang="ja-JP" altLang="en-US" smtClean="0">
                <a:ea typeface="ＭＳ 明朝" pitchFamily="17" charset="-128"/>
              </a:rPr>
              <a:t>普通にその条件式をコーディングするとこんな感じになると思うんです。</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これをもう少しメンテナンスしやすく、人間が見てわかりやすい文章に恋愛方程式を分解してみますよと。</a:t>
            </a:r>
          </a:p>
          <a:p>
            <a:r>
              <a:rPr lang="ja-JP" altLang="en-US" smtClean="0">
                <a:latin typeface="ＭＳ 明朝" pitchFamily="17" charset="-128"/>
                <a:ea typeface="ＭＳ 明朝" pitchFamily="17" charset="-128"/>
              </a:rPr>
              <a:t>言い換えれば「友達～恋人の間である」と言えるわけですね。まぁ恋人未満なので恋人にはなれないわけですけど。</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こういう形に脳内変換してコーディングしてやれば、なんか初々しい初恋の甘酸っぱい感じがするじゃないですか。しませんか？</a:t>
            </a:r>
          </a:p>
          <a:p>
            <a:r>
              <a:rPr lang="ja-JP" altLang="en-US" smtClean="0">
                <a:latin typeface="ＭＳ 明朝" pitchFamily="17" charset="-128"/>
                <a:ea typeface="ＭＳ 明朝" pitchFamily="17" charset="-128"/>
              </a:rPr>
              <a:t>自分を真ん中に持ってきて、友達というよりは上なんだけど、んーでも恋人にはまだ早いかな～？みたいな～</a:t>
            </a:r>
          </a:p>
          <a:p>
            <a:r>
              <a:rPr lang="ja-JP" altLang="en-US" smtClean="0">
                <a:latin typeface="ＭＳ 明朝" pitchFamily="17" charset="-128"/>
                <a:ea typeface="ＭＳ 明朝" pitchFamily="17" charset="-128"/>
              </a:rPr>
              <a:t>熟読して行間を読むとかすれば、言葉の裏の乙女心を見抜くことができるわけですけど、でもこうして平たく言ってあげれば案外傷つかずに済むんじゃないかとか。</a:t>
            </a:r>
          </a:p>
          <a:p>
            <a:r>
              <a:rPr lang="ja-JP" altLang="en-US" smtClean="0">
                <a:latin typeface="ＭＳ 明朝" pitchFamily="17" charset="-128"/>
                <a:ea typeface="ＭＳ 明朝" pitchFamily="17" charset="-128"/>
              </a:rPr>
              <a:t>まぁ乙女かどうかは知りませんけど</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笑</a:t>
            </a:r>
            <a:r>
              <a:rPr lang="en-US" altLang="ja-JP" smtClean="0">
                <a:latin typeface="ＭＳ 明朝" pitchFamily="17" charset="-128"/>
                <a:ea typeface="ＭＳ 明朝" pitchFamily="17" charset="-128"/>
              </a:rPr>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最後に、わざとポイントを強調してみるという話をします。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例によって例のごとく、変なソースコードですが</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笑</a:t>
            </a:r>
            <a:r>
              <a:rPr lang="en-US" altLang="ja-JP" smtClean="0">
                <a:latin typeface="ＭＳ 明朝" pitchFamily="17" charset="-128"/>
                <a:ea typeface="ＭＳ 明朝" pitchFamily="17" charset="-128"/>
              </a:rPr>
              <a:t>)</a:t>
            </a:r>
          </a:p>
          <a:p>
            <a:r>
              <a:rPr lang="ja-JP" altLang="en-US" smtClean="0">
                <a:latin typeface="ＭＳ 明朝" pitchFamily="17" charset="-128"/>
                <a:ea typeface="ＭＳ 明朝" pitchFamily="17" charset="-128"/>
              </a:rPr>
              <a:t>わんくまメンバーで「ぽぴ王子」でも「</a:t>
            </a:r>
            <a:r>
              <a:rPr lang="en-US" altLang="ja-JP" smtClean="0">
                <a:latin typeface="ＭＳ 明朝" pitchFamily="17" charset="-128"/>
                <a:ea typeface="ＭＳ 明朝" pitchFamily="17" charset="-128"/>
              </a:rPr>
              <a:t>R</a:t>
            </a:r>
            <a:r>
              <a:rPr lang="ja-JP" altLang="en-US" smtClean="0">
                <a:latin typeface="ＭＳ 明朝" pitchFamily="17" charset="-128"/>
                <a:ea typeface="ＭＳ 明朝" pitchFamily="17" charset="-128"/>
              </a:rPr>
              <a:t>・田中一郎」でも「アクア」でもなければ「君いいセンスしているね。わんくまお笑い同盟に入らないか？」と勧誘するというコードです。</a:t>
            </a:r>
          </a:p>
          <a:p>
            <a:r>
              <a:rPr lang="ja-JP" altLang="en-US" smtClean="0">
                <a:latin typeface="ＭＳ 明朝" pitchFamily="17" charset="-128"/>
                <a:ea typeface="ＭＳ 明朝" pitchFamily="17" charset="-128"/>
              </a:rPr>
              <a:t>これだと、例えばとりこびとさん、あっ実名出しちゃった、とかお笑い同盟のメンバーが増えたときに困るわけですよ。</a:t>
            </a:r>
            <a:r>
              <a:rPr lang="en-US" altLang="ja-JP" smtClean="0">
                <a:latin typeface="ＭＳ 明朝" pitchFamily="17" charset="-128"/>
                <a:ea typeface="ＭＳ 明朝" pitchFamily="17" charset="-128"/>
              </a:rPr>
              <a:t>if</a:t>
            </a:r>
            <a:r>
              <a:rPr lang="ja-JP" altLang="en-US" smtClean="0">
                <a:latin typeface="ＭＳ 明朝" pitchFamily="17" charset="-128"/>
                <a:ea typeface="ＭＳ 明朝" pitchFamily="17" charset="-128"/>
              </a:rPr>
              <a:t>の条件式がたくさんになっちゃうわけですよ。</a:t>
            </a:r>
          </a:p>
          <a:p>
            <a:r>
              <a:rPr lang="ja-JP" altLang="en-US" smtClean="0">
                <a:latin typeface="ＭＳ 明朝" pitchFamily="17" charset="-128"/>
                <a:ea typeface="ＭＳ 明朝" pitchFamily="17" charset="-128"/>
              </a:rPr>
              <a:t>まぁ本当はこんなアホな条件式なんて書かずに、わんくまお笑い同盟リストみたいなのを作って、そこに</a:t>
            </a:r>
            <a:r>
              <a:rPr lang="en-US" altLang="ja-JP" smtClean="0">
                <a:latin typeface="ＭＳ 明朝" pitchFamily="17" charset="-128"/>
                <a:ea typeface="ＭＳ 明朝" pitchFamily="17" charset="-128"/>
              </a:rPr>
              <a:t>contain</a:t>
            </a:r>
            <a:r>
              <a:rPr lang="ja-JP" altLang="en-US" smtClean="0">
                <a:latin typeface="ＭＳ 明朝" pitchFamily="17" charset="-128"/>
                <a:ea typeface="ＭＳ 明朝" pitchFamily="17" charset="-128"/>
              </a:rPr>
              <a:t>で加入しているかどうかを見ればいいんですが、それじゃサンプルにならないんで。</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条件式が増えたときなんかは、僕はこういう風に書くことが多いんですね。</a:t>
            </a:r>
          </a:p>
          <a:p>
            <a:r>
              <a:rPr lang="en-US" altLang="ja-JP" smtClean="0">
                <a:latin typeface="ＭＳ 明朝" pitchFamily="17" charset="-128"/>
                <a:ea typeface="ＭＳ 明朝" pitchFamily="17" charset="-128"/>
              </a:rPr>
              <a:t>switch </a:t>
            </a:r>
            <a:r>
              <a:rPr lang="ja-JP" altLang="en-US" smtClean="0">
                <a:latin typeface="ＭＳ 明朝" pitchFamily="17" charset="-128"/>
                <a:ea typeface="ＭＳ 明朝" pitchFamily="17" charset="-128"/>
              </a:rPr>
              <a:t>でメンバーを指定して、</a:t>
            </a:r>
            <a:r>
              <a:rPr lang="en-US" altLang="ja-JP" smtClean="0">
                <a:latin typeface="ＭＳ 明朝" pitchFamily="17" charset="-128"/>
                <a:ea typeface="ＭＳ 明朝" pitchFamily="17" charset="-128"/>
              </a:rPr>
              <a:t>case </a:t>
            </a:r>
            <a:r>
              <a:rPr lang="ja-JP" altLang="en-US" smtClean="0">
                <a:latin typeface="ＭＳ 明朝" pitchFamily="17" charset="-128"/>
                <a:ea typeface="ＭＳ 明朝" pitchFamily="17" charset="-128"/>
              </a:rPr>
              <a:t>にぽぴ王子、</a:t>
            </a:r>
            <a:r>
              <a:rPr lang="en-US" altLang="ja-JP" smtClean="0">
                <a:latin typeface="ＭＳ 明朝" pitchFamily="17" charset="-128"/>
                <a:ea typeface="ＭＳ 明朝" pitchFamily="17" charset="-128"/>
              </a:rPr>
              <a:t>R</a:t>
            </a:r>
            <a:r>
              <a:rPr lang="ja-JP" altLang="en-US" smtClean="0">
                <a:latin typeface="ＭＳ 明朝" pitchFamily="17" charset="-128"/>
                <a:ea typeface="ＭＳ 明朝" pitchFamily="17" charset="-128"/>
              </a:rPr>
              <a:t>・田中一郎、アクアと入れる。</a:t>
            </a:r>
          </a:p>
          <a:p>
            <a:r>
              <a:rPr lang="ja-JP" altLang="en-US" smtClean="0">
                <a:latin typeface="ＭＳ 明朝" pitchFamily="17" charset="-128"/>
                <a:ea typeface="ＭＳ 明朝" pitchFamily="17" charset="-128"/>
              </a:rPr>
              <a:t>そうすると</a:t>
            </a:r>
            <a:r>
              <a:rPr lang="en-US" altLang="ja-JP" smtClean="0">
                <a:latin typeface="ＭＳ 明朝" pitchFamily="17" charset="-128"/>
                <a:ea typeface="ＭＳ 明朝" pitchFamily="17" charset="-128"/>
              </a:rPr>
              <a:t>default</a:t>
            </a:r>
            <a:r>
              <a:rPr lang="ja-JP" altLang="en-US" smtClean="0">
                <a:latin typeface="ＭＳ 明朝" pitchFamily="17" charset="-128"/>
                <a:ea typeface="ＭＳ 明朝" pitchFamily="17" charset="-128"/>
              </a:rPr>
              <a:t>に入るのはそれ「以外」のメンバーだから、その人たちは勧誘しましょうよと。</a:t>
            </a:r>
          </a:p>
          <a:p>
            <a:r>
              <a:rPr lang="ja-JP" altLang="en-US" smtClean="0">
                <a:latin typeface="ＭＳ 明朝" pitchFamily="17" charset="-128"/>
                <a:ea typeface="ＭＳ 明朝" pitchFamily="17" charset="-128"/>
              </a:rPr>
              <a:t>普通は</a:t>
            </a:r>
            <a:r>
              <a:rPr lang="en-US" altLang="ja-JP" smtClean="0">
                <a:latin typeface="ＭＳ 明朝" pitchFamily="17" charset="-128"/>
                <a:ea typeface="ＭＳ 明朝" pitchFamily="17" charset="-128"/>
              </a:rPr>
              <a:t>case</a:t>
            </a:r>
            <a:r>
              <a:rPr lang="ja-JP" altLang="en-US" smtClean="0">
                <a:latin typeface="ＭＳ 明朝" pitchFamily="17" charset="-128"/>
                <a:ea typeface="ＭＳ 明朝" pitchFamily="17" charset="-128"/>
              </a:rPr>
              <a:t>以下に実行することを書くわけですが、これは逆に</a:t>
            </a:r>
            <a:r>
              <a:rPr lang="en-US" altLang="ja-JP" smtClean="0">
                <a:latin typeface="ＭＳ 明朝" pitchFamily="17" charset="-128"/>
                <a:ea typeface="ＭＳ 明朝" pitchFamily="17" charset="-128"/>
              </a:rPr>
              <a:t>case</a:t>
            </a:r>
            <a:r>
              <a:rPr lang="ja-JP" altLang="en-US" smtClean="0">
                <a:latin typeface="ＭＳ 明朝" pitchFamily="17" charset="-128"/>
                <a:ea typeface="ＭＳ 明朝" pitchFamily="17" charset="-128"/>
              </a:rPr>
              <a:t>の中の人はもうお笑い同盟に入っている人なので二重に勧誘することはしないよと。</a:t>
            </a:r>
          </a:p>
          <a:p>
            <a:r>
              <a:rPr lang="ja-JP" altLang="en-US" smtClean="0">
                <a:latin typeface="ＭＳ 明朝" pitchFamily="17" charset="-128"/>
                <a:ea typeface="ＭＳ 明朝" pitchFamily="17" charset="-128"/>
              </a:rPr>
              <a:t>あえてわざと勧誘するというボケはするかもしれませんが。</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この場合のメインは</a:t>
            </a:r>
            <a:r>
              <a:rPr lang="en-US" altLang="ja-JP" smtClean="0">
                <a:latin typeface="ＭＳ 明朝" pitchFamily="17" charset="-128"/>
                <a:ea typeface="ＭＳ 明朝" pitchFamily="17" charset="-128"/>
              </a:rPr>
              <a:t>default </a:t>
            </a:r>
            <a:r>
              <a:rPr lang="ja-JP" altLang="en-US" smtClean="0">
                <a:latin typeface="ＭＳ 明朝" pitchFamily="17" charset="-128"/>
                <a:ea typeface="ＭＳ 明朝" pitchFamily="17" charset="-128"/>
              </a:rPr>
              <a:t>の中なので、</a:t>
            </a:r>
            <a:r>
              <a:rPr lang="en-US" altLang="ja-JP" smtClean="0">
                <a:latin typeface="ＭＳ 明朝" pitchFamily="17" charset="-128"/>
                <a:ea typeface="ＭＳ 明朝" pitchFamily="17" charset="-128"/>
              </a:rPr>
              <a:t>case </a:t>
            </a:r>
            <a:r>
              <a:rPr lang="ja-JP" altLang="en-US" smtClean="0">
                <a:latin typeface="ＭＳ 明朝" pitchFamily="17" charset="-128"/>
                <a:ea typeface="ＭＳ 明朝" pitchFamily="17" charset="-128"/>
              </a:rPr>
              <a:t>以下は「あえて何もしない！」というのを宣言しておくと「あーここは見なくて済むのね」とパッと見ただけでわかるので便利ですね、って話です。</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普通のコメントだと、スラッシュ二つのコメントを書いたりするわけですけど、今回みたいな「あえて○ ○しない」とか「あえて○ ○するよ」なんて場合は、見た人が戸惑わないように、目立つ感じでコメントを見てもらうべきですぜと。</a:t>
            </a:r>
          </a:p>
          <a:p>
            <a:r>
              <a:rPr lang="ja-JP" altLang="en-US" smtClean="0">
                <a:latin typeface="ＭＳ 明朝" pitchFamily="17" charset="-128"/>
                <a:ea typeface="ＭＳ 明朝" pitchFamily="17" charset="-128"/>
              </a:rPr>
              <a:t>だからスラッシュ二つじゃなくて、普段あまり使うことがなさそうな </a:t>
            </a:r>
            <a:r>
              <a:rPr lang="en-US" altLang="ja-JP" smtClean="0">
                <a:latin typeface="ＭＳ 明朝" pitchFamily="17" charset="-128"/>
                <a:ea typeface="ＭＳ 明朝" pitchFamily="17" charset="-128"/>
              </a:rPr>
              <a:t>/* */ </a:t>
            </a:r>
            <a:r>
              <a:rPr lang="ja-JP" altLang="en-US" smtClean="0">
                <a:latin typeface="ＭＳ 明朝" pitchFamily="17" charset="-128"/>
                <a:ea typeface="ＭＳ 明朝" pitchFamily="17" charset="-128"/>
              </a:rPr>
              <a:t>を使って「おっ、ここはコメントだけどなんかやるんじゃね？ﾜｸﾃｶﾜｸﾃｶ」みたいな意識をこっちに集中させるという感じですかね。</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ちなみにわんくまさんの鼻の部分が新しい生き物みたいになってますけど、あんまり気にしないでおいてください</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笑</a:t>
            </a:r>
            <a:r>
              <a:rPr lang="en-US" altLang="ja-JP" smtClean="0">
                <a:latin typeface="ＭＳ 明朝" pitchFamily="17" charset="-128"/>
                <a:ea typeface="ＭＳ 明朝" pitchFamily="17" charset="-128"/>
              </a:rPr>
              <a: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まとめです。</a:t>
            </a:r>
          </a:p>
          <a:p>
            <a:endParaRPr lang="ja-JP" altLang="en-US" smtClean="0">
              <a:latin typeface="ＭＳ 明朝" pitchFamily="17" charset="-128"/>
              <a:ea typeface="ＭＳ 明朝" pitchFamily="17" charset="-128"/>
            </a:endParaRPr>
          </a:p>
          <a:p>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的確な” コメントを </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たくさん” 書こう</a:t>
            </a:r>
          </a:p>
          <a:p>
            <a:r>
              <a:rPr lang="ja-JP" altLang="en-US" smtClean="0">
                <a:latin typeface="ＭＳ 明朝" pitchFamily="17" charset="-128"/>
                <a:ea typeface="ＭＳ 明朝" pitchFamily="17" charset="-128"/>
              </a:rPr>
              <a:t>コメントを書くときは的確に、ムダなコメントは判断を誤らせる危険性があります。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素直なソースコードを書こう</a:t>
            </a:r>
          </a:p>
          <a:p>
            <a:r>
              <a:rPr lang="ja-JP" altLang="en-US" smtClean="0">
                <a:latin typeface="ＭＳ 明朝" pitchFamily="17" charset="-128"/>
                <a:ea typeface="ＭＳ 明朝" pitchFamily="17" charset="-128"/>
              </a:rPr>
              <a:t>素直なソースコードは、言い換えれば見やすいソースコードとも言えるわけで、素直なソースコードであれば、あとでメンテナンスした時も楽になるはずです。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えーと下２つは</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あんまり気にしないでください</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笑</a:t>
            </a:r>
            <a:r>
              <a:rPr lang="en-US" altLang="ja-JP" smtClean="0">
                <a:latin typeface="ＭＳ 明朝" pitchFamily="17" charset="-128"/>
                <a:ea typeface="ＭＳ 明朝" pitchFamily="17" charset="-128"/>
              </a:rPr>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r>
              <a:rPr lang="ja-JP" altLang="en-US" smtClean="0">
                <a:ea typeface="ＭＳ 明朝" pitchFamily="17" charset="-128"/>
              </a:rPr>
              <a:t>では質問をどうぞ。</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今回のテーマとして考えているのはこの3点です。</a:t>
            </a:r>
          </a:p>
          <a:p>
            <a:r>
              <a:rPr lang="ja-JP" altLang="en-US" smtClean="0">
                <a:latin typeface="ＭＳ 明朝" pitchFamily="17" charset="-128"/>
                <a:ea typeface="ＭＳ 明朝" pitchFamily="17" charset="-128"/>
              </a:rPr>
              <a:t>まず、読みやすいコードの書き方。</a:t>
            </a:r>
          </a:p>
          <a:p>
            <a:r>
              <a:rPr lang="ja-JP" altLang="en-US" smtClean="0">
                <a:latin typeface="ＭＳ 明朝" pitchFamily="17" charset="-128"/>
                <a:ea typeface="ＭＳ 明朝" pitchFamily="17" charset="-128"/>
              </a:rPr>
              <a:t>読みやすいというのは、読むのに考え込まなくてもよいコード、というのを考えています。</a:t>
            </a:r>
          </a:p>
          <a:p>
            <a:r>
              <a:rPr lang="ja-JP" altLang="en-US" smtClean="0">
                <a:latin typeface="ＭＳ 明朝" pitchFamily="17" charset="-128"/>
                <a:ea typeface="ＭＳ 明朝" pitchFamily="17" charset="-128"/>
              </a:rPr>
              <a:t>いわゆる中級者が陥りやすい「トリッキーなコード」というのを避けましょうと。</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二つ目は僕、ぽぴ王子がいつもコーディングする上で心がけていることを説明します。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三つ目はオレ流プログラミングスタイルということで、僕が経験した上で出来上がったオレ流のプログラミングのコツみたいなものを紹介できればいいなと。</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ltLang="ja-JP" smtClean="0">
                <a:latin typeface="ＭＳ 明朝" pitchFamily="17" charset="-128"/>
                <a:ea typeface="ＭＳ 明朝" pitchFamily="17" charset="-128"/>
              </a:rPr>
              <a:t>Fool Proof </a:t>
            </a:r>
            <a:r>
              <a:rPr lang="ja-JP" altLang="en-US" smtClean="0">
                <a:latin typeface="ＭＳ 明朝" pitchFamily="17" charset="-128"/>
                <a:ea typeface="ＭＳ 明朝" pitchFamily="17" charset="-128"/>
              </a:rPr>
              <a:t>の </a:t>
            </a:r>
            <a:r>
              <a:rPr lang="en-US" altLang="ja-JP" smtClean="0">
                <a:latin typeface="ＭＳ 明朝" pitchFamily="17" charset="-128"/>
                <a:ea typeface="ＭＳ 明朝" pitchFamily="17" charset="-128"/>
              </a:rPr>
              <a:t>Proof </a:t>
            </a:r>
            <a:r>
              <a:rPr lang="ja-JP" altLang="en-US" smtClean="0">
                <a:latin typeface="ＭＳ 明朝" pitchFamily="17" charset="-128"/>
                <a:ea typeface="ＭＳ 明朝" pitchFamily="17" charset="-128"/>
              </a:rPr>
              <a:t>は </a:t>
            </a:r>
            <a:r>
              <a:rPr lang="en-US" altLang="ja-JP" smtClean="0">
                <a:latin typeface="ＭＳ 明朝" pitchFamily="17" charset="-128"/>
                <a:ea typeface="ＭＳ 明朝" pitchFamily="17" charset="-128"/>
              </a:rPr>
              <a:t>Water Proof </a:t>
            </a:r>
            <a:r>
              <a:rPr lang="ja-JP" altLang="en-US" smtClean="0">
                <a:latin typeface="ＭＳ 明朝" pitchFamily="17" charset="-128"/>
                <a:ea typeface="ＭＳ 明朝" pitchFamily="17" charset="-128"/>
              </a:rPr>
              <a:t>の </a:t>
            </a:r>
            <a:r>
              <a:rPr lang="en-US" altLang="ja-JP" smtClean="0">
                <a:latin typeface="ＭＳ 明朝" pitchFamily="17" charset="-128"/>
                <a:ea typeface="ＭＳ 明朝" pitchFamily="17" charset="-128"/>
              </a:rPr>
              <a:t>Proof </a:t>
            </a:r>
            <a:r>
              <a:rPr lang="ja-JP" altLang="en-US" smtClean="0">
                <a:latin typeface="ＭＳ 明朝" pitchFamily="17" charset="-128"/>
                <a:ea typeface="ＭＳ 明朝" pitchFamily="17" charset="-128"/>
              </a:rPr>
              <a:t>です。</a:t>
            </a:r>
          </a:p>
          <a:p>
            <a:r>
              <a:rPr lang="en-US" altLang="ja-JP" smtClean="0">
                <a:latin typeface="ＭＳ 明朝" pitchFamily="17" charset="-128"/>
                <a:ea typeface="ＭＳ 明朝" pitchFamily="17" charset="-128"/>
              </a:rPr>
              <a:t>Water Proof </a:t>
            </a:r>
            <a:r>
              <a:rPr lang="ja-JP" altLang="en-US" smtClean="0">
                <a:latin typeface="ＭＳ 明朝" pitchFamily="17" charset="-128"/>
                <a:ea typeface="ＭＳ 明朝" pitchFamily="17" charset="-128"/>
              </a:rPr>
              <a:t>は耐水性を意味しますが、</a:t>
            </a:r>
            <a:r>
              <a:rPr lang="en-US" altLang="ja-JP" smtClean="0">
                <a:latin typeface="ＭＳ 明朝" pitchFamily="17" charset="-128"/>
                <a:ea typeface="ＭＳ 明朝" pitchFamily="17" charset="-128"/>
              </a:rPr>
              <a:t>Fool Proof </a:t>
            </a:r>
            <a:r>
              <a:rPr lang="ja-JP" altLang="en-US" smtClean="0">
                <a:latin typeface="ＭＳ 明朝" pitchFamily="17" charset="-128"/>
                <a:ea typeface="ＭＳ 明朝" pitchFamily="17" charset="-128"/>
              </a:rPr>
              <a:t>は耐バカ性…いやいや、そうじゃなくて。</a:t>
            </a:r>
          </a:p>
          <a:p>
            <a:r>
              <a:rPr lang="ja-JP" altLang="en-US" smtClean="0">
                <a:latin typeface="ＭＳ 明朝" pitchFamily="17" charset="-128"/>
                <a:ea typeface="ＭＳ 明朝" pitchFamily="17" charset="-128"/>
              </a:rPr>
              <a:t>例えば、設計者が意図しなかった操作をしたとしても大丈夫なように考えておくことですね。</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実際の開発現場で、中さんやえムナウさんレベルの人だけが集まってるようなところなら「じゃ、あとはシクヨロ」でなんとかなるかなぁと思いますが、実際はそうじゃないので。</a:t>
            </a:r>
          </a:p>
          <a:p>
            <a:r>
              <a:rPr lang="ja-JP" altLang="en-US" smtClean="0">
                <a:latin typeface="ＭＳ 明朝" pitchFamily="17" charset="-128"/>
                <a:ea typeface="ＭＳ 明朝" pitchFamily="17" charset="-128"/>
              </a:rPr>
              <a:t>昨日入りました！未経験ですがやる気だけはあります！みたいな人とか、オレの後ろに立つな！的な人とかもいるわけなので、誰にでも誤解を生まないような、まっとうなというか素直なコードを書きましょうという話で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あまちゃっこというのは僕のふるさとである八戸で使われている言葉で、意味は幼い子みたいな意味なんですけども、僕らが小さい頃に鬼ごっことか遊んでるときに、小さい子が一緒だったらその子に合わせてハンデをつけたりしてたんです。</a:t>
            </a:r>
          </a:p>
          <a:p>
            <a:r>
              <a:rPr lang="ja-JP" altLang="en-US" smtClean="0">
                <a:latin typeface="ＭＳ 明朝" pitchFamily="17" charset="-128"/>
                <a:ea typeface="ＭＳ 明朝" pitchFamily="17" charset="-128"/>
              </a:rPr>
              <a:t>そこから、どういったレベルでも素直に読めるコーディングをしようと。</a:t>
            </a:r>
          </a:p>
          <a:p>
            <a:endParaRPr lang="ja-JP" altLang="en-US" smtClean="0">
              <a:latin typeface="ＭＳ 明朝" pitchFamily="17" charset="-128"/>
              <a:ea typeface="ＭＳ 明朝" pitchFamily="17"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xfrm>
            <a:off x="679450" y="4751388"/>
            <a:ext cx="5448300" cy="4473575"/>
          </a:xfrm>
        </p:spPr>
        <p:txBody>
          <a:bodyPr/>
          <a:lstStyle/>
          <a:p>
            <a:r>
              <a:rPr lang="ja-JP" altLang="en-US" smtClean="0">
                <a:ea typeface="ＭＳ 明朝" pitchFamily="17" charset="-128"/>
              </a:rPr>
              <a:t>えーとまずは一番目にやりたいのは、コメントを書くことです。</a:t>
            </a:r>
          </a:p>
          <a:p>
            <a:r>
              <a:rPr lang="ja-JP" altLang="en-US" smtClean="0">
                <a:ea typeface="ＭＳ 明朝" pitchFamily="17" charset="-128"/>
              </a:rPr>
              <a:t>ただ、コメントを書くと言ってもいろいろあるわけで、何のためにコメントを書くのかということを考慮しながら書くのがよろしいわけですね。</a:t>
            </a:r>
          </a:p>
          <a:p>
            <a:r>
              <a:rPr lang="ja-JP" altLang="en-US" smtClean="0">
                <a:ea typeface="ＭＳ 明朝" pitchFamily="17" charset="-128"/>
              </a:rPr>
              <a:t>自分がソースコードを書きながら「うーむ、これは見る人が見ればわかるけれど、わからない人のために</a:t>
            </a:r>
            <a:r>
              <a:rPr lang="en-US" altLang="ja-JP" smtClean="0">
                <a:ea typeface="ＭＳ 明朝" pitchFamily="17" charset="-128"/>
              </a:rPr>
              <a:t>『</a:t>
            </a:r>
            <a:r>
              <a:rPr lang="ja-JP" altLang="en-US" smtClean="0">
                <a:ea typeface="ＭＳ 明朝" pitchFamily="17" charset="-128"/>
              </a:rPr>
              <a:t>ここはこういうオチなんですよ</a:t>
            </a:r>
            <a:r>
              <a:rPr lang="en-US" altLang="ja-JP" smtClean="0">
                <a:ea typeface="ＭＳ 明朝" pitchFamily="17" charset="-128"/>
              </a:rPr>
              <a:t>』</a:t>
            </a:r>
            <a:r>
              <a:rPr lang="ja-JP" altLang="en-US" smtClean="0">
                <a:ea typeface="ＭＳ 明朝" pitchFamily="17" charset="-128"/>
              </a:rPr>
              <a:t>と解説をしてあげる、というのがコメントの役割です。</a:t>
            </a:r>
          </a:p>
          <a:p>
            <a:r>
              <a:rPr lang="ja-JP" altLang="en-US" smtClean="0">
                <a:ea typeface="ＭＳ 明朝" pitchFamily="17" charset="-128"/>
              </a:rPr>
              <a:t>そしてその</a:t>
            </a:r>
            <a:r>
              <a:rPr lang="en-US" altLang="ja-JP" smtClean="0">
                <a:ea typeface="ＭＳ 明朝" pitchFamily="17" charset="-128"/>
              </a:rPr>
              <a:t>“</a:t>
            </a:r>
            <a:r>
              <a:rPr lang="ja-JP" altLang="en-US" smtClean="0">
                <a:ea typeface="ＭＳ 明朝" pitchFamily="17" charset="-128"/>
              </a:rPr>
              <a:t>わからない人”というのはなにも他人だけではなく、三日後や一年後の自分だったりするわけです。僕なんかもう鳥頭なので、今日のお昼に何を食べたかすら覚えてなかったりしますから。昨日のズボンはもうはけないというやつです。違いますかそうですか。</a:t>
            </a:r>
          </a:p>
          <a:p>
            <a:r>
              <a:rPr lang="ja-JP" altLang="en-US" smtClean="0">
                <a:ea typeface="ＭＳ 明朝" pitchFamily="17" charset="-128"/>
              </a:rPr>
              <a:t>余談</a:t>
            </a:r>
          </a:p>
          <a:p>
            <a:r>
              <a:rPr lang="ja-JP" altLang="en-US" smtClean="0">
                <a:ea typeface="ＭＳ 明朝" pitchFamily="17" charset="-128"/>
              </a:rPr>
              <a:t>プログラマはソースコードで会話する、と僕が昔勤めていた会社の社長が言っていて、その会社ではドキュメントを残すという習慣がなかったんですね。そもそも仕様書すら書いた記憶ないですから、その時点でおかしいと思えよって話ですけど。</a:t>
            </a:r>
          </a:p>
          <a:p>
            <a:r>
              <a:rPr lang="ja-JP" altLang="en-US" smtClean="0">
                <a:ea typeface="ＭＳ 明朝" pitchFamily="17" charset="-128"/>
              </a:rPr>
              <a:t>でも僕らはプログラマである前に人間ですから、人間の言葉で書かれてた方が絶対わかりやすいと。だからコメントを残しましょうって話なんですけどね。</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xfrm>
            <a:off x="679450" y="4751388"/>
            <a:ext cx="5448300" cy="4473575"/>
          </a:xfrm>
        </p:spPr>
        <p:txBody>
          <a:bodyPr/>
          <a:lstStyle/>
          <a:p>
            <a:r>
              <a:rPr lang="ja-JP" altLang="en-US" smtClean="0">
                <a:ea typeface="ＭＳ 明朝" pitchFamily="17" charset="-128"/>
              </a:rPr>
              <a:t>間違ったコメントの例ということで、先日某２ちゃんねるで見かけたやつなんですけど。</a:t>
            </a:r>
          </a:p>
          <a:p>
            <a:r>
              <a:rPr lang="ja-JP" altLang="en-US" smtClean="0">
                <a:ea typeface="ＭＳ 明朝" pitchFamily="17" charset="-128"/>
              </a:rPr>
              <a:t>ちなみに「ぱっと見て</a:t>
            </a:r>
            <a:r>
              <a:rPr lang="en-US" altLang="ja-JP" smtClean="0">
                <a:ea typeface="ＭＳ 明朝" pitchFamily="17" charset="-128"/>
              </a:rPr>
              <a:t>『</a:t>
            </a:r>
            <a:r>
              <a:rPr lang="ja-JP" altLang="en-US" smtClean="0">
                <a:ea typeface="ＭＳ 明朝" pitchFamily="17" charset="-128"/>
              </a:rPr>
              <a:t>ヘタだなぁ</a:t>
            </a:r>
            <a:r>
              <a:rPr lang="en-US" altLang="ja-JP" smtClean="0">
                <a:ea typeface="ＭＳ 明朝" pitchFamily="17" charset="-128"/>
              </a:rPr>
              <a:t>』</a:t>
            </a:r>
            <a:r>
              <a:rPr lang="ja-JP" altLang="en-US" smtClean="0">
                <a:ea typeface="ＭＳ 明朝" pitchFamily="17" charset="-128"/>
              </a:rPr>
              <a:t>と思うコード」というスレッドなんですけどね。</a:t>
            </a:r>
          </a:p>
          <a:p>
            <a:endParaRPr lang="ja-JP" altLang="en-US" smtClean="0">
              <a:ea typeface="ＭＳ 明朝" pitchFamily="17" charset="-128"/>
            </a:endParaRPr>
          </a:p>
          <a:p>
            <a:r>
              <a:rPr lang="ja-JP" altLang="en-US" smtClean="0">
                <a:ea typeface="ＭＳ 明朝" pitchFamily="17" charset="-128"/>
              </a:rPr>
              <a:t>値が１０以上の場合、って書いてあるのに、式は１０より大きいかどうかで比較していると。単なる笑い話なんですが、実際に遭遇するとこういうのはなかなか笑えないので要注意という感じです。</a:t>
            </a:r>
          </a:p>
          <a:p>
            <a:endParaRPr lang="ja-JP" altLang="en-US" smtClean="0">
              <a:ea typeface="ＭＳ 明朝" pitchFamily="17" charset="-128"/>
            </a:endParaRPr>
          </a:p>
          <a:p>
            <a:r>
              <a:rPr lang="ja-JP" altLang="en-US" smtClean="0">
                <a:ea typeface="ＭＳ 明朝" pitchFamily="17" charset="-128"/>
              </a:rPr>
              <a:t>特にデスマってる時なんかにこういうソースをみると、うおおおーとか言ってシャーペンか何かで段ボール箱にズボズボ穴を開けたくなる衝動に駆られたりするので注意してください。いや何を注意するのかは謎ですけど。</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この辺は「オレ流」なんであんまり参考にならないと思いますが</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と前置きをしておいて。</a:t>
            </a:r>
          </a:p>
          <a:p>
            <a:r>
              <a:rPr lang="ja-JP" altLang="en-US" smtClean="0">
                <a:latin typeface="ＭＳ 明朝" pitchFamily="17" charset="-128"/>
                <a:ea typeface="ＭＳ 明朝" pitchFamily="17" charset="-128"/>
              </a:rPr>
              <a:t>僕の場合、否定の </a:t>
            </a:r>
            <a:r>
              <a:rPr lang="en-US" altLang="ja-JP" smtClean="0">
                <a:latin typeface="ＭＳ 明朝" pitchFamily="17" charset="-128"/>
                <a:ea typeface="ＭＳ 明朝" pitchFamily="17" charset="-128"/>
              </a:rPr>
              <a:t>! </a:t>
            </a:r>
            <a:r>
              <a:rPr lang="ja-JP" altLang="en-US" smtClean="0">
                <a:latin typeface="ＭＳ 明朝" pitchFamily="17" charset="-128"/>
                <a:ea typeface="ＭＳ 明朝" pitchFamily="17" charset="-128"/>
              </a:rPr>
              <a:t>感嘆符は使わないことが多いです。</a:t>
            </a:r>
          </a:p>
          <a:p>
            <a:r>
              <a:rPr lang="ja-JP" altLang="en-US" smtClean="0">
                <a:latin typeface="ＭＳ 明朝" pitchFamily="17" charset="-128"/>
                <a:ea typeface="ＭＳ 明朝" pitchFamily="17" charset="-128"/>
              </a:rPr>
              <a:t>なんでかと言うと、</a:t>
            </a:r>
            <a:r>
              <a:rPr lang="en-US" altLang="ja-JP" smtClean="0">
                <a:latin typeface="ＭＳ 明朝" pitchFamily="17" charset="-128"/>
                <a:ea typeface="ＭＳ 明朝" pitchFamily="17" charset="-128"/>
              </a:rPr>
              <a:t>if </a:t>
            </a:r>
            <a:r>
              <a:rPr lang="ja-JP" altLang="en-US" smtClean="0">
                <a:latin typeface="ＭＳ 明朝" pitchFamily="17" charset="-128"/>
                <a:ea typeface="ＭＳ 明朝" pitchFamily="17" charset="-128"/>
              </a:rPr>
              <a:t>なんかで判断基準をぼーっと眺めて、ああこれで判断するんだ</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と思ったのに、直前に感嘆符が付いてるだけでそれを全部反転して考えなくちゃいけないというところが、素直じゃないというかあまのじゃくというかツンデレというか。あ、ツンデレは関係ないッスか。</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この例だと判断基準が１個なのであんまり間違わないですが、複数の判断基準をカッコでくくって全否定、とかされるとなんか落ち込みますね。落ち込みませんか？</a:t>
            </a:r>
          </a:p>
          <a:p>
            <a:r>
              <a:rPr lang="ja-JP" altLang="en-US" smtClean="0">
                <a:latin typeface="ＭＳ 明朝" pitchFamily="17" charset="-128"/>
                <a:ea typeface="ＭＳ 明朝" pitchFamily="17" charset="-128"/>
              </a:rPr>
              <a:t>なんでオイラ人間逆ポーランド記法（むしろ否定が先なのでポーランド記法か？）やらされてるんだよ、みたいな。</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そしてオレ流の続きなわけなんですが。</a:t>
            </a:r>
          </a:p>
          <a:p>
            <a:r>
              <a:rPr lang="ja-JP" altLang="en-US" smtClean="0">
                <a:latin typeface="ＭＳ 明朝" pitchFamily="17" charset="-128"/>
                <a:ea typeface="ＭＳ 明朝" pitchFamily="17" charset="-128"/>
              </a:rPr>
              <a:t>先ほどの説明を考えると、感嘆符一つごときでオレの人生を否定されるのはかなわんと。いや人生は関係ないですけど。</a:t>
            </a:r>
          </a:p>
          <a:p>
            <a:r>
              <a:rPr lang="ja-JP" altLang="en-US" smtClean="0">
                <a:latin typeface="ＭＳ 明朝" pitchFamily="17" charset="-128"/>
                <a:ea typeface="ＭＳ 明朝" pitchFamily="17" charset="-128"/>
              </a:rPr>
              <a:t>だったら感嘆符一つだけにするんじゃなくて、この例でいえば「素敵だし爽やか」は</a:t>
            </a:r>
            <a:r>
              <a:rPr lang="en-US" altLang="ja-JP" smtClean="0">
                <a:latin typeface="ＭＳ 明朝" pitchFamily="17" charset="-128"/>
                <a:ea typeface="ＭＳ 明朝" pitchFamily="17" charset="-128"/>
              </a:rPr>
              <a:t>Boolean</a:t>
            </a:r>
            <a:r>
              <a:rPr lang="ja-JP" altLang="en-US" smtClean="0">
                <a:latin typeface="ＭＳ 明朝" pitchFamily="17" charset="-128"/>
                <a:ea typeface="ＭＳ 明朝" pitchFamily="17" charset="-128"/>
              </a:rPr>
              <a:t>という仮定になっているので、</a:t>
            </a:r>
            <a:r>
              <a:rPr lang="en-US" altLang="ja-JP" smtClean="0">
                <a:latin typeface="ＭＳ 明朝" pitchFamily="17" charset="-128"/>
                <a:ea typeface="ＭＳ 明朝" pitchFamily="17" charset="-128"/>
              </a:rPr>
              <a:t>true</a:t>
            </a:r>
            <a:r>
              <a:rPr lang="ja-JP" altLang="en-US" smtClean="0">
                <a:latin typeface="ＭＳ 明朝" pitchFamily="17" charset="-128"/>
                <a:ea typeface="ＭＳ 明朝" pitchFamily="17" charset="-128"/>
              </a:rPr>
              <a:t>とは違うというパターンで比較すればいいんじゃね？という話になるわけですよ。</a:t>
            </a:r>
          </a:p>
          <a:p>
            <a:r>
              <a:rPr lang="ja-JP" altLang="en-US" smtClean="0">
                <a:latin typeface="ＭＳ 明朝" pitchFamily="17" charset="-128"/>
                <a:ea typeface="ＭＳ 明朝" pitchFamily="17" charset="-128"/>
              </a:rPr>
              <a:t>これだったら、見た人も「あー素敵だし爽やか</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ではない人は</a:t>
            </a:r>
            <a:r>
              <a:rPr lang="en-US" altLang="ja-JP" smtClean="0">
                <a:latin typeface="ＭＳ 明朝" pitchFamily="17" charset="-128"/>
                <a:ea typeface="ＭＳ 明朝" pitchFamily="17" charset="-128"/>
              </a:rPr>
              <a:t>R</a:t>
            </a:r>
            <a:r>
              <a:rPr lang="ja-JP" altLang="en-US" smtClean="0">
                <a:latin typeface="ＭＳ 明朝" pitchFamily="17" charset="-128"/>
                <a:ea typeface="ＭＳ 明朝" pitchFamily="17" charset="-128"/>
              </a:rPr>
              <a:t>・田中一郎さんじゃないのね！」とわかるかなぁと。</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ただ、この場合も</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で反対の意味の比較をしているわけですから、せっかくの</a:t>
            </a:r>
            <a:r>
              <a:rPr lang="en-US" altLang="ja-JP" smtClean="0">
                <a:latin typeface="ＭＳ 明朝" pitchFamily="17" charset="-128"/>
                <a:ea typeface="ＭＳ 明朝" pitchFamily="17" charset="-128"/>
              </a:rPr>
              <a:t>Boolean</a:t>
            </a:r>
            <a:r>
              <a:rPr lang="ja-JP" altLang="en-US" smtClean="0">
                <a:latin typeface="ＭＳ 明朝" pitchFamily="17" charset="-128"/>
                <a:ea typeface="ＭＳ 明朝" pitchFamily="17" charset="-128"/>
              </a:rPr>
              <a:t>なんだから最初から</a:t>
            </a:r>
            <a:r>
              <a:rPr lang="en-US" altLang="ja-JP" smtClean="0">
                <a:latin typeface="ＭＳ 明朝" pitchFamily="17" charset="-128"/>
                <a:ea typeface="ＭＳ 明朝" pitchFamily="17" charset="-128"/>
              </a:rPr>
              <a:t>false</a:t>
            </a:r>
            <a:r>
              <a:rPr lang="ja-JP" altLang="en-US" smtClean="0">
                <a:latin typeface="ＭＳ 明朝" pitchFamily="17" charset="-128"/>
                <a:ea typeface="ＭＳ 明朝" pitchFamily="17" charset="-128"/>
              </a:rPr>
              <a:t>とのイコールで比較すればいいんじゃね？おまえあったまいーな！ということで、こういったときはなるべく</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になるように条件式を変えてみたりするのがいいんじゃないかと思うわけです。</a:t>
            </a:r>
          </a:p>
          <a:p>
            <a:endParaRPr lang="ja-JP" altLang="en-US" smtClean="0">
              <a:latin typeface="ＭＳ 明朝" pitchFamily="17" charset="-128"/>
              <a:ea typeface="ＭＳ 明朝" pitchFamily="17" charset="-128"/>
            </a:endParaRPr>
          </a:p>
          <a:p>
            <a:r>
              <a:rPr lang="ja-JP" altLang="en-US" smtClean="0">
                <a:latin typeface="ＭＳ 明朝" pitchFamily="17" charset="-128"/>
                <a:ea typeface="ＭＳ 明朝" pitchFamily="17" charset="-128"/>
              </a:rPr>
              <a:t>でもこれは</a:t>
            </a:r>
            <a:r>
              <a:rPr lang="en-US" altLang="ja-JP" smtClean="0">
                <a:latin typeface="ＭＳ 明朝" pitchFamily="17" charset="-128"/>
                <a:ea typeface="ＭＳ 明朝" pitchFamily="17" charset="-128"/>
              </a:rPr>
              <a:t>Boolean</a:t>
            </a:r>
            <a:r>
              <a:rPr lang="ja-JP" altLang="en-US" smtClean="0">
                <a:latin typeface="ＭＳ 明朝" pitchFamily="17" charset="-128"/>
                <a:ea typeface="ＭＳ 明朝" pitchFamily="17" charset="-128"/>
              </a:rPr>
              <a:t>だからこそできる話なので、</a:t>
            </a:r>
            <a:r>
              <a:rPr lang="en-US" altLang="ja-JP" smtClean="0">
                <a:latin typeface="ＭＳ 明朝" pitchFamily="17" charset="-128"/>
                <a:ea typeface="ＭＳ 明朝" pitchFamily="17" charset="-128"/>
              </a:rPr>
              <a:t>0</a:t>
            </a:r>
            <a:r>
              <a:rPr lang="ja-JP" altLang="en-US" smtClean="0">
                <a:latin typeface="ＭＳ 明朝" pitchFamily="17" charset="-128"/>
                <a:ea typeface="ＭＳ 明朝" pitchFamily="17" charset="-128"/>
              </a:rPr>
              <a:t>か</a:t>
            </a:r>
            <a:r>
              <a:rPr lang="en-US" altLang="ja-JP" smtClean="0">
                <a:latin typeface="ＭＳ 明朝" pitchFamily="17" charset="-128"/>
                <a:ea typeface="ＭＳ 明朝" pitchFamily="17" charset="-128"/>
              </a:rPr>
              <a:t>0</a:t>
            </a:r>
            <a:r>
              <a:rPr lang="ja-JP" altLang="en-US" smtClean="0">
                <a:latin typeface="ＭＳ 明朝" pitchFamily="17" charset="-128"/>
                <a:ea typeface="ＭＳ 明朝" pitchFamily="17" charset="-128"/>
              </a:rPr>
              <a:t>以外か、みたいな条件式の場合はやっぱり</a:t>
            </a:r>
            <a:r>
              <a:rPr lang="en-US" altLang="ja-JP" smtClean="0">
                <a:latin typeface="ＭＳ 明朝" pitchFamily="17" charset="-128"/>
                <a:ea typeface="ＭＳ 明朝" pitchFamily="17" charset="-128"/>
              </a:rPr>
              <a:t>!=</a:t>
            </a:r>
            <a:r>
              <a:rPr lang="ja-JP" altLang="en-US" smtClean="0">
                <a:latin typeface="ＭＳ 明朝" pitchFamily="17" charset="-128"/>
                <a:ea typeface="ＭＳ 明朝" pitchFamily="17" charset="-128"/>
              </a:rPr>
              <a:t>を使うことになるんじゃないかと思います。</a:t>
            </a:r>
          </a:p>
          <a:p>
            <a:r>
              <a:rPr lang="ja-JP" altLang="en-US" smtClean="0">
                <a:latin typeface="ＭＳ 明朝" pitchFamily="17" charset="-128"/>
                <a:ea typeface="ＭＳ 明朝" pitchFamily="17" charset="-128"/>
              </a:rPr>
              <a:t>ケースバイケースってやつですかね。</a:t>
            </a:r>
          </a:p>
          <a:p>
            <a:endParaRPr lang="ja-JP" altLang="en-US" smtClean="0">
              <a:latin typeface="ＭＳ 明朝" pitchFamily="17" charset="-128"/>
              <a:ea typeface="ＭＳ 明朝" pitchFamily="17"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xfrm>
            <a:off x="679450" y="4751388"/>
            <a:ext cx="5448300" cy="4473575"/>
          </a:xfrm>
        </p:spPr>
        <p:txBody>
          <a:bodyPr/>
          <a:lstStyle/>
          <a:p>
            <a:r>
              <a:rPr lang="ja-JP" altLang="en-US" smtClean="0">
                <a:latin typeface="ＭＳ 明朝" pitchFamily="17" charset="-128"/>
                <a:ea typeface="ＭＳ 明朝" pitchFamily="17" charset="-128"/>
              </a:rPr>
              <a:t>えーと、一部の人に大人気（？）のネタ条件式ですけども。</a:t>
            </a:r>
          </a:p>
          <a:p>
            <a:r>
              <a:rPr lang="ja-JP" altLang="en-US" smtClean="0">
                <a:latin typeface="ＭＳ 明朝" pitchFamily="17" charset="-128"/>
                <a:ea typeface="ＭＳ 明朝" pitchFamily="17" charset="-128"/>
              </a:rPr>
              <a:t>元ネタがわからない人はあとでじゃんぬさんに聞いてみてください（いやウソです）。</a:t>
            </a:r>
          </a:p>
          <a:p>
            <a:r>
              <a:rPr lang="en-US" altLang="ja-JP" smtClean="0">
                <a:latin typeface="ＭＳ 明朝" pitchFamily="17" charset="-128"/>
                <a:ea typeface="ＭＳ 明朝" pitchFamily="17" charset="-128"/>
              </a:rPr>
              <a:t>if </a:t>
            </a:r>
            <a:r>
              <a:rPr lang="ja-JP" altLang="en-US" smtClean="0">
                <a:latin typeface="ＭＳ 明朝" pitchFamily="17" charset="-128"/>
                <a:ea typeface="ＭＳ 明朝" pitchFamily="17" charset="-128"/>
              </a:rPr>
              <a:t>の結果式が一行で済む場合なんかは、そのまま書いたりするじゃないですか。</a:t>
            </a:r>
          </a:p>
          <a:p>
            <a:r>
              <a:rPr lang="ja-JP" altLang="en-US" smtClean="0">
                <a:latin typeface="ＭＳ 明朝" pitchFamily="17" charset="-128"/>
                <a:ea typeface="ＭＳ 明朝" pitchFamily="17" charset="-128"/>
              </a:rPr>
              <a:t>ただ、そのときは「あーたとえカッコ１個でも打つ労力が減ってらくちんらくちん」とか思っていると、後で何か追加したときにエラーになったりするわけで。</a:t>
            </a:r>
          </a:p>
          <a:p>
            <a:r>
              <a:rPr lang="en-US" altLang="ja-JP" smtClean="0">
                <a:latin typeface="ＭＳ 明朝" pitchFamily="17" charset="-128"/>
                <a:ea typeface="ＭＳ 明朝" pitchFamily="17" charset="-128"/>
              </a:rPr>
              <a:t>VisualStudio</a:t>
            </a:r>
            <a:r>
              <a:rPr lang="ja-JP" altLang="en-US" smtClean="0">
                <a:latin typeface="ＭＳ 明朝" pitchFamily="17" charset="-128"/>
                <a:ea typeface="ＭＳ 明朝" pitchFamily="17" charset="-128"/>
              </a:rPr>
              <a:t>なんかだと、こういうのは井出君つーか</a:t>
            </a:r>
            <a:r>
              <a:rPr lang="en-US" altLang="ja-JP" smtClean="0">
                <a:latin typeface="ＭＳ 明朝" pitchFamily="17" charset="-128"/>
                <a:ea typeface="ＭＳ 明朝" pitchFamily="17" charset="-128"/>
              </a:rPr>
              <a:t>IDE</a:t>
            </a:r>
            <a:r>
              <a:rPr lang="ja-JP" altLang="en-US" smtClean="0">
                <a:latin typeface="ＭＳ 明朝" pitchFamily="17" charset="-128"/>
                <a:ea typeface="ＭＳ 明朝" pitchFamily="17" charset="-128"/>
              </a:rPr>
              <a:t>が偉いので即座に指摘してくれたりしますけど、なるべくなら括弧をつけてコーディングするように気をつけたおいた方が、ケアレスミスを無くせるよという話です。</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r>
              <a:rPr lang="ja-JP" altLang="en-US" smtClean="0">
                <a:latin typeface="ＭＳ 明朝" pitchFamily="17" charset="-128"/>
                <a:ea typeface="ＭＳ 明朝" pitchFamily="17" charset="-128"/>
              </a:rPr>
              <a:t>カッコで囲んでおけば、後であわてることもないし、パッと見た感じで「あー</a:t>
            </a:r>
            <a:r>
              <a:rPr lang="en-US" altLang="ja-JP" smtClean="0">
                <a:latin typeface="ＭＳ 明朝" pitchFamily="17" charset="-128"/>
                <a:ea typeface="ＭＳ 明朝" pitchFamily="17" charset="-128"/>
              </a:rPr>
              <a:t>A</a:t>
            </a:r>
            <a:r>
              <a:rPr lang="ja-JP" altLang="en-US" smtClean="0">
                <a:latin typeface="ＭＳ 明朝" pitchFamily="17" charset="-128"/>
                <a:ea typeface="ＭＳ 明朝" pitchFamily="17" charset="-128"/>
              </a:rPr>
              <a:t>地点から</a:t>
            </a:r>
            <a:r>
              <a:rPr lang="en-US" altLang="ja-JP" smtClean="0">
                <a:latin typeface="ＭＳ 明朝" pitchFamily="17" charset="-128"/>
                <a:ea typeface="ＭＳ 明朝" pitchFamily="17" charset="-128"/>
              </a:rPr>
              <a:t>B</a:t>
            </a:r>
            <a:r>
              <a:rPr lang="ja-JP" altLang="en-US" smtClean="0">
                <a:latin typeface="ＭＳ 明朝" pitchFamily="17" charset="-128"/>
                <a:ea typeface="ＭＳ 明朝" pitchFamily="17" charset="-128"/>
              </a:rPr>
              <a:t>地点までそーなんですよ川崎さん、ってザ・ぼんちなんて誰も知らないか。いやそうじゃなくてココからココまで実行するんだね！父ちゃん！」とすぐわかると。</a:t>
            </a:r>
          </a:p>
          <a:p>
            <a:endParaRPr lang="ja-JP" altLang="en-US" smtClean="0">
              <a:latin typeface="ＭＳ 明朝" pitchFamily="17" charset="-128"/>
              <a:ea typeface="ＭＳ 明朝" pitchFamily="17"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200" y="3665538"/>
            <a:ext cx="8229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4" descr="C:\Users\localnaka\Desktop\wankuma-logo20.bmp"/>
          <p:cNvPicPr>
            <a:picLocks noChangeAspect="1" noChangeArrowheads="1"/>
          </p:cNvPicPr>
          <p:nvPr/>
        </p:nvPicPr>
        <p:blipFill>
          <a:blip r:embed="rId15"/>
          <a:srcRect/>
          <a:stretch>
            <a:fillRect/>
          </a:stretch>
        </p:blipFill>
        <p:spPr bwMode="auto">
          <a:xfrm>
            <a:off x="0" y="0"/>
            <a:ext cx="9144000" cy="64643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2052"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2053" name="Picture 4"/>
          <p:cNvPicPr>
            <a:picLocks noChangeAspect="1" noChangeArrowheads="1"/>
          </p:cNvPicPr>
          <p:nvPr/>
        </p:nvPicPr>
        <p:blipFill>
          <a:blip r:embed="rId16"/>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r>
              <a:rPr kumimoji="0" lang="ja-JP" altLang="en-US" sz="2400">
                <a:solidFill>
                  <a:schemeClr val="tx2"/>
                </a:solidFill>
              </a:rPr>
              <a:t>わんくま同盟 東京勉強会 </a:t>
            </a:r>
            <a:r>
              <a:rPr kumimoji="0" lang="en-US" altLang="ja-JP" sz="2400">
                <a:solidFill>
                  <a:schemeClr val="tx2"/>
                </a:solidFill>
              </a:rPr>
              <a:t>#5</a:t>
            </a:r>
            <a:endParaRPr kumimoji="0" lang="ja-JP" altLang="en-US" sz="2400">
              <a:solidFill>
                <a:schemeClr val="tx2"/>
              </a:solidFill>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hf sldNum="0" hdr="0" dt="0"/>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04800" y="1908175"/>
            <a:ext cx="8686800" cy="1920875"/>
          </a:xfrm>
        </p:spPr>
        <p:txBody>
          <a:bodyPr>
            <a:spAutoFit/>
          </a:bodyPr>
          <a:lstStyle/>
          <a:p>
            <a:pPr eaLnBrk="1" hangingPunct="1"/>
            <a:r>
              <a:rPr lang="ja-JP" altLang="en-US" sz="6000" smtClean="0">
                <a:ea typeface="ＫＦひま字" pitchFamily="50" charset="-128"/>
              </a:rPr>
              <a:t>可読性の良い</a:t>
            </a:r>
            <a:br>
              <a:rPr lang="ja-JP" altLang="en-US" sz="6000" smtClean="0">
                <a:ea typeface="ＫＦひま字" pitchFamily="50" charset="-128"/>
              </a:rPr>
            </a:br>
            <a:r>
              <a:rPr lang="ja-JP" altLang="en-US" sz="6000" smtClean="0">
                <a:ea typeface="ＫＦひま字" pitchFamily="50" charset="-128"/>
              </a:rPr>
              <a:t>プログラミングのスゝメ</a:t>
            </a:r>
          </a:p>
        </p:txBody>
      </p:sp>
      <p:sp>
        <p:nvSpPr>
          <p:cNvPr id="4099" name="Rectangle 3"/>
          <p:cNvSpPr>
            <a:spLocks noGrp="1" noChangeArrowheads="1"/>
          </p:cNvSpPr>
          <p:nvPr>
            <p:ph type="subTitle" idx="1"/>
          </p:nvPr>
        </p:nvSpPr>
        <p:spPr>
          <a:xfrm>
            <a:off x="2286000" y="5486400"/>
            <a:ext cx="6400800" cy="585788"/>
          </a:xfrm>
        </p:spPr>
        <p:txBody>
          <a:bodyPr/>
          <a:lstStyle/>
          <a:p>
            <a:pPr algn="r" eaLnBrk="1" hangingPunct="1">
              <a:lnSpc>
                <a:spcPct val="90000"/>
              </a:lnSpc>
            </a:pPr>
            <a:r>
              <a:rPr lang="ja-JP" altLang="en-US" smtClean="0"/>
              <a:t>ぽぴ王子 </a:t>
            </a:r>
            <a:r>
              <a:rPr lang="en-US" altLang="ja-JP" smtClean="0"/>
              <a:t>@ </a:t>
            </a:r>
            <a:r>
              <a:rPr lang="ja-JP" altLang="en-US" smtClean="0"/>
              <a:t>わんくま同盟</a:t>
            </a:r>
          </a:p>
        </p:txBody>
      </p:sp>
      <p:pic>
        <p:nvPicPr>
          <p:cNvPr id="4102" name="Picture 6" descr="popi"/>
          <p:cNvPicPr>
            <a:picLocks noChangeAspect="1" noChangeArrowheads="1"/>
          </p:cNvPicPr>
          <p:nvPr/>
        </p:nvPicPr>
        <p:blipFill>
          <a:blip r:embed="rId3"/>
          <a:srcRect/>
          <a:stretch>
            <a:fillRect/>
          </a:stretch>
        </p:blipFill>
        <p:spPr bwMode="auto">
          <a:xfrm>
            <a:off x="3733800" y="5562600"/>
            <a:ext cx="365125" cy="38893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ja-JP" altLang="ja-JP" smtClean="0"/>
              <a:t>最適化は人間に向けて行おう</a:t>
            </a:r>
            <a:endParaRPr lang="ja-JP" altLang="en-US" smtClean="0"/>
          </a:p>
        </p:txBody>
      </p:sp>
      <p:sp>
        <p:nvSpPr>
          <p:cNvPr id="81923" name="Rectangle 3"/>
          <p:cNvSpPr>
            <a:spLocks noGrp="1" noChangeArrowheads="1"/>
          </p:cNvSpPr>
          <p:nvPr>
            <p:ph type="body" idx="1"/>
          </p:nvPr>
        </p:nvSpPr>
        <p:spPr>
          <a:xfrm>
            <a:off x="457200" y="1052513"/>
            <a:ext cx="8229600" cy="3724275"/>
          </a:xfrm>
          <a:noFill/>
          <a:ln/>
        </p:spPr>
        <p:txBody>
          <a:bodyPr>
            <a:spAutoFit/>
          </a:bodyPr>
          <a:lstStyle/>
          <a:p>
            <a:pPr eaLnBrk="1" hangingPunct="1">
              <a:spcBef>
                <a:spcPct val="50000"/>
              </a:spcBef>
              <a:buFont typeface="Wingdings" pitchFamily="2" charset="2"/>
              <a:buChar char="l"/>
            </a:pPr>
            <a:r>
              <a:rPr lang="ja-JP" altLang="en-US" sz="2800" smtClean="0">
                <a:latin typeface="ＭＳ Ｐゴシック" pitchFamily="50" charset="-128"/>
              </a:rPr>
              <a:t>人間が読みにくくなる最適化は</a:t>
            </a:r>
            <a:r>
              <a:rPr lang="en-US" altLang="ja-JP" sz="2800" smtClean="0">
                <a:latin typeface="ＭＳ Ｐゴシック" pitchFamily="50" charset="-128"/>
              </a:rPr>
              <a:t>“</a:t>
            </a:r>
            <a:r>
              <a:rPr lang="ja-JP" altLang="en-US" sz="2800" smtClean="0">
                <a:latin typeface="ＭＳ Ｐゴシック" pitchFamily="50" charset="-128"/>
              </a:rPr>
              <a:t>難読化”である</a:t>
            </a:r>
          </a:p>
          <a:p>
            <a:pPr eaLnBrk="1" hangingPunct="1">
              <a:spcBef>
                <a:spcPct val="50000"/>
              </a:spcBef>
              <a:buFont typeface="Wingdings" pitchFamily="2" charset="2"/>
              <a:buChar char="l"/>
            </a:pPr>
            <a:r>
              <a:rPr lang="ja-JP" altLang="en-US" sz="2800" smtClean="0">
                <a:latin typeface="ＭＳ Ｐゴシック" pitchFamily="50" charset="-128"/>
              </a:rPr>
              <a:t>イマドキのコンパイラさんは偉いので、多少コンピュータにわかりにくくても、頑張って最適化してくれる（はず）</a:t>
            </a:r>
          </a:p>
          <a:p>
            <a:pPr eaLnBrk="1" hangingPunct="1">
              <a:spcBef>
                <a:spcPct val="50000"/>
              </a:spcBef>
              <a:buFont typeface="Wingdings" pitchFamily="2" charset="2"/>
              <a:buChar char="l"/>
            </a:pPr>
            <a:r>
              <a:rPr lang="ja-JP" altLang="en-US" sz="2800" smtClean="0">
                <a:latin typeface="ＭＳ Ｐゴシック" pitchFamily="50" charset="-128"/>
              </a:rPr>
              <a:t>だから最適化はコンピュータよりも人間が読みやすい方で考えるべき</a:t>
            </a:r>
          </a:p>
          <a:p>
            <a:pPr eaLnBrk="1" hangingPunct="1">
              <a:spcBef>
                <a:spcPct val="50000"/>
              </a:spcBef>
              <a:buFont typeface="Wingdings" pitchFamily="2" charset="2"/>
              <a:buChar char="l"/>
            </a:pPr>
            <a:r>
              <a:rPr lang="ja-JP" altLang="en-US" sz="2800" smtClean="0">
                <a:latin typeface="ＭＳ Ｐゴシック" pitchFamily="50" charset="-128"/>
              </a:rPr>
              <a:t> </a:t>
            </a:r>
            <a:r>
              <a:rPr lang="ja-JP" altLang="en-US" sz="1600" smtClean="0">
                <a:latin typeface="ＭＳ Ｐゴシック" pitchFamily="50" charset="-128"/>
              </a:rPr>
              <a:t>（コンピュータへの）</a:t>
            </a:r>
            <a:r>
              <a:rPr lang="ja-JP" altLang="en-US" sz="2800" smtClean="0">
                <a:latin typeface="ＭＳ Ｐゴシック" pitchFamily="50" charset="-128"/>
              </a:rPr>
              <a:t>小さな親切</a:t>
            </a:r>
            <a:r>
              <a:rPr lang="ja-JP" altLang="en-US" sz="1600" smtClean="0">
                <a:latin typeface="ＭＳ Ｐゴシック" pitchFamily="50" charset="-128"/>
              </a:rPr>
              <a:t>（人間への）</a:t>
            </a:r>
            <a:r>
              <a:rPr lang="ja-JP" altLang="en-US" sz="2800" smtClean="0">
                <a:latin typeface="ＭＳ Ｐゴシック" pitchFamily="50" charset="-128"/>
              </a:rPr>
              <a:t>大きなお世話</a:t>
            </a:r>
            <a:endParaRPr lang="ja-JP" alt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ja-JP" altLang="ja-JP" smtClean="0"/>
              <a:t>最適化は人間に向けて行おう</a:t>
            </a:r>
            <a:endParaRPr lang="ja-JP" altLang="en-US" smtClean="0"/>
          </a:p>
        </p:txBody>
      </p:sp>
      <p:sp>
        <p:nvSpPr>
          <p:cNvPr id="82947" name="Rectangle 3"/>
          <p:cNvSpPr>
            <a:spLocks noGrp="1" noChangeArrowheads="1"/>
          </p:cNvSpPr>
          <p:nvPr>
            <p:ph type="body" idx="1"/>
          </p:nvPr>
        </p:nvSpPr>
        <p:spPr>
          <a:xfrm>
            <a:off x="457200" y="1828800"/>
            <a:ext cx="8229600" cy="3021013"/>
          </a:xfrm>
          <a:noFill/>
          <a:ln/>
        </p:spPr>
        <p:txBody>
          <a:bodyPr>
            <a:spAutoFit/>
          </a:bodyPr>
          <a:lstStyle/>
          <a:p>
            <a:pPr eaLnBrk="1" hangingPunct="1">
              <a:spcBef>
                <a:spcPct val="50000"/>
              </a:spcBef>
              <a:buFontTx/>
              <a:buNone/>
            </a:pPr>
            <a:r>
              <a:rPr lang="ja-JP" altLang="en-US" sz="4800" smtClean="0">
                <a:latin typeface="ＤＦＧ平成明朝体W9" pitchFamily="18" charset="-128"/>
                <a:ea typeface="ＤＦＧ平成明朝体W9" pitchFamily="18" charset="-128"/>
              </a:rPr>
              <a:t>最適化はまず人間のために！</a:t>
            </a:r>
          </a:p>
          <a:p>
            <a:pPr eaLnBrk="1" hangingPunct="1">
              <a:spcBef>
                <a:spcPct val="50000"/>
              </a:spcBef>
              <a:buFontTx/>
              <a:buNone/>
            </a:pPr>
            <a:r>
              <a:rPr lang="ja-JP" altLang="en-US" sz="4800" smtClean="0">
                <a:latin typeface="ＤＦＧ平成明朝体W9" pitchFamily="18" charset="-128"/>
                <a:ea typeface="ＤＦＧ平成明朝体W9" pitchFamily="18" charset="-128"/>
              </a:rPr>
              <a:t>次にコンピュータのために！</a:t>
            </a:r>
          </a:p>
          <a:p>
            <a:pPr eaLnBrk="1" hangingPunct="1">
              <a:spcBef>
                <a:spcPct val="50000"/>
              </a:spcBef>
              <a:buFontTx/>
              <a:buNone/>
            </a:pPr>
            <a:r>
              <a:rPr lang="en-US" altLang="ja-JP" sz="4800" smtClean="0">
                <a:latin typeface="ＤＦＧ平成明朝体W9" pitchFamily="18" charset="-128"/>
                <a:ea typeface="ＤＦＧ平成明朝体W9" pitchFamily="18" charset="-128"/>
              </a:rPr>
              <a:t>by </a:t>
            </a:r>
            <a:r>
              <a:rPr lang="ja-JP" altLang="en-US" sz="4800" smtClean="0">
                <a:latin typeface="ＤＦＧ平成明朝体W9" pitchFamily="18" charset="-128"/>
                <a:ea typeface="ＤＦＧ平成明朝体W9" pitchFamily="18" charset="-128"/>
              </a:rPr>
              <a:t>ぽぴ王子</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ja-JP" altLang="ja-JP" smtClean="0"/>
              <a:t>最適化は人間に向けて行おう</a:t>
            </a:r>
            <a:endParaRPr lang="ja-JP" altLang="en-US" smtClean="0"/>
          </a:p>
        </p:txBody>
      </p:sp>
      <p:sp>
        <p:nvSpPr>
          <p:cNvPr id="83971" name="Rectangle 3"/>
          <p:cNvSpPr>
            <a:spLocks noGrp="1" noChangeArrowheads="1"/>
          </p:cNvSpPr>
          <p:nvPr>
            <p:ph type="body" idx="1"/>
          </p:nvPr>
        </p:nvSpPr>
        <p:spPr>
          <a:xfrm>
            <a:off x="457200" y="1052513"/>
            <a:ext cx="8229600" cy="2136775"/>
          </a:xfrm>
        </p:spPr>
        <p:txBody>
          <a:bodyPr>
            <a:spAutoFit/>
          </a:bodyPr>
          <a:lstStyle/>
          <a:p>
            <a:pPr eaLnBrk="1" hangingPunct="1">
              <a:lnSpc>
                <a:spcPct val="140000"/>
              </a:lnSpc>
              <a:spcBef>
                <a:spcPct val="0"/>
              </a:spcBef>
              <a:buFont typeface="Wingdings" pitchFamily="2" charset="2"/>
              <a:buChar char="Ø"/>
            </a:pPr>
            <a:r>
              <a:rPr lang="ja-JP" altLang="en-US" sz="2400" smtClean="0"/>
              <a:t>あなたは友達以上</a:t>
            </a:r>
          </a:p>
          <a:p>
            <a:pPr eaLnBrk="1" hangingPunct="1">
              <a:lnSpc>
                <a:spcPct val="140000"/>
              </a:lnSpc>
              <a:spcBef>
                <a:spcPct val="0"/>
              </a:spcBef>
              <a:buFontTx/>
              <a:buNone/>
            </a:pPr>
            <a:r>
              <a:rPr lang="ja-JP" altLang="en-US" sz="2400" smtClean="0"/>
              <a:t>なおかつ</a:t>
            </a:r>
          </a:p>
          <a:p>
            <a:pPr eaLnBrk="1" hangingPunct="1">
              <a:lnSpc>
                <a:spcPct val="140000"/>
              </a:lnSpc>
              <a:spcBef>
                <a:spcPct val="0"/>
              </a:spcBef>
              <a:buFont typeface="Wingdings" pitchFamily="2" charset="2"/>
              <a:buChar char="Ø"/>
            </a:pPr>
            <a:r>
              <a:rPr lang="ja-JP" altLang="en-US" sz="2400" smtClean="0"/>
              <a:t>あなたは恋人未満</a:t>
            </a:r>
          </a:p>
          <a:p>
            <a:pPr eaLnBrk="1" hangingPunct="1">
              <a:lnSpc>
                <a:spcPct val="140000"/>
              </a:lnSpc>
              <a:spcBef>
                <a:spcPct val="0"/>
              </a:spcBef>
              <a:buFontTx/>
              <a:buNone/>
            </a:pPr>
            <a:r>
              <a:rPr lang="ja-JP" altLang="en-US" sz="2400" smtClean="0"/>
              <a:t>という条件式があったとして、普通にコーディングすると</a:t>
            </a:r>
          </a:p>
        </p:txBody>
      </p:sp>
      <p:sp>
        <p:nvSpPr>
          <p:cNvPr id="83972" name="Text Box 4"/>
          <p:cNvSpPr txBox="1">
            <a:spLocks noChangeArrowheads="1"/>
          </p:cNvSpPr>
          <p:nvPr/>
        </p:nvSpPr>
        <p:spPr bwMode="auto">
          <a:xfrm>
            <a:off x="468313" y="3357563"/>
            <a:ext cx="8382000" cy="1190625"/>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if </a:t>
            </a:r>
            <a:r>
              <a:rPr lang="en-US" altLang="ja-JP">
                <a:latin typeface="ＭＳ 明朝" pitchFamily="17" charset="-128"/>
                <a:ea typeface="ＭＳ 明朝" pitchFamily="17" charset="-128"/>
              </a:rPr>
              <a:t>(</a:t>
            </a:r>
            <a:r>
              <a:rPr lang="ja-JP" altLang="en-US">
                <a:latin typeface="ＭＳ 明朝" pitchFamily="17" charset="-128"/>
                <a:ea typeface="ＭＳ 明朝" pitchFamily="17" charset="-128"/>
              </a:rPr>
              <a:t>あなた </a:t>
            </a:r>
            <a:r>
              <a:rPr lang="en-US" altLang="ja-JP">
                <a:latin typeface="ＭＳ 明朝" pitchFamily="17" charset="-128"/>
                <a:ea typeface="ＭＳ 明朝" pitchFamily="17" charset="-128"/>
              </a:rPr>
              <a:t>&gt;=</a:t>
            </a:r>
            <a:r>
              <a:rPr lang="en-US" altLang="en-US">
                <a:latin typeface="ＭＳ 明朝" pitchFamily="17" charset="-128"/>
                <a:ea typeface="ＭＳ 明朝" pitchFamily="17" charset="-128"/>
              </a:rPr>
              <a:t> </a:t>
            </a:r>
            <a:r>
              <a:rPr lang="ja-JP" altLang="en-US">
                <a:latin typeface="ＭＳ 明朝" pitchFamily="17" charset="-128"/>
                <a:ea typeface="ＭＳ 明朝" pitchFamily="17" charset="-128"/>
              </a:rPr>
              <a:t>友達 </a:t>
            </a:r>
            <a:r>
              <a:rPr lang="en-US" altLang="en-US">
                <a:latin typeface="ＭＳ 明朝" pitchFamily="17" charset="-128"/>
                <a:ea typeface="ＭＳ 明朝" pitchFamily="17" charset="-128"/>
              </a:rPr>
              <a:t>&amp;&amp; </a:t>
            </a:r>
            <a:r>
              <a:rPr lang="ja-JP" altLang="en-US">
                <a:latin typeface="ＭＳ 明朝" pitchFamily="17" charset="-128"/>
                <a:ea typeface="ＭＳ 明朝" pitchFamily="17" charset="-128"/>
              </a:rPr>
              <a:t>あなた </a:t>
            </a:r>
            <a:r>
              <a:rPr lang="en-US" altLang="en-US">
                <a:latin typeface="ＭＳ 明朝" pitchFamily="17" charset="-128"/>
                <a:ea typeface="ＭＳ 明朝" pitchFamily="17" charset="-128"/>
              </a:rPr>
              <a:t>&lt; </a:t>
            </a:r>
            <a:r>
              <a:rPr lang="ja-JP" altLang="en-US">
                <a:latin typeface="ＭＳ 明朝" pitchFamily="17" charset="-128"/>
                <a:ea typeface="ＭＳ 明朝" pitchFamily="17" charset="-128"/>
              </a:rPr>
              <a:t>恋人</a:t>
            </a:r>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    MessageBox.Show("</a:t>
            </a:r>
            <a:r>
              <a:rPr lang="ja-JP" altLang="en-US">
                <a:latin typeface="ＭＳ 明朝" pitchFamily="17" charset="-128"/>
                <a:ea typeface="ＭＳ 明朝" pitchFamily="17" charset="-128"/>
              </a:rPr>
              <a:t>ただのキープ君じゃねーか</a:t>
            </a:r>
            <a:r>
              <a:rPr lang="en-US" altLang="ja-JP">
                <a:latin typeface="ＭＳ 明朝" pitchFamily="17" charset="-128"/>
                <a:ea typeface="ＭＳ 明朝" pitchFamily="17" charset="-128"/>
              </a:rPr>
              <a:t>!!</a:t>
            </a:r>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a:t>
            </a:r>
          </a:p>
        </p:txBody>
      </p:sp>
      <p:sp>
        <p:nvSpPr>
          <p:cNvPr id="83973" name="Text Box 5"/>
          <p:cNvSpPr txBox="1">
            <a:spLocks noChangeArrowheads="1"/>
          </p:cNvSpPr>
          <p:nvPr/>
        </p:nvSpPr>
        <p:spPr bwMode="auto">
          <a:xfrm>
            <a:off x="539750" y="4652963"/>
            <a:ext cx="7920038" cy="457200"/>
          </a:xfrm>
          <a:prstGeom prst="rect">
            <a:avLst/>
          </a:prstGeom>
          <a:noFill/>
          <a:ln w="9525">
            <a:noFill/>
            <a:miter lim="800000"/>
            <a:headEnd/>
            <a:tailEnd/>
          </a:ln>
          <a:effectLst/>
        </p:spPr>
        <p:txBody>
          <a:bodyPr>
            <a:spAutoFit/>
          </a:bodyPr>
          <a:lstStyle/>
          <a:p>
            <a:r>
              <a:rPr lang="ja-JP" altLang="en-US" sz="2400"/>
              <a:t>こんな感じ</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ja-JP" altLang="ja-JP" smtClean="0"/>
              <a:t>最適化は人間に向けて行おう</a:t>
            </a:r>
            <a:endParaRPr lang="ja-JP" altLang="en-US" smtClean="0"/>
          </a:p>
        </p:txBody>
      </p:sp>
      <p:sp>
        <p:nvSpPr>
          <p:cNvPr id="84995" name="Rectangle 3"/>
          <p:cNvSpPr>
            <a:spLocks noGrp="1" noChangeArrowheads="1"/>
          </p:cNvSpPr>
          <p:nvPr>
            <p:ph type="body" idx="1"/>
          </p:nvPr>
        </p:nvSpPr>
        <p:spPr>
          <a:xfrm>
            <a:off x="457200" y="1052513"/>
            <a:ext cx="8229600" cy="1625600"/>
          </a:xfrm>
          <a:noFill/>
          <a:ln/>
        </p:spPr>
        <p:txBody>
          <a:bodyPr>
            <a:spAutoFit/>
          </a:bodyPr>
          <a:lstStyle/>
          <a:p>
            <a:pPr eaLnBrk="1" hangingPunct="1">
              <a:lnSpc>
                <a:spcPct val="140000"/>
              </a:lnSpc>
              <a:spcBef>
                <a:spcPct val="0"/>
              </a:spcBef>
              <a:buFont typeface="Wingdings" pitchFamily="2" charset="2"/>
              <a:buNone/>
            </a:pPr>
            <a:r>
              <a:rPr lang="ja-JP" altLang="en-US" sz="2400" smtClean="0">
                <a:latin typeface="ＭＳ Ｐゴシック" pitchFamily="50" charset="-128"/>
              </a:rPr>
              <a:t>これを人間向けに最適化してみる</a:t>
            </a:r>
          </a:p>
          <a:p>
            <a:pPr eaLnBrk="1" hangingPunct="1">
              <a:lnSpc>
                <a:spcPct val="140000"/>
              </a:lnSpc>
              <a:spcBef>
                <a:spcPct val="0"/>
              </a:spcBef>
              <a:buFont typeface="Wingdings" pitchFamily="2" charset="2"/>
              <a:buChar char="Ø"/>
            </a:pPr>
            <a:r>
              <a:rPr lang="en-US" altLang="ja-JP" sz="2400" smtClean="0">
                <a:latin typeface="ＭＳ Ｐゴシック" pitchFamily="50" charset="-128"/>
              </a:rPr>
              <a:t> </a:t>
            </a:r>
            <a:r>
              <a:rPr lang="ja-JP" altLang="en-US" sz="2400" smtClean="0">
                <a:latin typeface="ＭＳ Ｐゴシック" pitchFamily="50" charset="-128"/>
              </a:rPr>
              <a:t>あなたは友達</a:t>
            </a:r>
            <a:r>
              <a:rPr lang="en-US" altLang="ja-JP" sz="2400" smtClean="0">
                <a:latin typeface="ＭＳ Ｐゴシック" pitchFamily="50" charset="-128"/>
              </a:rPr>
              <a:t>～</a:t>
            </a:r>
            <a:r>
              <a:rPr lang="ja-JP" altLang="en-US" sz="2400" smtClean="0">
                <a:latin typeface="ＭＳ Ｐゴシック" pitchFamily="50" charset="-128"/>
              </a:rPr>
              <a:t>恋人の間である</a:t>
            </a:r>
            <a:endParaRPr lang="en-US" altLang="ja-JP" sz="2400" smtClean="0">
              <a:latin typeface="ＭＳ Ｐゴシック" pitchFamily="50" charset="-128"/>
            </a:endParaRPr>
          </a:p>
          <a:p>
            <a:pPr eaLnBrk="1" hangingPunct="1">
              <a:lnSpc>
                <a:spcPct val="140000"/>
              </a:lnSpc>
              <a:spcBef>
                <a:spcPct val="0"/>
              </a:spcBef>
              <a:buFont typeface="Wingdings" pitchFamily="2" charset="2"/>
              <a:buNone/>
            </a:pPr>
            <a:r>
              <a:rPr lang="ja-JP" altLang="en-US" sz="2400" smtClean="0">
                <a:latin typeface="ＭＳ Ｐゴシック" pitchFamily="50" charset="-128"/>
              </a:rPr>
              <a:t>という条件に変更した場合は以下のコードになる</a:t>
            </a:r>
            <a:endParaRPr lang="ja-JP" altLang="en-US" smtClean="0"/>
          </a:p>
        </p:txBody>
      </p:sp>
      <p:sp>
        <p:nvSpPr>
          <p:cNvPr id="84996" name="Text Box 4"/>
          <p:cNvSpPr txBox="1">
            <a:spLocks noChangeArrowheads="1"/>
          </p:cNvSpPr>
          <p:nvPr/>
        </p:nvSpPr>
        <p:spPr bwMode="auto">
          <a:xfrm>
            <a:off x="468313" y="2997200"/>
            <a:ext cx="8382000" cy="1190625"/>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if (</a:t>
            </a:r>
            <a:r>
              <a:rPr lang="ja-JP" altLang="en-US">
                <a:latin typeface="ＭＳ 明朝" pitchFamily="17" charset="-128"/>
                <a:ea typeface="ＭＳ 明朝" pitchFamily="17" charset="-128"/>
              </a:rPr>
              <a:t>友達</a:t>
            </a:r>
            <a:r>
              <a:rPr lang="en-US" altLang="en-US">
                <a:latin typeface="ＭＳ 明朝" pitchFamily="17" charset="-128"/>
                <a:ea typeface="ＭＳ 明朝" pitchFamily="17" charset="-128"/>
              </a:rPr>
              <a:t> &lt;= </a:t>
            </a:r>
            <a:r>
              <a:rPr lang="ja-JP" altLang="en-US">
                <a:latin typeface="ＭＳ 明朝" pitchFamily="17" charset="-128"/>
                <a:ea typeface="ＭＳ 明朝" pitchFamily="17" charset="-128"/>
              </a:rPr>
              <a:t>あなた</a:t>
            </a:r>
            <a:r>
              <a:rPr lang="en-US" altLang="en-US">
                <a:latin typeface="ＭＳ 明朝" pitchFamily="17" charset="-128"/>
                <a:ea typeface="ＭＳ 明朝" pitchFamily="17" charset="-128"/>
              </a:rPr>
              <a:t> &amp;&amp; </a:t>
            </a:r>
            <a:r>
              <a:rPr lang="ja-JP" altLang="en-US">
                <a:latin typeface="ＭＳ 明朝" pitchFamily="17" charset="-128"/>
                <a:ea typeface="ＭＳ 明朝" pitchFamily="17" charset="-128"/>
              </a:rPr>
              <a:t>あなた</a:t>
            </a:r>
            <a:r>
              <a:rPr lang="en-US" altLang="en-US">
                <a:latin typeface="ＭＳ 明朝" pitchFamily="17" charset="-128"/>
                <a:ea typeface="ＭＳ 明朝" pitchFamily="17" charset="-128"/>
              </a:rPr>
              <a:t> </a:t>
            </a:r>
            <a:r>
              <a:rPr lang="en-US" altLang="ja-JP">
                <a:latin typeface="ＭＳ 明朝" pitchFamily="17" charset="-128"/>
                <a:ea typeface="ＭＳ 明朝" pitchFamily="17" charset="-128"/>
              </a:rPr>
              <a:t>&lt; </a:t>
            </a:r>
            <a:r>
              <a:rPr lang="ja-JP" altLang="en-US">
                <a:latin typeface="ＭＳ 明朝" pitchFamily="17" charset="-128"/>
                <a:ea typeface="ＭＳ 明朝" pitchFamily="17" charset="-128"/>
              </a:rPr>
              <a:t>恋人</a:t>
            </a:r>
            <a:r>
              <a:rPr lang="en-US" altLang="ja-JP">
                <a:latin typeface="ＭＳ 明朝" pitchFamily="17" charset="-128"/>
                <a:ea typeface="ＭＳ 明朝" pitchFamily="17" charset="-128"/>
              </a:rPr>
              <a:t>)</a:t>
            </a:r>
          </a:p>
          <a:p>
            <a:r>
              <a:rPr lang="en-US" altLang="en-US">
                <a:latin typeface="ＭＳ 明朝" pitchFamily="17" charset="-128"/>
                <a:ea typeface="ＭＳ 明朝" pitchFamily="17" charset="-128"/>
              </a:rPr>
              <a:t>{</a:t>
            </a:r>
            <a:endParaRPr lang="en-US" altLang="ja-JP">
              <a:latin typeface="ＭＳ 明朝" pitchFamily="17" charset="-128"/>
              <a:ea typeface="ＭＳ 明朝" pitchFamily="17" charset="-128"/>
            </a:endParaRPr>
          </a:p>
          <a:p>
            <a:r>
              <a:rPr lang="en-US" altLang="ja-JP">
                <a:latin typeface="ＭＳ 明朝" pitchFamily="17" charset="-128"/>
                <a:ea typeface="ＭＳ 明朝" pitchFamily="17" charset="-128"/>
              </a:rPr>
              <a:t>    </a:t>
            </a:r>
            <a:r>
              <a:rPr lang="en-US" altLang="en-US">
                <a:latin typeface="ＭＳ 明朝" pitchFamily="17" charset="-128"/>
                <a:ea typeface="ＭＳ 明朝" pitchFamily="17" charset="-128"/>
              </a:rPr>
              <a:t>MessageBox.Show</a:t>
            </a:r>
            <a:r>
              <a:rPr lang="en-US" altLang="ja-JP">
                <a:latin typeface="ＭＳ 明朝" pitchFamily="17" charset="-128"/>
                <a:ea typeface="ＭＳ 明朝" pitchFamily="17" charset="-128"/>
              </a:rPr>
              <a:t>("</a:t>
            </a:r>
            <a:r>
              <a:rPr lang="ja-JP" altLang="en-US">
                <a:latin typeface="ＭＳ 明朝" pitchFamily="17" charset="-128"/>
                <a:ea typeface="ＭＳ 明朝" pitchFamily="17" charset="-128"/>
              </a:rPr>
              <a:t>こう表現すると初々しい感じがしねえ？</a:t>
            </a:r>
            <a:r>
              <a:rPr lang="en-US" altLang="ja-JP">
                <a:latin typeface="ＭＳ 明朝" pitchFamily="17" charset="-128"/>
                <a:ea typeface="ＭＳ 明朝" pitchFamily="17" charset="-128"/>
              </a:rPr>
              <a:t>");</a:t>
            </a:r>
          </a:p>
          <a:p>
            <a:r>
              <a:rPr lang="en-US" altLang="en-US">
                <a:latin typeface="ＭＳ 明朝" pitchFamily="17" charset="-128"/>
                <a:ea typeface="ＭＳ 明朝" pitchFamily="17" charset="-128"/>
              </a:rPr>
              <a:t>}</a:t>
            </a:r>
          </a:p>
        </p:txBody>
      </p:sp>
      <p:sp>
        <p:nvSpPr>
          <p:cNvPr id="84997" name="Text Box 5"/>
          <p:cNvSpPr txBox="1">
            <a:spLocks noChangeArrowheads="1"/>
          </p:cNvSpPr>
          <p:nvPr/>
        </p:nvSpPr>
        <p:spPr bwMode="auto">
          <a:xfrm>
            <a:off x="539750" y="4292600"/>
            <a:ext cx="7920038" cy="1625600"/>
          </a:xfrm>
          <a:prstGeom prst="rect">
            <a:avLst/>
          </a:prstGeom>
          <a:noFill/>
          <a:ln w="9525">
            <a:noFill/>
            <a:miter lim="800000"/>
            <a:headEnd/>
            <a:tailEnd/>
          </a:ln>
          <a:effectLst/>
        </p:spPr>
        <p:txBody>
          <a:bodyPr>
            <a:spAutoFit/>
          </a:bodyPr>
          <a:lstStyle/>
          <a:p>
            <a:pPr>
              <a:lnSpc>
                <a:spcPct val="140000"/>
              </a:lnSpc>
            </a:pPr>
            <a:r>
              <a:rPr lang="ja-JP" altLang="en-US" sz="2400"/>
              <a:t>あえて あなた（自分）を中心に持ってくることで</a:t>
            </a:r>
          </a:p>
          <a:p>
            <a:pPr>
              <a:lnSpc>
                <a:spcPct val="140000"/>
              </a:lnSpc>
              <a:buFont typeface="Wingdings" pitchFamily="2" charset="2"/>
              <a:buChar char="Ø"/>
            </a:pPr>
            <a:r>
              <a:rPr lang="en-US" altLang="ja-JP" sz="2400"/>
              <a:t> </a:t>
            </a:r>
            <a:r>
              <a:rPr lang="ja-JP" altLang="en-US" sz="2400"/>
              <a:t>友達≦あなた＜恋人</a:t>
            </a:r>
            <a:endParaRPr lang="en-US" altLang="ja-JP" sz="2400"/>
          </a:p>
          <a:p>
            <a:pPr>
              <a:lnSpc>
                <a:spcPct val="140000"/>
              </a:lnSpc>
            </a:pPr>
            <a:r>
              <a:rPr lang="ja-JP" altLang="en-US" sz="2400"/>
              <a:t>と同じイメージを </a:t>
            </a:r>
            <a:r>
              <a:rPr lang="en-US" altLang="ja-JP" sz="2400"/>
              <a:t>if </a:t>
            </a:r>
            <a:r>
              <a:rPr lang="ja-JP" altLang="en-US" sz="2400"/>
              <a:t>に持たせることができる</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ja-JP" altLang="en-US" smtClean="0"/>
              <a:t>わざとポイントを強調してみる</a:t>
            </a:r>
          </a:p>
        </p:txBody>
      </p:sp>
      <p:sp>
        <p:nvSpPr>
          <p:cNvPr id="88067" name="Rectangle 3"/>
          <p:cNvSpPr>
            <a:spLocks noGrp="1" noChangeArrowheads="1"/>
          </p:cNvSpPr>
          <p:nvPr>
            <p:ph type="body" idx="1"/>
          </p:nvPr>
        </p:nvSpPr>
        <p:spPr>
          <a:xfrm>
            <a:off x="457200" y="1052513"/>
            <a:ext cx="8229600" cy="457200"/>
          </a:xfrm>
        </p:spPr>
        <p:txBody>
          <a:bodyPr>
            <a:spAutoFit/>
          </a:bodyPr>
          <a:lstStyle/>
          <a:p>
            <a:pPr>
              <a:buFontTx/>
              <a:buNone/>
            </a:pPr>
            <a:r>
              <a:rPr lang="ja-JP" altLang="en-US" sz="2400" smtClean="0"/>
              <a:t>たとえばこんなソースコード</a:t>
            </a:r>
          </a:p>
        </p:txBody>
      </p:sp>
      <p:sp>
        <p:nvSpPr>
          <p:cNvPr id="88068" name="Text Box 4"/>
          <p:cNvSpPr txBox="1">
            <a:spLocks noChangeArrowheads="1"/>
          </p:cNvSpPr>
          <p:nvPr/>
        </p:nvSpPr>
        <p:spPr bwMode="auto">
          <a:xfrm>
            <a:off x="468313" y="1700213"/>
            <a:ext cx="8382000" cy="2014537"/>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 </a:t>
            </a:r>
            <a:r>
              <a:rPr lang="ja-JP" altLang="en-US">
                <a:latin typeface="ＭＳ 明朝" pitchFamily="17" charset="-128"/>
                <a:ea typeface="ＭＳ 明朝" pitchFamily="17" charset="-128"/>
              </a:rPr>
              <a:t>お笑い同盟以外のメンバーを勧誘する</a:t>
            </a:r>
            <a:endParaRPr lang="en-US" altLang="en-US">
              <a:latin typeface="ＭＳ 明朝" pitchFamily="17" charset="-128"/>
              <a:ea typeface="ＭＳ 明朝" pitchFamily="17" charset="-128"/>
            </a:endParaRPr>
          </a:p>
          <a:p>
            <a:r>
              <a:rPr lang="en-US" altLang="en-US">
                <a:latin typeface="ＭＳ 明朝" pitchFamily="17" charset="-128"/>
                <a:ea typeface="ＭＳ 明朝" pitchFamily="17" charset="-128"/>
              </a:rPr>
              <a:t>if (わんくまメンバー != ぽぴ王子 &amp;&amp; </a:t>
            </a:r>
          </a:p>
          <a:p>
            <a:r>
              <a:rPr lang="en-US" altLang="en-US">
                <a:latin typeface="ＭＳ 明朝" pitchFamily="17" charset="-128"/>
                <a:ea typeface="ＭＳ 明朝" pitchFamily="17" charset="-128"/>
              </a:rPr>
              <a:t>    わんくまメンバー != R・田中一郎 &amp;&amp; </a:t>
            </a:r>
          </a:p>
          <a:p>
            <a:r>
              <a:rPr lang="en-US" altLang="en-US">
                <a:latin typeface="ＭＳ 明朝" pitchFamily="17" charset="-128"/>
                <a:ea typeface="ＭＳ 明朝" pitchFamily="17" charset="-128"/>
              </a:rPr>
              <a:t>    わんくまメンバー != アクア)</a:t>
            </a:r>
          </a:p>
          <a:p>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    MessageBox.Show("わんくま</a:t>
            </a:r>
            <a:r>
              <a:rPr lang="ja-JP" altLang="en-US">
                <a:latin typeface="ＭＳ 明朝" pitchFamily="17" charset="-128"/>
                <a:ea typeface="ＭＳ 明朝" pitchFamily="17" charset="-128"/>
              </a:rPr>
              <a:t>お笑い同盟に入らないか？</a:t>
            </a:r>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ja-JP" altLang="en-US" smtClean="0"/>
              <a:t>わざとポイントを強調してみる</a:t>
            </a:r>
          </a:p>
        </p:txBody>
      </p:sp>
      <p:sp>
        <p:nvSpPr>
          <p:cNvPr id="87043" name="Rectangle 3"/>
          <p:cNvSpPr>
            <a:spLocks noGrp="1" noChangeArrowheads="1"/>
          </p:cNvSpPr>
          <p:nvPr>
            <p:ph type="body" idx="1"/>
          </p:nvPr>
        </p:nvSpPr>
        <p:spPr>
          <a:xfrm>
            <a:off x="457200" y="1052513"/>
            <a:ext cx="8229600" cy="457200"/>
          </a:xfrm>
        </p:spPr>
        <p:txBody>
          <a:bodyPr>
            <a:spAutoFit/>
          </a:bodyPr>
          <a:lstStyle/>
          <a:p>
            <a:pPr>
              <a:buFontTx/>
              <a:buNone/>
            </a:pPr>
            <a:r>
              <a:rPr lang="ja-JP" altLang="en-US" sz="2400" smtClean="0"/>
              <a:t>こんな風に書き換えてみる。</a:t>
            </a:r>
          </a:p>
        </p:txBody>
      </p:sp>
      <p:sp>
        <p:nvSpPr>
          <p:cNvPr id="87044" name="Text Box 4"/>
          <p:cNvSpPr txBox="1">
            <a:spLocks noChangeArrowheads="1"/>
          </p:cNvSpPr>
          <p:nvPr/>
        </p:nvSpPr>
        <p:spPr bwMode="auto">
          <a:xfrm>
            <a:off x="468313" y="1700213"/>
            <a:ext cx="8382000" cy="3113087"/>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 </a:t>
            </a:r>
            <a:r>
              <a:rPr lang="ja-JP" altLang="en-US">
                <a:latin typeface="ＭＳ 明朝" pitchFamily="17" charset="-128"/>
                <a:ea typeface="ＭＳ 明朝" pitchFamily="17" charset="-128"/>
              </a:rPr>
              <a:t>お笑い同盟以外のメンバーを勧誘する</a:t>
            </a:r>
            <a:endParaRPr lang="en-US" altLang="en-US">
              <a:latin typeface="ＭＳ 明朝" pitchFamily="17" charset="-128"/>
              <a:ea typeface="ＭＳ 明朝" pitchFamily="17" charset="-128"/>
            </a:endParaRPr>
          </a:p>
          <a:p>
            <a:r>
              <a:rPr lang="en-US" altLang="en-US">
                <a:latin typeface="ＭＳ 明朝" pitchFamily="17" charset="-128"/>
                <a:ea typeface="ＭＳ 明朝" pitchFamily="17" charset="-128"/>
              </a:rPr>
              <a:t>switch (わんくまメンバー)</a:t>
            </a:r>
          </a:p>
          <a:p>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    case ぽぴ王子:</a:t>
            </a:r>
          </a:p>
          <a:p>
            <a:r>
              <a:rPr lang="en-US" altLang="en-US">
                <a:latin typeface="ＭＳ 明朝" pitchFamily="17" charset="-128"/>
                <a:ea typeface="ＭＳ 明朝" pitchFamily="17" charset="-128"/>
              </a:rPr>
              <a:t>    case R・田中一郎:</a:t>
            </a:r>
          </a:p>
          <a:p>
            <a:r>
              <a:rPr lang="en-US" altLang="en-US">
                <a:latin typeface="ＭＳ 明朝" pitchFamily="17" charset="-128"/>
                <a:ea typeface="ＭＳ 明朝" pitchFamily="17" charset="-128"/>
              </a:rPr>
              <a:t>    case アクア:</a:t>
            </a:r>
          </a:p>
          <a:p>
            <a:r>
              <a:rPr lang="en-US" altLang="en-US">
                <a:latin typeface="ＭＳ 明朝" pitchFamily="17" charset="-128"/>
                <a:ea typeface="ＭＳ 明朝" pitchFamily="17" charset="-128"/>
              </a:rPr>
              <a:t>        /* 何もしない */</a:t>
            </a:r>
          </a:p>
          <a:p>
            <a:endParaRPr lang="en-US" altLang="en-US">
              <a:latin typeface="ＭＳ 明朝" pitchFamily="17" charset="-128"/>
              <a:ea typeface="ＭＳ 明朝" pitchFamily="17" charset="-128"/>
            </a:endParaRPr>
          </a:p>
          <a:p>
            <a:r>
              <a:rPr lang="en-US" altLang="en-US">
                <a:latin typeface="ＭＳ 明朝" pitchFamily="17" charset="-128"/>
                <a:ea typeface="ＭＳ 明朝" pitchFamily="17" charset="-128"/>
              </a:rPr>
              <a:t>    default:</a:t>
            </a:r>
          </a:p>
          <a:p>
            <a:r>
              <a:rPr lang="en-US" altLang="en-US">
                <a:latin typeface="ＭＳ 明朝" pitchFamily="17" charset="-128"/>
                <a:ea typeface="ＭＳ 明朝" pitchFamily="17" charset="-128"/>
              </a:rPr>
              <a:t>        MessageBox.Show("</a:t>
            </a:r>
            <a:r>
              <a:rPr lang="en-US" altLang="ja-JP">
                <a:latin typeface="ＭＳ 明朝" pitchFamily="17" charset="-128"/>
                <a:ea typeface="ＭＳ 明朝" pitchFamily="17" charset="-128"/>
              </a:rPr>
              <a:t>わんくま</a:t>
            </a:r>
            <a:r>
              <a:rPr lang="ja-JP" altLang="en-US">
                <a:latin typeface="ＭＳ 明朝" pitchFamily="17" charset="-128"/>
                <a:ea typeface="ＭＳ 明朝" pitchFamily="17" charset="-128"/>
              </a:rPr>
              <a:t>お笑い同盟に入らないか？</a:t>
            </a:r>
            <a:r>
              <a:rPr lang="en-US" altLang="en-US">
                <a:latin typeface="ＭＳ 明朝" pitchFamily="17" charset="-128"/>
                <a:ea typeface="ＭＳ 明朝" pitchFamily="17" charset="-128"/>
              </a:rPr>
              <a:t>");</a:t>
            </a:r>
          </a:p>
          <a:p>
            <a:r>
              <a:rPr lang="en-US" altLang="en-US">
                <a:latin typeface="ＭＳ 明朝" pitchFamily="17" charset="-128"/>
                <a:ea typeface="ＭＳ 明朝" pitchFamily="17" charset="-128"/>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ja-JP" altLang="ja-JP" smtClean="0"/>
              <a:t>あえてムダなところを入れておこう</a:t>
            </a:r>
            <a:endParaRPr lang="ja-JP" altLang="en-US" smtClean="0"/>
          </a:p>
        </p:txBody>
      </p:sp>
      <p:sp>
        <p:nvSpPr>
          <p:cNvPr id="89091" name="Rectangle 3"/>
          <p:cNvSpPr>
            <a:spLocks noGrp="1" noChangeArrowheads="1"/>
          </p:cNvSpPr>
          <p:nvPr>
            <p:ph type="body" idx="1"/>
          </p:nvPr>
        </p:nvSpPr>
        <p:spPr>
          <a:xfrm>
            <a:off x="457200" y="1052513"/>
            <a:ext cx="8229600" cy="3670300"/>
          </a:xfrm>
        </p:spPr>
        <p:txBody>
          <a:bodyPr>
            <a:spAutoFit/>
          </a:bodyPr>
          <a:lstStyle/>
          <a:p>
            <a:pPr eaLnBrk="1" hangingPunct="1">
              <a:lnSpc>
                <a:spcPct val="140000"/>
              </a:lnSpc>
              <a:spcBef>
                <a:spcPct val="0"/>
              </a:spcBef>
              <a:buFontTx/>
              <a:buNone/>
            </a:pPr>
            <a:r>
              <a:rPr lang="ja-JP" altLang="en-US" sz="2400" smtClean="0"/>
              <a:t>普通のコメントだったら</a:t>
            </a:r>
          </a:p>
          <a:p>
            <a:pPr>
              <a:buFontTx/>
              <a:buNone/>
            </a:pPr>
            <a:endParaRPr lang="ja-JP" altLang="en-US" smtClean="0"/>
          </a:p>
          <a:p>
            <a:pPr>
              <a:buFontTx/>
              <a:buNone/>
            </a:pPr>
            <a:r>
              <a:rPr lang="ja-JP" altLang="en-US" sz="2400" smtClean="0"/>
              <a:t>で、かまわないのだけど</a:t>
            </a:r>
            <a:r>
              <a:rPr lang="en-US" altLang="ja-JP" sz="2400" smtClean="0"/>
              <a:t>…</a:t>
            </a:r>
          </a:p>
          <a:p>
            <a:pPr eaLnBrk="1" hangingPunct="1">
              <a:lnSpc>
                <a:spcPct val="140000"/>
              </a:lnSpc>
              <a:spcBef>
                <a:spcPct val="0"/>
              </a:spcBef>
              <a:buFontTx/>
              <a:buNone/>
            </a:pPr>
            <a:r>
              <a:rPr lang="ja-JP" altLang="en-US" sz="2400" smtClean="0"/>
              <a:t>大事なところは</a:t>
            </a:r>
          </a:p>
          <a:p>
            <a:pPr eaLnBrk="1" hangingPunct="1">
              <a:lnSpc>
                <a:spcPct val="140000"/>
              </a:lnSpc>
              <a:spcBef>
                <a:spcPct val="0"/>
              </a:spcBef>
              <a:buFontTx/>
              <a:buNone/>
            </a:pPr>
            <a:endParaRPr lang="ja-JP" altLang="en-US" sz="2400" smtClean="0"/>
          </a:p>
          <a:p>
            <a:pPr eaLnBrk="1" hangingPunct="1">
              <a:lnSpc>
                <a:spcPct val="140000"/>
              </a:lnSpc>
              <a:spcBef>
                <a:spcPct val="0"/>
              </a:spcBef>
              <a:buFontTx/>
              <a:buNone/>
            </a:pPr>
            <a:r>
              <a:rPr lang="ja-JP" altLang="en-US" sz="2400" smtClean="0"/>
              <a:t>こんな風に普段使わない </a:t>
            </a:r>
            <a:r>
              <a:rPr lang="en-US" altLang="ja-JP" sz="2400" smtClean="0">
                <a:latin typeface="ＭＳ 明朝" pitchFamily="17" charset="-128"/>
                <a:ea typeface="ＭＳ 明朝" pitchFamily="17" charset="-128"/>
              </a:rPr>
              <a:t>/* ... */</a:t>
            </a:r>
            <a:r>
              <a:rPr lang="en-US" altLang="ja-JP" sz="2400" smtClean="0"/>
              <a:t> </a:t>
            </a:r>
            <a:r>
              <a:rPr lang="ja-JP" altLang="en-US" sz="2400" smtClean="0"/>
              <a:t>を使うことであえて強調してみたりする</a:t>
            </a:r>
          </a:p>
        </p:txBody>
      </p:sp>
      <p:sp>
        <p:nvSpPr>
          <p:cNvPr id="89092" name="Text Box 4"/>
          <p:cNvSpPr txBox="1">
            <a:spLocks noChangeArrowheads="1"/>
          </p:cNvSpPr>
          <p:nvPr/>
        </p:nvSpPr>
        <p:spPr bwMode="auto">
          <a:xfrm>
            <a:off x="468313" y="1700213"/>
            <a:ext cx="8382000" cy="366712"/>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 鳩が出ますよー</a:t>
            </a:r>
          </a:p>
        </p:txBody>
      </p:sp>
      <p:sp>
        <p:nvSpPr>
          <p:cNvPr id="89093" name="Text Box 5"/>
          <p:cNvSpPr txBox="1">
            <a:spLocks noChangeArrowheads="1"/>
          </p:cNvSpPr>
          <p:nvPr/>
        </p:nvSpPr>
        <p:spPr bwMode="auto">
          <a:xfrm>
            <a:off x="468313" y="3276600"/>
            <a:ext cx="8382000" cy="366713"/>
          </a:xfrm>
          <a:prstGeom prst="rect">
            <a:avLst/>
          </a:prstGeom>
          <a:solidFill>
            <a:srgbClr val="CCFFFF"/>
          </a:solidFill>
          <a:ln w="31750">
            <a:noFill/>
            <a:miter lim="800000"/>
            <a:headEnd/>
            <a:tailEnd/>
          </a:ln>
          <a:effectLst/>
        </p:spPr>
        <p:txBody>
          <a:bodyPr>
            <a:spAutoFit/>
          </a:bodyPr>
          <a:lstStyle/>
          <a:p>
            <a:r>
              <a:rPr lang="en-US" altLang="en-US">
                <a:latin typeface="ＭＳ 明朝" pitchFamily="17" charset="-128"/>
                <a:ea typeface="ＭＳ 明朝" pitchFamily="17" charset="-128"/>
              </a:rPr>
              <a:t>/* </a:t>
            </a:r>
            <a:r>
              <a:rPr lang="ja-JP" altLang="en-US">
                <a:latin typeface="ＭＳ 明朝" pitchFamily="17" charset="-128"/>
                <a:ea typeface="ＭＳ 明朝" pitchFamily="17" charset="-128"/>
              </a:rPr>
              <a:t>中さん</a:t>
            </a:r>
            <a:r>
              <a:rPr lang="en-US" altLang="en-US">
                <a:latin typeface="ＭＳ 明朝" pitchFamily="17" charset="-128"/>
                <a:ea typeface="ＭＳ 明朝" pitchFamily="17" charset="-128"/>
              </a:rPr>
              <a:t>が出ますよー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ja-JP" altLang="en-US" smtClean="0"/>
              <a:t>まとめ</a:t>
            </a:r>
          </a:p>
        </p:txBody>
      </p:sp>
      <p:sp>
        <p:nvSpPr>
          <p:cNvPr id="66563" name="Rectangle 3"/>
          <p:cNvSpPr>
            <a:spLocks noGrp="1" noChangeArrowheads="1"/>
          </p:cNvSpPr>
          <p:nvPr>
            <p:ph type="body" idx="1"/>
          </p:nvPr>
        </p:nvSpPr>
        <p:spPr>
          <a:xfrm>
            <a:off x="457200" y="1052513"/>
            <a:ext cx="8229600" cy="3276600"/>
          </a:xfrm>
          <a:noFill/>
        </p:spPr>
        <p:txBody>
          <a:bodyPr>
            <a:spAutoFit/>
          </a:bodyPr>
          <a:lstStyle/>
          <a:p>
            <a:r>
              <a:rPr lang="ja-JP" altLang="en-US" sz="3600" smtClean="0"/>
              <a:t>的確なコメントをたくさん書こう</a:t>
            </a:r>
          </a:p>
          <a:p>
            <a:r>
              <a:rPr lang="ja-JP" altLang="en-US" sz="3600" smtClean="0"/>
              <a:t>素直なソースコードを書こう</a:t>
            </a:r>
          </a:p>
          <a:p>
            <a:r>
              <a:rPr lang="ja-JP" altLang="en-US" sz="3600" smtClean="0"/>
              <a:t>ポイントになるところは目立たせよう</a:t>
            </a:r>
          </a:p>
          <a:p>
            <a:r>
              <a:rPr lang="en-US" altLang="ja-JP" sz="3600" smtClean="0"/>
              <a:t>R</a:t>
            </a:r>
            <a:r>
              <a:rPr lang="ja-JP" altLang="en-US" sz="3600" smtClean="0"/>
              <a:t>・田中一郎さんは素敵だし爽やか</a:t>
            </a:r>
          </a:p>
          <a:p>
            <a:r>
              <a:rPr lang="ja-JP" altLang="en-US" sz="3600" smtClean="0"/>
              <a:t>なにをするきさまらー！！</a:t>
            </a:r>
          </a:p>
        </p:txBody>
      </p:sp>
      <p:sp>
        <p:nvSpPr>
          <p:cNvPr id="66564" name="AutoShape 4"/>
          <p:cNvSpPr>
            <a:spLocks noChangeArrowheads="1"/>
          </p:cNvSpPr>
          <p:nvPr/>
        </p:nvSpPr>
        <p:spPr bwMode="auto">
          <a:xfrm rot="2700000">
            <a:off x="3419475" y="2924175"/>
            <a:ext cx="863600" cy="863600"/>
          </a:xfrm>
          <a:prstGeom prst="plus">
            <a:avLst>
              <a:gd name="adj" fmla="val 44356"/>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66565" name="AutoShape 5"/>
          <p:cNvSpPr>
            <a:spLocks noChangeArrowheads="1"/>
          </p:cNvSpPr>
          <p:nvPr/>
        </p:nvSpPr>
        <p:spPr bwMode="auto">
          <a:xfrm rot="2700000">
            <a:off x="3419475" y="3644900"/>
            <a:ext cx="863600" cy="863600"/>
          </a:xfrm>
          <a:prstGeom prst="plus">
            <a:avLst>
              <a:gd name="adj" fmla="val 44356"/>
            </a:avLst>
          </a:prstGeom>
          <a:solidFill>
            <a:schemeClr val="accent1"/>
          </a:solidFill>
          <a:ln w="9525">
            <a:solidFill>
              <a:schemeClr val="tx1"/>
            </a:solidFill>
            <a:miter lim="800000"/>
            <a:headEnd/>
            <a:tailEnd/>
          </a:ln>
          <a:effectLst/>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5"/>
                                        </p:tgtEl>
                                        <p:attrNameLst>
                                          <p:attrName>style.visibility</p:attrName>
                                        </p:attrNameLst>
                                      </p:cBhvr>
                                      <p:to>
                                        <p:strVal val="visible"/>
                                      </p:to>
                                    </p:set>
                                    <p:anim calcmode="lin" valueType="num">
                                      <p:cBhvr additive="base">
                                        <p:cTn id="7" dur="500" fill="hold"/>
                                        <p:tgtEl>
                                          <p:spTgt spid="66565"/>
                                        </p:tgtEl>
                                        <p:attrNameLst>
                                          <p:attrName>ppt_x</p:attrName>
                                        </p:attrNameLst>
                                      </p:cBhvr>
                                      <p:tavLst>
                                        <p:tav tm="0">
                                          <p:val>
                                            <p:strVal val="0-#ppt_w/2"/>
                                          </p:val>
                                        </p:tav>
                                        <p:tav tm="100000">
                                          <p:val>
                                            <p:strVal val="#ppt_x"/>
                                          </p:val>
                                        </p:tav>
                                      </p:tavLst>
                                    </p:anim>
                                    <p:anim calcmode="lin" valueType="num">
                                      <p:cBhvr additive="base">
                                        <p:cTn id="8" dur="500" fill="hold"/>
                                        <p:tgtEl>
                                          <p:spTgt spid="6656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6564"/>
                                        </p:tgtEl>
                                        <p:attrNameLst>
                                          <p:attrName>style.visibility</p:attrName>
                                        </p:attrNameLst>
                                      </p:cBhvr>
                                      <p:to>
                                        <p:strVal val="visible"/>
                                      </p:to>
                                    </p:set>
                                    <p:anim calcmode="lin" valueType="num">
                                      <p:cBhvr additive="base">
                                        <p:cTn id="11" dur="500" fill="hold"/>
                                        <p:tgtEl>
                                          <p:spTgt spid="66564"/>
                                        </p:tgtEl>
                                        <p:attrNameLst>
                                          <p:attrName>ppt_x</p:attrName>
                                        </p:attrNameLst>
                                      </p:cBhvr>
                                      <p:tavLst>
                                        <p:tav tm="0">
                                          <p:val>
                                            <p:strVal val="0-#ppt_w/2"/>
                                          </p:val>
                                        </p:tav>
                                        <p:tav tm="100000">
                                          <p:val>
                                            <p:strVal val="#ppt_x"/>
                                          </p:val>
                                        </p:tav>
                                      </p:tavLst>
                                    </p:anim>
                                    <p:anim calcmode="lin" valueType="num">
                                      <p:cBhvr additive="base">
                                        <p:cTn id="12" dur="500" fill="hold"/>
                                        <p:tgtEl>
                                          <p:spTgt spid="665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animBg="1"/>
      <p:bldP spid="6656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ltLang="ja-JP" sz="3200" smtClean="0"/>
              <a:t>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152400" y="304800"/>
            <a:ext cx="8839200" cy="533400"/>
          </a:xfrm>
        </p:spPr>
        <p:txBody>
          <a:bodyPr/>
          <a:lstStyle/>
          <a:p>
            <a:r>
              <a:rPr lang="ja-JP" altLang="en-US" smtClean="0"/>
              <a:t>今回話すこと</a:t>
            </a:r>
          </a:p>
        </p:txBody>
      </p:sp>
      <p:sp>
        <p:nvSpPr>
          <p:cNvPr id="55299" name="Rectangle 3"/>
          <p:cNvSpPr>
            <a:spLocks noGrp="1" noChangeArrowheads="1"/>
          </p:cNvSpPr>
          <p:nvPr>
            <p:ph type="subTitle" idx="1"/>
          </p:nvPr>
        </p:nvSpPr>
        <p:spPr>
          <a:xfrm>
            <a:off x="533400" y="1752600"/>
            <a:ext cx="8229600" cy="3886200"/>
          </a:xfrm>
        </p:spPr>
        <p:txBody>
          <a:bodyPr/>
          <a:lstStyle/>
          <a:p>
            <a:pPr marL="609600" indent="-609600" algn="l">
              <a:spcBef>
                <a:spcPct val="40000"/>
              </a:spcBef>
              <a:buFontTx/>
              <a:buAutoNum type="arabicPeriod"/>
            </a:pPr>
            <a:r>
              <a:rPr lang="ja-JP" altLang="en-US" smtClean="0"/>
              <a:t>読みやすいコードの書き方</a:t>
            </a:r>
          </a:p>
          <a:p>
            <a:pPr marL="609600" indent="-609600" algn="l">
              <a:spcBef>
                <a:spcPct val="40000"/>
              </a:spcBef>
              <a:buFontTx/>
              <a:buAutoNum type="arabicPeriod"/>
            </a:pPr>
            <a:r>
              <a:rPr lang="ja-JP" altLang="en-US" smtClean="0"/>
              <a:t>ぽぴ王子がコーディングをする上で気をつけていること。</a:t>
            </a:r>
          </a:p>
          <a:p>
            <a:pPr marL="609600" indent="-609600" algn="l">
              <a:spcBef>
                <a:spcPct val="40000"/>
              </a:spcBef>
              <a:buFontTx/>
              <a:buAutoNum type="arabicPeriod"/>
            </a:pPr>
            <a:r>
              <a:rPr lang="ja-JP" altLang="en-US" smtClean="0"/>
              <a:t>いわゆるオレ流プログラミングスタイル。</a:t>
            </a:r>
          </a:p>
          <a:p>
            <a:pPr marL="609600" indent="-609600" algn="l">
              <a:spcBef>
                <a:spcPct val="40000"/>
              </a:spcBef>
            </a:pPr>
            <a:r>
              <a:rPr lang="ja-JP" altLang="en-US" smtClean="0"/>
              <a:t>	（あくまで“オレ流”なのであまり参考にはなり	ません）</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685800" y="304800"/>
            <a:ext cx="7772400" cy="838200"/>
          </a:xfrm>
        </p:spPr>
        <p:txBody>
          <a:bodyPr/>
          <a:lstStyle/>
          <a:p>
            <a:r>
              <a:rPr lang="en-US" altLang="ja-JP" smtClean="0">
                <a:latin typeface="Tahoma" pitchFamily="34" charset="0"/>
              </a:rPr>
              <a:t>Fool Proof </a:t>
            </a:r>
            <a:r>
              <a:rPr lang="ja-JP" altLang="en-US" smtClean="0">
                <a:latin typeface="Tahoma" pitchFamily="34" charset="0"/>
              </a:rPr>
              <a:t>を考えよう！</a:t>
            </a:r>
          </a:p>
        </p:txBody>
      </p:sp>
      <p:sp>
        <p:nvSpPr>
          <p:cNvPr id="73731" name="Rectangle 3"/>
          <p:cNvSpPr>
            <a:spLocks noGrp="1" noChangeArrowheads="1"/>
          </p:cNvSpPr>
          <p:nvPr>
            <p:ph type="subTitle" idx="1"/>
          </p:nvPr>
        </p:nvSpPr>
        <p:spPr>
          <a:xfrm>
            <a:off x="533400" y="3124200"/>
            <a:ext cx="8077200" cy="2397125"/>
          </a:xfrm>
          <a:noFill/>
          <a:ln/>
        </p:spPr>
        <p:txBody>
          <a:bodyPr>
            <a:spAutoFit/>
          </a:bodyPr>
          <a:lstStyle/>
          <a:p>
            <a:pPr algn="l" eaLnBrk="1" hangingPunct="1">
              <a:spcBef>
                <a:spcPct val="70000"/>
              </a:spcBef>
              <a:buFont typeface="Wingdings" pitchFamily="2" charset="2"/>
              <a:buChar char="l"/>
            </a:pPr>
            <a:r>
              <a:rPr lang="ja-JP" altLang="en-US" sz="2800" smtClean="0"/>
              <a:t>現場にはいろいろなレベルの人間が集まる</a:t>
            </a:r>
          </a:p>
          <a:p>
            <a:pPr algn="l" eaLnBrk="1" hangingPunct="1">
              <a:spcBef>
                <a:spcPct val="70000"/>
              </a:spcBef>
              <a:buFont typeface="Wingdings" pitchFamily="2" charset="2"/>
              <a:buChar char="l"/>
            </a:pPr>
            <a:r>
              <a:rPr lang="ja-JP" altLang="en-US" sz="2800" smtClean="0"/>
              <a:t>トリッキーなコードは不慣れな人間には理解されにくい・または誤解を招きやすい</a:t>
            </a:r>
          </a:p>
          <a:p>
            <a:pPr algn="l" eaLnBrk="1" hangingPunct="1">
              <a:spcBef>
                <a:spcPct val="70000"/>
              </a:spcBef>
              <a:buFont typeface="Wingdings" pitchFamily="2" charset="2"/>
              <a:buChar char="l"/>
            </a:pPr>
            <a:r>
              <a:rPr lang="ja-JP" altLang="en-US" sz="2800" smtClean="0"/>
              <a:t>あまちゃっこ（八戸弁）にも読めるコードを！</a:t>
            </a:r>
          </a:p>
        </p:txBody>
      </p:sp>
      <p:sp>
        <p:nvSpPr>
          <p:cNvPr id="73732" name="Text Box 4"/>
          <p:cNvSpPr txBox="1">
            <a:spLocks noChangeArrowheads="1"/>
          </p:cNvSpPr>
          <p:nvPr/>
        </p:nvSpPr>
        <p:spPr bwMode="auto">
          <a:xfrm>
            <a:off x="381000" y="1066800"/>
            <a:ext cx="8534400" cy="1558925"/>
          </a:xfrm>
          <a:prstGeom prst="rect">
            <a:avLst/>
          </a:prstGeom>
          <a:solidFill>
            <a:srgbClr val="CCFFCC"/>
          </a:solidFill>
          <a:ln w="38100" cmpd="dbl">
            <a:solidFill>
              <a:srgbClr val="FF0000"/>
            </a:solidFill>
            <a:miter lim="800000"/>
            <a:headEnd/>
            <a:tailEnd/>
          </a:ln>
          <a:effectLst/>
        </p:spPr>
        <p:txBody>
          <a:bodyPr>
            <a:spAutoFit/>
          </a:bodyPr>
          <a:lstStyle/>
          <a:p>
            <a:pPr algn="just">
              <a:spcBef>
                <a:spcPct val="20000"/>
              </a:spcBef>
            </a:pPr>
            <a:r>
              <a:rPr lang="en-US" altLang="ja-JP">
                <a:latin typeface="Tahoma" pitchFamily="34" charset="0"/>
              </a:rPr>
              <a:t>e-Words </a:t>
            </a:r>
            <a:r>
              <a:rPr lang="ja-JP" altLang="en-US">
                <a:latin typeface="Tahoma" pitchFamily="34" charset="0"/>
              </a:rPr>
              <a:t>より【</a:t>
            </a:r>
            <a:r>
              <a:rPr lang="ja-JP" altLang="en-US" b="1">
                <a:solidFill>
                  <a:srgbClr val="000000"/>
                </a:solidFill>
                <a:latin typeface="Tahoma" pitchFamily="34" charset="0"/>
              </a:rPr>
              <a:t>フールプルーフとは</a:t>
            </a:r>
            <a:r>
              <a:rPr lang="ja-JP" altLang="en-US">
                <a:latin typeface="Tahoma" pitchFamily="34" charset="0"/>
              </a:rPr>
              <a:t>】</a:t>
            </a:r>
          </a:p>
          <a:p>
            <a:pPr algn="just">
              <a:spcBef>
                <a:spcPct val="20000"/>
              </a:spcBef>
            </a:pPr>
            <a:r>
              <a:rPr lang="ja-JP" altLang="en-US">
                <a:latin typeface="Tahoma" pitchFamily="34" charset="0"/>
              </a:rPr>
              <a:t>工業製品や生産設備、ソフトウェアなどで、利用者が誤った操作をしても危険に晒されることがないよう、設計の段階で安全対策を施しておくこと。正しい向きにしか入らない電池ボックス、ドアを閉めなければ加熱できない電子レンジ、ギアがパーキングに入っていないとエンジンが始動しない自動車、などがフールプルーフな設計の例であ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ja-JP" altLang="en-US" smtClean="0">
                <a:latin typeface="Tahoma" pitchFamily="34" charset="0"/>
              </a:rPr>
              <a:t>コメントを書こう！</a:t>
            </a:r>
          </a:p>
        </p:txBody>
      </p:sp>
      <p:sp>
        <p:nvSpPr>
          <p:cNvPr id="74755" name="Rectangle 3"/>
          <p:cNvSpPr>
            <a:spLocks noGrp="1" noChangeArrowheads="1"/>
          </p:cNvSpPr>
          <p:nvPr>
            <p:ph type="body" idx="1"/>
          </p:nvPr>
        </p:nvSpPr>
        <p:spPr>
          <a:xfrm>
            <a:off x="457200" y="1052513"/>
            <a:ext cx="8229600" cy="4357687"/>
          </a:xfrm>
          <a:noFill/>
          <a:ln/>
        </p:spPr>
        <p:txBody>
          <a:bodyPr>
            <a:spAutoFit/>
          </a:bodyPr>
          <a:lstStyle/>
          <a:p>
            <a:pPr eaLnBrk="1" hangingPunct="1">
              <a:spcBef>
                <a:spcPct val="50000"/>
              </a:spcBef>
              <a:buFont typeface="Wingdings" pitchFamily="2" charset="2"/>
              <a:buChar char="l"/>
            </a:pPr>
            <a:r>
              <a:rPr lang="ja-JP" altLang="en-US" sz="2800" smtClean="0"/>
              <a:t>コメントを書こう</a:t>
            </a:r>
          </a:p>
          <a:p>
            <a:pPr eaLnBrk="1" hangingPunct="1">
              <a:spcBef>
                <a:spcPct val="50000"/>
              </a:spcBef>
              <a:buFontTx/>
              <a:buNone/>
            </a:pPr>
            <a:r>
              <a:rPr lang="ja-JP" altLang="en-US" sz="2400" smtClean="0"/>
              <a:t>	なぜこういうソースになったのか、をわかるようにしよう</a:t>
            </a:r>
          </a:p>
          <a:p>
            <a:pPr eaLnBrk="1" hangingPunct="1">
              <a:spcBef>
                <a:spcPct val="50000"/>
              </a:spcBef>
              <a:buFontTx/>
              <a:buNone/>
            </a:pPr>
            <a:r>
              <a:rPr lang="ja-JP" altLang="en-US" sz="2400" smtClean="0"/>
              <a:t>	ソースの意図を伝えるためのコメント</a:t>
            </a:r>
          </a:p>
          <a:p>
            <a:pPr eaLnBrk="1" hangingPunct="1">
              <a:spcBef>
                <a:spcPct val="50000"/>
              </a:spcBef>
              <a:buFont typeface="Wingdings" pitchFamily="2" charset="2"/>
              <a:buChar char="l"/>
            </a:pPr>
            <a:r>
              <a:rPr lang="ja-JP" altLang="en-US" sz="2800" smtClean="0"/>
              <a:t>間違ったコメントは逆効果</a:t>
            </a:r>
          </a:p>
          <a:p>
            <a:pPr eaLnBrk="1" hangingPunct="1">
              <a:spcBef>
                <a:spcPct val="50000"/>
              </a:spcBef>
              <a:buFontTx/>
              <a:buNone/>
            </a:pPr>
            <a:r>
              <a:rPr lang="ja-JP" altLang="en-US" sz="2400" smtClean="0"/>
              <a:t>	ソースを変更したら一緒にコメントも変更しよう</a:t>
            </a:r>
          </a:p>
          <a:p>
            <a:pPr eaLnBrk="1" hangingPunct="1">
              <a:spcBef>
                <a:spcPct val="50000"/>
              </a:spcBef>
              <a:buFontTx/>
              <a:buNone/>
            </a:pPr>
            <a:r>
              <a:rPr lang="ja-JP" altLang="en-US" sz="2400" smtClean="0"/>
              <a:t>	「索引のない本は残念だが、もっと残念なのは間違った索引がある本だ」</a:t>
            </a:r>
          </a:p>
          <a:p>
            <a:pPr eaLnBrk="1" hangingPunct="1">
              <a:spcBef>
                <a:spcPct val="50000"/>
              </a:spcBef>
              <a:buFont typeface="Wingdings" pitchFamily="2" charset="2"/>
              <a:buChar char="l"/>
            </a:pPr>
            <a:r>
              <a:rPr lang="ja-JP" altLang="en-US" sz="2800" smtClean="0"/>
              <a:t>“適切な”場所に“適切な”コメントを</a:t>
            </a:r>
            <a:endParaRPr lang="ja-JP"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ja-JP" altLang="en-US" smtClean="0">
                <a:latin typeface="Tahoma" pitchFamily="34" charset="0"/>
              </a:rPr>
              <a:t>コメントを書こう！</a:t>
            </a:r>
          </a:p>
        </p:txBody>
      </p:sp>
      <p:sp>
        <p:nvSpPr>
          <p:cNvPr id="108547" name="Rectangle 3"/>
          <p:cNvSpPr>
            <a:spLocks noGrp="1" noChangeArrowheads="1"/>
          </p:cNvSpPr>
          <p:nvPr>
            <p:ph type="body" idx="1"/>
          </p:nvPr>
        </p:nvSpPr>
        <p:spPr>
          <a:xfrm>
            <a:off x="457200" y="1052513"/>
            <a:ext cx="8229600" cy="579437"/>
          </a:xfrm>
          <a:noFill/>
          <a:ln/>
        </p:spPr>
        <p:txBody>
          <a:bodyPr>
            <a:spAutoFit/>
          </a:bodyPr>
          <a:lstStyle/>
          <a:p>
            <a:pPr>
              <a:buFontTx/>
              <a:buNone/>
            </a:pPr>
            <a:r>
              <a:rPr lang="ja-JP" altLang="en-US" smtClean="0"/>
              <a:t>間違ったコメントの例</a:t>
            </a:r>
            <a:endParaRPr lang="ja-JP" altLang="en-US" sz="2800" smtClean="0"/>
          </a:p>
        </p:txBody>
      </p:sp>
      <p:sp>
        <p:nvSpPr>
          <p:cNvPr id="108548" name="Text Box 4"/>
          <p:cNvSpPr txBox="1">
            <a:spLocks noChangeArrowheads="1"/>
          </p:cNvSpPr>
          <p:nvPr/>
        </p:nvSpPr>
        <p:spPr bwMode="auto">
          <a:xfrm>
            <a:off x="457200" y="1828800"/>
            <a:ext cx="8382000" cy="1190625"/>
          </a:xfrm>
          <a:prstGeom prst="rect">
            <a:avLst/>
          </a:prstGeom>
          <a:solidFill>
            <a:srgbClr val="CCFFFF"/>
          </a:solidFill>
          <a:ln w="31750">
            <a:noFill/>
            <a:miter lim="800000"/>
            <a:headEnd/>
            <a:tailEnd/>
          </a:ln>
          <a:effectLst/>
        </p:spPr>
        <p:txBody>
          <a:bodyPr>
            <a:spAutoFit/>
          </a:bodyPr>
          <a:lstStyle/>
          <a:p>
            <a:r>
              <a:rPr lang="en-US" altLang="ja-JP">
                <a:latin typeface="ＭＳ 明朝" pitchFamily="17" charset="-128"/>
                <a:ea typeface="ＭＳ 明朝" pitchFamily="17" charset="-128"/>
              </a:rPr>
              <a:t>// </a:t>
            </a:r>
            <a:r>
              <a:rPr lang="ja-JP" altLang="en-US">
                <a:latin typeface="ＭＳ 明朝" pitchFamily="17" charset="-128"/>
                <a:ea typeface="ＭＳ 明朝" pitchFamily="17" charset="-128"/>
              </a:rPr>
              <a:t>値が</a:t>
            </a:r>
            <a:r>
              <a:rPr lang="en-US" altLang="ja-JP">
                <a:latin typeface="ＭＳ 明朝" pitchFamily="17" charset="-128"/>
                <a:ea typeface="ＭＳ 明朝" pitchFamily="17" charset="-128"/>
              </a:rPr>
              <a:t>10</a:t>
            </a:r>
            <a:r>
              <a:rPr lang="ja-JP" altLang="en-US">
                <a:latin typeface="ＭＳ 明朝" pitchFamily="17" charset="-128"/>
                <a:ea typeface="ＭＳ 明朝" pitchFamily="17" charset="-128"/>
              </a:rPr>
              <a:t>以上の場合</a:t>
            </a:r>
          </a:p>
          <a:p>
            <a:r>
              <a:rPr lang="en-US" altLang="ja-JP">
                <a:latin typeface="ＭＳ 明朝" pitchFamily="17" charset="-128"/>
                <a:ea typeface="ＭＳ 明朝" pitchFamily="17" charset="-128"/>
              </a:rPr>
              <a:t>if (val &gt; 10)</a:t>
            </a:r>
          </a:p>
          <a:p>
            <a:r>
              <a:rPr lang="en-US" altLang="ja-JP">
                <a:latin typeface="ＭＳ 明朝" pitchFamily="17" charset="-128"/>
                <a:ea typeface="ＭＳ 明朝" pitchFamily="17" charset="-128"/>
              </a:rPr>
              <a:t>{</a:t>
            </a:r>
          </a:p>
          <a:p>
            <a:r>
              <a:rPr lang="en-US" altLang="ja-JP">
                <a:latin typeface="ＭＳ 明朝" pitchFamily="17" charset="-128"/>
                <a:ea typeface="ＭＳ 明朝" pitchFamily="17" charset="-128"/>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ja-JP" altLang="en-US" smtClean="0"/>
              <a:t>否定の “</a:t>
            </a:r>
            <a:r>
              <a:rPr lang="en-US" altLang="ja-JP" smtClean="0"/>
              <a:t>!” </a:t>
            </a:r>
            <a:r>
              <a:rPr lang="ja-JP" altLang="en-US" smtClean="0"/>
              <a:t>は使わない方が見やすい</a:t>
            </a:r>
          </a:p>
        </p:txBody>
      </p:sp>
      <p:sp>
        <p:nvSpPr>
          <p:cNvPr id="75779" name="Rectangle 3"/>
          <p:cNvSpPr>
            <a:spLocks noGrp="1" noChangeArrowheads="1"/>
          </p:cNvSpPr>
          <p:nvPr>
            <p:ph type="body" idx="1"/>
          </p:nvPr>
        </p:nvSpPr>
        <p:spPr>
          <a:xfrm>
            <a:off x="457200" y="1052513"/>
            <a:ext cx="8229600" cy="519112"/>
          </a:xfrm>
          <a:noFill/>
          <a:ln/>
        </p:spPr>
        <p:txBody>
          <a:bodyPr>
            <a:spAutoFit/>
          </a:bodyPr>
          <a:lstStyle/>
          <a:p>
            <a:pPr>
              <a:buFontTx/>
              <a:buNone/>
            </a:pPr>
            <a:r>
              <a:rPr lang="en-US" altLang="ja-JP" sz="2800" smtClean="0"/>
              <a:t>R・</a:t>
            </a:r>
            <a:r>
              <a:rPr lang="ja-JP" altLang="en-US" sz="2800" smtClean="0"/>
              <a:t>田中一郎さんを判断する処理</a:t>
            </a:r>
          </a:p>
        </p:txBody>
      </p:sp>
      <p:sp>
        <p:nvSpPr>
          <p:cNvPr id="75780" name="Text Box 4"/>
          <p:cNvSpPr txBox="1">
            <a:spLocks noChangeArrowheads="1"/>
          </p:cNvSpPr>
          <p:nvPr/>
        </p:nvSpPr>
        <p:spPr bwMode="auto">
          <a:xfrm>
            <a:off x="457200" y="1828800"/>
            <a:ext cx="8382000" cy="1382713"/>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素敵だし爽やか</a:t>
            </a: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あなたは、</a:t>
            </a:r>
            <a:r>
              <a:rPr lang="en-US" altLang="ja-JP">
                <a:latin typeface="ＭＳ 明朝" pitchFamily="17" charset="-128"/>
                <a:ea typeface="ＭＳ 明朝" pitchFamily="17" charset="-128"/>
              </a:rPr>
              <a:t>R・</a:t>
            </a:r>
            <a:r>
              <a:rPr lang="ja-JP" altLang="en-US">
                <a:latin typeface="ＭＳ 明朝" pitchFamily="17" charset="-128"/>
                <a:ea typeface="ＭＳ 明朝" pitchFamily="17" charset="-128"/>
              </a:rPr>
              <a:t>田中一郎さんですね (´∀｀)9 ﾋﾞｼｯ!</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p:txBody>
      </p:sp>
      <p:sp>
        <p:nvSpPr>
          <p:cNvPr id="75781" name="Text Box 5"/>
          <p:cNvSpPr txBox="1">
            <a:spLocks noChangeArrowheads="1"/>
          </p:cNvSpPr>
          <p:nvPr/>
        </p:nvSpPr>
        <p:spPr bwMode="auto">
          <a:xfrm>
            <a:off x="457200" y="4038600"/>
            <a:ext cx="8382000" cy="1382713"/>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素敵だし爽やか</a:t>
            </a: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あなたは、</a:t>
            </a:r>
            <a:r>
              <a:rPr lang="en-US" altLang="ja-JP">
                <a:latin typeface="ＭＳ 明朝" pitchFamily="17" charset="-128"/>
                <a:ea typeface="ＭＳ 明朝" pitchFamily="17" charset="-128"/>
              </a:rPr>
              <a:t>R・</a:t>
            </a:r>
            <a:r>
              <a:rPr lang="ja-JP" altLang="en-US">
                <a:latin typeface="ＭＳ 明朝" pitchFamily="17" charset="-128"/>
                <a:ea typeface="ＭＳ 明朝" pitchFamily="17" charset="-128"/>
              </a:rPr>
              <a:t>田中一郎さんじゃないですね</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p:txBody>
      </p:sp>
      <p:sp>
        <p:nvSpPr>
          <p:cNvPr id="75782" name="Rectangle 6"/>
          <p:cNvSpPr>
            <a:spLocks noChangeArrowheads="1"/>
          </p:cNvSpPr>
          <p:nvPr/>
        </p:nvSpPr>
        <p:spPr bwMode="auto">
          <a:xfrm>
            <a:off x="457200" y="3352800"/>
            <a:ext cx="6243638" cy="519113"/>
          </a:xfrm>
          <a:prstGeom prst="rect">
            <a:avLst/>
          </a:prstGeom>
          <a:noFill/>
          <a:ln w="9525">
            <a:noFill/>
            <a:miter lim="800000"/>
            <a:headEnd/>
            <a:tailEnd/>
          </a:ln>
          <a:effectLst/>
        </p:spPr>
        <p:txBody>
          <a:bodyPr wrap="none">
            <a:spAutoFit/>
          </a:bodyPr>
          <a:lstStyle/>
          <a:p>
            <a:pPr eaLnBrk="0" hangingPunct="0">
              <a:spcBef>
                <a:spcPct val="20000"/>
              </a:spcBef>
            </a:pPr>
            <a:r>
              <a:rPr lang="ja-JP" altLang="en-US" sz="2800"/>
              <a:t>処理を逆にしなければいけなくなったとき</a:t>
            </a:r>
            <a:endParaRPr lang="en-US" altLang="ja-JP" sz="2800"/>
          </a:p>
        </p:txBody>
      </p:sp>
      <p:grpSp>
        <p:nvGrpSpPr>
          <p:cNvPr id="75783" name="Group 7"/>
          <p:cNvGrpSpPr>
            <a:grpSpLocks/>
          </p:cNvGrpSpPr>
          <p:nvPr/>
        </p:nvGrpSpPr>
        <p:grpSpPr bwMode="auto">
          <a:xfrm>
            <a:off x="841375" y="3962400"/>
            <a:ext cx="2305050" cy="1709738"/>
            <a:chOff x="521" y="2523"/>
            <a:chExt cx="1452" cy="1077"/>
          </a:xfrm>
        </p:grpSpPr>
        <p:sp>
          <p:nvSpPr>
            <p:cNvPr id="75784" name="AutoShape 8"/>
            <p:cNvSpPr>
              <a:spLocks noChangeArrowheads="1"/>
            </p:cNvSpPr>
            <p:nvPr/>
          </p:nvSpPr>
          <p:spPr bwMode="auto">
            <a:xfrm>
              <a:off x="768" y="3312"/>
              <a:ext cx="1205" cy="288"/>
            </a:xfrm>
            <a:prstGeom prst="wedgeRectCallout">
              <a:avLst>
                <a:gd name="adj1" fmla="val -55560"/>
                <a:gd name="adj2" fmla="val -234028"/>
              </a:avLst>
            </a:prstGeom>
            <a:solidFill>
              <a:srgbClr val="FFFF00"/>
            </a:solidFill>
            <a:ln w="9525">
              <a:solidFill>
                <a:schemeClr val="tx1"/>
              </a:solidFill>
              <a:miter lim="800000"/>
              <a:headEnd/>
              <a:tailEnd/>
            </a:ln>
            <a:effectLst/>
          </p:spPr>
          <p:txBody>
            <a:bodyPr/>
            <a:lstStyle/>
            <a:p>
              <a:pPr algn="ctr"/>
              <a:r>
                <a:rPr lang="ja-JP" altLang="en-US" sz="2000">
                  <a:solidFill>
                    <a:srgbClr val="FF0000"/>
                  </a:solidFill>
                </a:rPr>
                <a:t>違いはここ！</a:t>
              </a:r>
              <a:endParaRPr lang="en-US" altLang="ja-JP" sz="2000">
                <a:solidFill>
                  <a:srgbClr val="FF0000"/>
                </a:solidFill>
              </a:endParaRPr>
            </a:p>
          </p:txBody>
        </p:sp>
        <p:sp>
          <p:nvSpPr>
            <p:cNvPr id="75785" name="Oval 9"/>
            <p:cNvSpPr>
              <a:spLocks noChangeArrowheads="1"/>
            </p:cNvSpPr>
            <p:nvPr/>
          </p:nvSpPr>
          <p:spPr bwMode="auto">
            <a:xfrm>
              <a:off x="521" y="2523"/>
              <a:ext cx="272" cy="273"/>
            </a:xfrm>
            <a:prstGeom prst="ellipse">
              <a:avLst/>
            </a:prstGeom>
            <a:noFill/>
            <a:ln w="25400">
              <a:solidFill>
                <a:srgbClr val="FF0000"/>
              </a:solidFill>
              <a:round/>
              <a:headEnd/>
              <a:tailEnd/>
            </a:ln>
            <a:effectLst/>
          </p:spPr>
          <p:txBody>
            <a:bodyPr wrap="none" anchor="ct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5783"/>
                                        </p:tgtEl>
                                        <p:attrNameLst>
                                          <p:attrName>style.visibility</p:attrName>
                                        </p:attrNameLst>
                                      </p:cBhvr>
                                      <p:to>
                                        <p:strVal val="visible"/>
                                      </p:to>
                                    </p:set>
                                    <p:anim calcmode="lin" valueType="num">
                                      <p:cBhvr additive="base">
                                        <p:cTn id="7" dur="500" fill="hold"/>
                                        <p:tgtEl>
                                          <p:spTgt spid="75783"/>
                                        </p:tgtEl>
                                        <p:attrNameLst>
                                          <p:attrName>ppt_x</p:attrName>
                                        </p:attrNameLst>
                                      </p:cBhvr>
                                      <p:tavLst>
                                        <p:tav tm="0">
                                          <p:val>
                                            <p:strVal val="0-#ppt_w/2"/>
                                          </p:val>
                                        </p:tav>
                                        <p:tav tm="100000">
                                          <p:val>
                                            <p:strVal val="#ppt_x"/>
                                          </p:val>
                                        </p:tav>
                                      </p:tavLst>
                                    </p:anim>
                                    <p:anim calcmode="lin" valueType="num">
                                      <p:cBhvr additive="base">
                                        <p:cTn id="8" dur="500" fill="hold"/>
                                        <p:tgtEl>
                                          <p:spTgt spid="757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ja-JP" altLang="en-US" smtClean="0"/>
              <a:t>否定の “</a:t>
            </a:r>
            <a:r>
              <a:rPr lang="en-US" altLang="ja-JP" smtClean="0"/>
              <a:t>!” </a:t>
            </a:r>
            <a:r>
              <a:rPr lang="ja-JP" altLang="en-US" smtClean="0"/>
              <a:t>は使わない方が見やすい</a:t>
            </a:r>
          </a:p>
        </p:txBody>
      </p:sp>
      <p:sp>
        <p:nvSpPr>
          <p:cNvPr id="77827" name="Rectangle 3"/>
          <p:cNvSpPr>
            <a:spLocks noGrp="1" noChangeArrowheads="1"/>
          </p:cNvSpPr>
          <p:nvPr>
            <p:ph type="body" idx="1"/>
          </p:nvPr>
        </p:nvSpPr>
        <p:spPr>
          <a:xfrm>
            <a:off x="457200" y="1052513"/>
            <a:ext cx="8229600" cy="519112"/>
          </a:xfrm>
          <a:noFill/>
          <a:ln/>
        </p:spPr>
        <p:txBody>
          <a:bodyPr>
            <a:spAutoFit/>
          </a:bodyPr>
          <a:lstStyle/>
          <a:p>
            <a:pPr>
              <a:buFontTx/>
              <a:buNone/>
            </a:pPr>
            <a:r>
              <a:rPr lang="en-US" altLang="ja-JP" sz="2800" smtClean="0"/>
              <a:t>“</a:t>
            </a:r>
            <a:r>
              <a:rPr lang="ja-JP" altLang="en-US" sz="2800" smtClean="0"/>
              <a:t>否定</a:t>
            </a:r>
            <a:r>
              <a:rPr lang="en-US" altLang="ja-JP" sz="2800" smtClean="0"/>
              <a:t>”→ “true</a:t>
            </a:r>
            <a:r>
              <a:rPr lang="ja-JP" altLang="en-US" sz="2800" smtClean="0"/>
              <a:t>ではない</a:t>
            </a:r>
            <a:r>
              <a:rPr lang="en-US" altLang="ja-JP" sz="2800" smtClean="0"/>
              <a:t>”</a:t>
            </a:r>
            <a:r>
              <a:rPr lang="ja-JP" altLang="en-US" sz="2800" smtClean="0"/>
              <a:t>とするとわかりやすい</a:t>
            </a:r>
          </a:p>
        </p:txBody>
      </p:sp>
      <p:sp>
        <p:nvSpPr>
          <p:cNvPr id="77828" name="Rectangle 4"/>
          <p:cNvSpPr>
            <a:spLocks noChangeArrowheads="1"/>
          </p:cNvSpPr>
          <p:nvPr/>
        </p:nvSpPr>
        <p:spPr bwMode="auto">
          <a:xfrm>
            <a:off x="457200" y="3048000"/>
            <a:ext cx="8229600" cy="519113"/>
          </a:xfrm>
          <a:prstGeom prst="rect">
            <a:avLst/>
          </a:prstGeom>
          <a:noFill/>
          <a:ln w="9525">
            <a:noFill/>
            <a:miter lim="800000"/>
            <a:headEnd/>
            <a:tailEnd/>
          </a:ln>
        </p:spPr>
        <p:txBody>
          <a:bodyPr>
            <a:spAutoFit/>
          </a:bodyPr>
          <a:lstStyle/>
          <a:p>
            <a:pPr marL="342900" indent="-342900" eaLnBrk="0" hangingPunct="0">
              <a:spcBef>
                <a:spcPct val="20000"/>
              </a:spcBef>
            </a:pPr>
            <a:r>
              <a:rPr lang="ja-JP" altLang="en-US" sz="2800"/>
              <a:t>でも最初から</a:t>
            </a:r>
            <a:r>
              <a:rPr lang="en-US" altLang="ja-JP" sz="2800"/>
              <a:t>false</a:t>
            </a:r>
            <a:r>
              <a:rPr lang="ja-JP" altLang="en-US" sz="2800"/>
              <a:t>と比較した方がもっとわかりやすい</a:t>
            </a:r>
          </a:p>
        </p:txBody>
      </p:sp>
      <p:sp>
        <p:nvSpPr>
          <p:cNvPr id="77829" name="Text Box 5"/>
          <p:cNvSpPr txBox="1">
            <a:spLocks noChangeArrowheads="1"/>
          </p:cNvSpPr>
          <p:nvPr/>
        </p:nvSpPr>
        <p:spPr bwMode="auto">
          <a:xfrm>
            <a:off x="457200" y="1568450"/>
            <a:ext cx="8382000" cy="1382713"/>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素敵だし爽やか</a:t>
            </a:r>
            <a:r>
              <a:rPr lang="en-US" altLang="ja-JP">
                <a:latin typeface="ＭＳ 明朝" pitchFamily="17" charset="-128"/>
                <a:ea typeface="ＭＳ 明朝" pitchFamily="17" charset="-128"/>
              </a:rPr>
              <a:t> != true)</a:t>
            </a:r>
          </a:p>
          <a:p>
            <a:pPr>
              <a:lnSpc>
                <a:spcPct val="80000"/>
              </a:lnSpc>
              <a:spcBef>
                <a:spcPct val="50000"/>
              </a:spcBef>
            </a:pP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あなたは、</a:t>
            </a:r>
            <a:r>
              <a:rPr lang="en-US" altLang="ja-JP">
                <a:latin typeface="ＭＳ 明朝" pitchFamily="17" charset="-128"/>
                <a:ea typeface="ＭＳ 明朝" pitchFamily="17" charset="-128"/>
              </a:rPr>
              <a:t>R・</a:t>
            </a:r>
            <a:r>
              <a:rPr lang="ja-JP" altLang="en-US">
                <a:latin typeface="ＭＳ 明朝" pitchFamily="17" charset="-128"/>
                <a:ea typeface="ＭＳ 明朝" pitchFamily="17" charset="-128"/>
              </a:rPr>
              <a:t>田中一郎さんじゃないですね</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p:txBody>
      </p:sp>
      <p:sp>
        <p:nvSpPr>
          <p:cNvPr id="77830" name="Text Box 6"/>
          <p:cNvSpPr txBox="1">
            <a:spLocks noChangeArrowheads="1"/>
          </p:cNvSpPr>
          <p:nvPr/>
        </p:nvSpPr>
        <p:spPr bwMode="auto">
          <a:xfrm>
            <a:off x="457200" y="3733800"/>
            <a:ext cx="8382000" cy="1382713"/>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素敵だし爽やか </a:t>
            </a:r>
            <a:r>
              <a:rPr lang="en-US" altLang="ja-JP">
                <a:latin typeface="ＭＳ 明朝" pitchFamily="17" charset="-128"/>
                <a:ea typeface="ＭＳ 明朝" pitchFamily="17" charset="-128"/>
              </a:rPr>
              <a:t>== false)</a:t>
            </a:r>
          </a:p>
          <a:p>
            <a:pPr>
              <a:lnSpc>
                <a:spcPct val="80000"/>
              </a:lnSpc>
              <a:spcBef>
                <a:spcPct val="50000"/>
              </a:spcBef>
            </a:pP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あなたは、</a:t>
            </a:r>
            <a:r>
              <a:rPr lang="en-US" altLang="ja-JP">
                <a:latin typeface="ＭＳ 明朝" pitchFamily="17" charset="-128"/>
                <a:ea typeface="ＭＳ 明朝" pitchFamily="17" charset="-128"/>
              </a:rPr>
              <a:t>R・</a:t>
            </a:r>
            <a:r>
              <a:rPr lang="ja-JP" altLang="en-US">
                <a:latin typeface="ＭＳ 明朝" pitchFamily="17" charset="-128"/>
                <a:ea typeface="ＭＳ 明朝" pitchFamily="17" charset="-128"/>
              </a:rPr>
              <a:t>田中一郎さんじゃないですね</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p:txBody>
      </p:sp>
      <p:sp>
        <p:nvSpPr>
          <p:cNvPr id="77831" name="Rectangle 7"/>
          <p:cNvSpPr>
            <a:spLocks noChangeArrowheads="1"/>
          </p:cNvSpPr>
          <p:nvPr/>
        </p:nvSpPr>
        <p:spPr bwMode="auto">
          <a:xfrm>
            <a:off x="533400" y="5334000"/>
            <a:ext cx="7656513" cy="519113"/>
          </a:xfrm>
          <a:prstGeom prst="rect">
            <a:avLst/>
          </a:prstGeom>
          <a:noFill/>
          <a:ln w="9525">
            <a:noFill/>
            <a:miter lim="800000"/>
            <a:headEnd/>
            <a:tailEnd/>
          </a:ln>
          <a:effectLst/>
        </p:spPr>
        <p:txBody>
          <a:bodyPr wrap="none">
            <a:spAutoFit/>
          </a:bodyPr>
          <a:lstStyle/>
          <a:p>
            <a:r>
              <a:rPr lang="ja-JP" altLang="en-US" sz="2800"/>
              <a:t>特に理由がなければ </a:t>
            </a:r>
            <a:r>
              <a:rPr lang="en-US" altLang="ja-JP" sz="2800"/>
              <a:t>!= </a:t>
            </a:r>
            <a:r>
              <a:rPr lang="ja-JP" altLang="en-US" sz="2800"/>
              <a:t>より </a:t>
            </a:r>
            <a:r>
              <a:rPr lang="en-US" altLang="ja-JP" sz="2800"/>
              <a:t>== </a:t>
            </a:r>
            <a:r>
              <a:rPr lang="ja-JP" altLang="en-US" sz="2800"/>
              <a:t>を使った方がいい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ja-JP" altLang="en-US" smtClean="0">
                <a:latin typeface="Tahoma" pitchFamily="34" charset="0"/>
              </a:rPr>
              <a:t>ブロックにはカッコをつけよう</a:t>
            </a:r>
          </a:p>
        </p:txBody>
      </p:sp>
      <p:sp>
        <p:nvSpPr>
          <p:cNvPr id="79875" name="Rectangle 3"/>
          <p:cNvSpPr>
            <a:spLocks noGrp="1" noChangeArrowheads="1"/>
          </p:cNvSpPr>
          <p:nvPr>
            <p:ph type="body" sz="half" idx="1"/>
          </p:nvPr>
        </p:nvSpPr>
        <p:spPr>
          <a:xfrm>
            <a:off x="457200" y="2895600"/>
            <a:ext cx="8229600" cy="519113"/>
          </a:xfrm>
          <a:noFill/>
          <a:ln/>
        </p:spPr>
        <p:txBody>
          <a:bodyPr>
            <a:spAutoFit/>
          </a:bodyPr>
          <a:lstStyle/>
          <a:p>
            <a:pPr>
              <a:buFontTx/>
              <a:buNone/>
            </a:pPr>
            <a:r>
              <a:rPr lang="ja-JP" altLang="en-US" sz="2800" smtClean="0"/>
              <a:t>メッセージを追加してみると…</a:t>
            </a:r>
          </a:p>
        </p:txBody>
      </p:sp>
      <p:sp>
        <p:nvSpPr>
          <p:cNvPr id="79877" name="Text Box 5"/>
          <p:cNvSpPr txBox="1">
            <a:spLocks noChangeArrowheads="1"/>
          </p:cNvSpPr>
          <p:nvPr/>
        </p:nvSpPr>
        <p:spPr bwMode="auto">
          <a:xfrm>
            <a:off x="457200" y="1066800"/>
            <a:ext cx="8382000" cy="1382713"/>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ねんがんのアイスソードをてにいれた)</a:t>
            </a:r>
          </a:p>
          <a:p>
            <a:pPr>
              <a:lnSpc>
                <a:spcPct val="80000"/>
              </a:lnSpc>
              <a:spcBef>
                <a:spcPct val="50000"/>
              </a:spcBef>
            </a:pPr>
            <a:r>
              <a:rPr lang="ja-JP" altLang="en-US">
                <a:latin typeface="ＭＳ 明朝" pitchFamily="17" charset="-128"/>
                <a:ea typeface="ＭＳ 明朝" pitchFamily="17" charset="-128"/>
              </a:rPr>
              <a:t>    </a:t>
            </a:r>
            <a:r>
              <a:rPr lang="en-US" altLang="ja-JP">
                <a:latin typeface="ＭＳ 明朝" pitchFamily="17" charset="-128"/>
                <a:ea typeface="ＭＳ 明朝" pitchFamily="17" charset="-128"/>
              </a:rPr>
              <a:t>MessageBox.Show("</a:t>
            </a:r>
            <a:r>
              <a:rPr lang="ja-JP" altLang="en-US">
                <a:latin typeface="ＭＳ 明朝" pitchFamily="17" charset="-128"/>
                <a:ea typeface="ＭＳ 明朝" pitchFamily="17" charset="-128"/>
              </a:rPr>
              <a:t>ころしてでもうばいとる！");</a:t>
            </a:r>
          </a:p>
          <a:p>
            <a:pPr>
              <a:lnSpc>
                <a:spcPct val="80000"/>
              </a:lnSpc>
              <a:spcBef>
                <a:spcPct val="50000"/>
              </a:spcBef>
            </a:pPr>
            <a:r>
              <a:rPr lang="en-US" altLang="ja-JP">
                <a:latin typeface="ＭＳ 明朝" pitchFamily="17" charset="-128"/>
                <a:ea typeface="ＭＳ 明朝" pitchFamily="17" charset="-128"/>
              </a:rPr>
              <a:t>else</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ゆずってくれ　たのむ！！");</a:t>
            </a:r>
          </a:p>
        </p:txBody>
      </p:sp>
      <p:sp>
        <p:nvSpPr>
          <p:cNvPr id="79878" name="Text Box 6"/>
          <p:cNvSpPr txBox="1">
            <a:spLocks noChangeArrowheads="1"/>
          </p:cNvSpPr>
          <p:nvPr/>
        </p:nvSpPr>
        <p:spPr bwMode="auto">
          <a:xfrm>
            <a:off x="457200" y="3886200"/>
            <a:ext cx="8382000" cy="1739900"/>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ねんがんのアイスソードをてにいれた)</a:t>
            </a:r>
          </a:p>
          <a:p>
            <a:pPr>
              <a:lnSpc>
                <a:spcPct val="80000"/>
              </a:lnSpc>
              <a:spcBef>
                <a:spcPct val="50000"/>
              </a:spcBef>
            </a:pPr>
            <a:r>
              <a:rPr lang="ja-JP" altLang="en-US">
                <a:latin typeface="ＭＳ 明朝" pitchFamily="17" charset="-128"/>
                <a:ea typeface="ＭＳ 明朝" pitchFamily="17" charset="-128"/>
              </a:rPr>
              <a:t>    </a:t>
            </a:r>
            <a:r>
              <a:rPr lang="en-US" altLang="ja-JP">
                <a:latin typeface="ＭＳ 明朝" pitchFamily="17" charset="-128"/>
                <a:ea typeface="ＭＳ 明朝" pitchFamily="17" charset="-128"/>
              </a:rPr>
              <a:t>MessageBox.Show("</a:t>
            </a:r>
            <a:r>
              <a:rPr lang="ja-JP" altLang="en-US">
                <a:latin typeface="ＭＳ 明朝" pitchFamily="17" charset="-128"/>
                <a:ea typeface="ＭＳ 明朝" pitchFamily="17" charset="-128"/>
              </a:rPr>
              <a:t>ころしてでもうばいとる！");</a:t>
            </a:r>
          </a:p>
          <a:p>
            <a:pPr>
              <a:lnSpc>
                <a:spcPct val="80000"/>
              </a:lnSpc>
              <a:spcBef>
                <a:spcPct val="50000"/>
              </a:spcBef>
            </a:pPr>
            <a:r>
              <a:rPr lang="ja-JP" altLang="en-US">
                <a:latin typeface="ＭＳ 明朝" pitchFamily="17" charset="-128"/>
                <a:ea typeface="ＭＳ 明朝" pitchFamily="17" charset="-128"/>
              </a:rPr>
              <a:t>    </a:t>
            </a:r>
            <a:r>
              <a:rPr lang="en-US" altLang="ja-JP">
                <a:latin typeface="ＭＳ 明朝" pitchFamily="17" charset="-128"/>
                <a:ea typeface="ＭＳ 明朝" pitchFamily="17" charset="-128"/>
              </a:rPr>
              <a:t>MessageBox.Show("</a:t>
            </a:r>
            <a:r>
              <a:rPr lang="ja-JP" altLang="en-US">
                <a:latin typeface="ＭＳ 明朝" pitchFamily="17" charset="-128"/>
                <a:ea typeface="ＭＳ 明朝" pitchFamily="17" charset="-128"/>
              </a:rPr>
              <a:t>なにをするきさまらー！");</a:t>
            </a:r>
          </a:p>
          <a:p>
            <a:pPr>
              <a:lnSpc>
                <a:spcPct val="80000"/>
              </a:lnSpc>
              <a:spcBef>
                <a:spcPct val="50000"/>
              </a:spcBef>
            </a:pPr>
            <a:r>
              <a:rPr lang="en-US" altLang="ja-JP">
                <a:latin typeface="ＭＳ 明朝" pitchFamily="17" charset="-128"/>
                <a:ea typeface="ＭＳ 明朝" pitchFamily="17" charset="-128"/>
              </a:rPr>
              <a:t>else</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ゆずってくれ　たのむ！！");</a:t>
            </a:r>
          </a:p>
        </p:txBody>
      </p:sp>
      <p:grpSp>
        <p:nvGrpSpPr>
          <p:cNvPr id="79879" name="Group 7"/>
          <p:cNvGrpSpPr>
            <a:grpSpLocks/>
          </p:cNvGrpSpPr>
          <p:nvPr/>
        </p:nvGrpSpPr>
        <p:grpSpPr bwMode="auto">
          <a:xfrm>
            <a:off x="5867400" y="4267200"/>
            <a:ext cx="2819400" cy="685800"/>
            <a:chOff x="3408" y="2784"/>
            <a:chExt cx="1776" cy="432"/>
          </a:xfrm>
        </p:grpSpPr>
        <p:sp>
          <p:nvSpPr>
            <p:cNvPr id="79880" name="AutoShape 8"/>
            <p:cNvSpPr>
              <a:spLocks noChangeArrowheads="1"/>
            </p:cNvSpPr>
            <p:nvPr/>
          </p:nvSpPr>
          <p:spPr bwMode="auto">
            <a:xfrm>
              <a:off x="3408" y="2976"/>
              <a:ext cx="624" cy="240"/>
            </a:xfrm>
            <a:prstGeom prst="leftArrow">
              <a:avLst>
                <a:gd name="adj1" fmla="val 50000"/>
                <a:gd name="adj2" fmla="val 65000"/>
              </a:avLst>
            </a:prstGeom>
            <a:solidFill>
              <a:srgbClr val="FFFF00"/>
            </a:solidFill>
            <a:ln w="9525">
              <a:solidFill>
                <a:schemeClr val="tx1"/>
              </a:solidFill>
              <a:miter lim="800000"/>
              <a:headEnd/>
              <a:tailEnd/>
            </a:ln>
            <a:effectLst/>
          </p:spPr>
          <p:txBody>
            <a:bodyPr wrap="none" anchor="ctr"/>
            <a:lstStyle/>
            <a:p>
              <a:endParaRPr lang="ja-JP" altLang="en-US"/>
            </a:p>
          </p:txBody>
        </p:sp>
        <p:sp>
          <p:nvSpPr>
            <p:cNvPr id="79881" name="Text Box 9"/>
            <p:cNvSpPr txBox="1">
              <a:spLocks noChangeArrowheads="1"/>
            </p:cNvSpPr>
            <p:nvPr/>
          </p:nvSpPr>
          <p:spPr bwMode="auto">
            <a:xfrm>
              <a:off x="3600" y="2784"/>
              <a:ext cx="1584" cy="250"/>
            </a:xfrm>
            <a:prstGeom prst="rect">
              <a:avLst/>
            </a:prstGeom>
            <a:noFill/>
            <a:ln w="9525">
              <a:noFill/>
              <a:miter lim="800000"/>
              <a:headEnd/>
              <a:tailEnd/>
            </a:ln>
            <a:effectLst/>
          </p:spPr>
          <p:txBody>
            <a:bodyPr>
              <a:spAutoFit/>
            </a:bodyPr>
            <a:lstStyle/>
            <a:p>
              <a:pPr>
                <a:spcBef>
                  <a:spcPct val="50000"/>
                </a:spcBef>
              </a:pPr>
              <a:r>
                <a:rPr lang="ja-JP" altLang="en-US" sz="2000" b="1"/>
                <a:t>ここがエラーになる</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9878"/>
                                        </p:tgtEl>
                                        <p:attrNameLst>
                                          <p:attrName>style.visibility</p:attrName>
                                        </p:attrNameLst>
                                      </p:cBhvr>
                                      <p:to>
                                        <p:strVal val="visible"/>
                                      </p:to>
                                    </p:set>
                                    <p:animEffect transition="in" filter="blinds(horizontal)">
                                      <p:cBhvr>
                                        <p:cTn id="7" dur="500"/>
                                        <p:tgtEl>
                                          <p:spTgt spid="7987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79879"/>
                                        </p:tgtEl>
                                        <p:attrNameLst>
                                          <p:attrName>style.visibility</p:attrName>
                                        </p:attrNameLst>
                                      </p:cBhvr>
                                      <p:to>
                                        <p:strVal val="visible"/>
                                      </p:to>
                                    </p:set>
                                    <p:anim calcmode="lin" valueType="num">
                                      <p:cBhvr additive="base">
                                        <p:cTn id="12" dur="500" fill="hold"/>
                                        <p:tgtEl>
                                          <p:spTgt spid="79879"/>
                                        </p:tgtEl>
                                        <p:attrNameLst>
                                          <p:attrName>ppt_x</p:attrName>
                                        </p:attrNameLst>
                                      </p:cBhvr>
                                      <p:tavLst>
                                        <p:tav tm="0">
                                          <p:val>
                                            <p:strVal val="1+#ppt_w/2"/>
                                          </p:val>
                                        </p:tav>
                                        <p:tav tm="100000">
                                          <p:val>
                                            <p:strVal val="#ppt_x"/>
                                          </p:val>
                                        </p:tav>
                                      </p:tavLst>
                                    </p:anim>
                                    <p:anim calcmode="lin" valueType="num">
                                      <p:cBhvr additive="base">
                                        <p:cTn id="13" dur="500" fill="hold"/>
                                        <p:tgtEl>
                                          <p:spTgt spid="798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900" name="Text Box 4"/>
          <p:cNvSpPr txBox="1">
            <a:spLocks noChangeArrowheads="1"/>
          </p:cNvSpPr>
          <p:nvPr/>
        </p:nvSpPr>
        <p:spPr bwMode="auto">
          <a:xfrm>
            <a:off x="457200" y="1066800"/>
            <a:ext cx="8382000" cy="3168650"/>
          </a:xfrm>
          <a:prstGeom prst="rect">
            <a:avLst/>
          </a:prstGeom>
          <a:solidFill>
            <a:srgbClr val="CCFFFF"/>
          </a:solidFill>
          <a:ln w="31750">
            <a:noFill/>
            <a:miter lim="800000"/>
            <a:headEnd/>
            <a:tailEnd/>
          </a:ln>
          <a:effectLst/>
        </p:spPr>
        <p:txBody>
          <a:bodyPr>
            <a:spAutoFit/>
          </a:bodyPr>
          <a:lstStyle/>
          <a:p>
            <a:pPr>
              <a:lnSpc>
                <a:spcPct val="80000"/>
              </a:lnSpc>
              <a:spcBef>
                <a:spcPct val="50000"/>
              </a:spcBef>
            </a:pPr>
            <a:r>
              <a:rPr lang="en-US" altLang="ja-JP">
                <a:latin typeface="ＭＳ 明朝" pitchFamily="17" charset="-128"/>
                <a:ea typeface="ＭＳ 明朝" pitchFamily="17" charset="-128"/>
              </a:rPr>
              <a:t>if (</a:t>
            </a:r>
            <a:r>
              <a:rPr lang="ja-JP" altLang="en-US">
                <a:latin typeface="ＭＳ 明朝" pitchFamily="17" charset="-128"/>
                <a:ea typeface="ＭＳ 明朝" pitchFamily="17" charset="-128"/>
              </a:rPr>
              <a:t>ねんがんのアイスソードをてにいれた)</a:t>
            </a:r>
          </a:p>
          <a:p>
            <a:pPr>
              <a:lnSpc>
                <a:spcPct val="80000"/>
              </a:lnSpc>
              <a:spcBef>
                <a:spcPct val="50000"/>
              </a:spcBef>
            </a:pPr>
            <a:r>
              <a:rPr lang="ja-JP" altLang="en-US">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    </a:t>
            </a:r>
            <a:r>
              <a:rPr lang="en-US" altLang="ja-JP">
                <a:latin typeface="ＭＳ 明朝" pitchFamily="17" charset="-128"/>
                <a:ea typeface="ＭＳ 明朝" pitchFamily="17" charset="-128"/>
              </a:rPr>
              <a:t>MessageBox.Show("</a:t>
            </a:r>
            <a:r>
              <a:rPr lang="ja-JP" altLang="en-US">
                <a:latin typeface="ＭＳ 明朝" pitchFamily="17" charset="-128"/>
                <a:ea typeface="ＭＳ 明朝" pitchFamily="17" charset="-128"/>
              </a:rPr>
              <a:t>ころしてでもうばいとる！</a:t>
            </a: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なにをするきさまらー！</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else</a:t>
            </a:r>
          </a:p>
          <a:p>
            <a:pPr>
              <a:lnSpc>
                <a:spcPct val="80000"/>
              </a:lnSpc>
              <a:spcBef>
                <a:spcPct val="50000"/>
              </a:spcBef>
            </a:pPr>
            <a:r>
              <a:rPr lang="en-US" altLang="ja-JP">
                <a:latin typeface="ＭＳ 明朝" pitchFamily="17" charset="-128"/>
                <a:ea typeface="ＭＳ 明朝" pitchFamily="17" charset="-128"/>
              </a:rPr>
              <a:t>{</a:t>
            </a:r>
          </a:p>
          <a:p>
            <a:pPr>
              <a:lnSpc>
                <a:spcPct val="80000"/>
              </a:lnSpc>
              <a:spcBef>
                <a:spcPct val="50000"/>
              </a:spcBef>
            </a:pPr>
            <a:r>
              <a:rPr lang="en-US" altLang="ja-JP">
                <a:latin typeface="ＭＳ 明朝" pitchFamily="17" charset="-128"/>
                <a:ea typeface="ＭＳ 明朝" pitchFamily="17" charset="-128"/>
              </a:rPr>
              <a:t>    MessageBox.Show("</a:t>
            </a:r>
            <a:r>
              <a:rPr lang="ja-JP" altLang="en-US">
                <a:latin typeface="ＭＳ 明朝" pitchFamily="17" charset="-128"/>
                <a:ea typeface="ＭＳ 明朝" pitchFamily="17" charset="-128"/>
              </a:rPr>
              <a:t>ゆずってくれ　たのむ！！</a:t>
            </a:r>
            <a:r>
              <a:rPr lang="en-US" altLang="ja-JP">
                <a:latin typeface="ＭＳ 明朝" pitchFamily="17" charset="-128"/>
                <a:ea typeface="ＭＳ 明朝" pitchFamily="17" charset="-128"/>
              </a:rPr>
              <a:t>");</a:t>
            </a:r>
          </a:p>
          <a:p>
            <a:pPr>
              <a:lnSpc>
                <a:spcPct val="80000"/>
              </a:lnSpc>
              <a:spcBef>
                <a:spcPct val="50000"/>
              </a:spcBef>
            </a:pPr>
            <a:r>
              <a:rPr lang="ja-JP" altLang="en-US">
                <a:latin typeface="ＭＳ 明朝" pitchFamily="17" charset="-128"/>
                <a:ea typeface="ＭＳ 明朝" pitchFamily="17" charset="-128"/>
              </a:rPr>
              <a:t>}</a:t>
            </a:r>
          </a:p>
        </p:txBody>
      </p:sp>
      <p:sp>
        <p:nvSpPr>
          <p:cNvPr id="80898" name="Rectangle 2"/>
          <p:cNvSpPr>
            <a:spLocks noGrp="1" noChangeArrowheads="1"/>
          </p:cNvSpPr>
          <p:nvPr>
            <p:ph type="title"/>
          </p:nvPr>
        </p:nvSpPr>
        <p:spPr/>
        <p:txBody>
          <a:bodyPr/>
          <a:lstStyle/>
          <a:p>
            <a:r>
              <a:rPr lang="ja-JP" altLang="en-US" smtClean="0">
                <a:latin typeface="Tahoma" pitchFamily="34" charset="0"/>
              </a:rPr>
              <a:t>ブロックにはカッコをつけよう</a:t>
            </a:r>
          </a:p>
        </p:txBody>
      </p:sp>
      <p:sp>
        <p:nvSpPr>
          <p:cNvPr id="80899" name="Rectangle 3"/>
          <p:cNvSpPr>
            <a:spLocks noGrp="1" noChangeArrowheads="1"/>
          </p:cNvSpPr>
          <p:nvPr>
            <p:ph type="body" idx="1"/>
          </p:nvPr>
        </p:nvSpPr>
        <p:spPr>
          <a:xfrm>
            <a:off x="457200" y="4572000"/>
            <a:ext cx="8229600" cy="946150"/>
          </a:xfrm>
          <a:noFill/>
          <a:ln/>
        </p:spPr>
        <p:txBody>
          <a:bodyPr>
            <a:spAutoFit/>
          </a:bodyPr>
          <a:lstStyle/>
          <a:p>
            <a:pPr marL="609600" indent="-609600" eaLnBrk="1" hangingPunct="1">
              <a:spcBef>
                <a:spcPct val="50000"/>
              </a:spcBef>
              <a:buFont typeface="Wingdings" pitchFamily="2" charset="2"/>
              <a:buNone/>
            </a:pPr>
            <a:r>
              <a:rPr lang="ja-JP" altLang="en-US" sz="2800" smtClean="0">
                <a:latin typeface="ＭＳ Ｐゴシック" pitchFamily="50" charset="-128"/>
              </a:rPr>
              <a:t>カッコで囲むことで、処理をしている場所を特定できるようにする！</a:t>
            </a:r>
          </a:p>
        </p:txBody>
      </p:sp>
      <p:grpSp>
        <p:nvGrpSpPr>
          <p:cNvPr id="80901" name="Group 5"/>
          <p:cNvGrpSpPr>
            <a:grpSpLocks/>
          </p:cNvGrpSpPr>
          <p:nvPr/>
        </p:nvGrpSpPr>
        <p:grpSpPr bwMode="auto">
          <a:xfrm>
            <a:off x="755650" y="1341438"/>
            <a:ext cx="5832475" cy="422275"/>
            <a:chOff x="476" y="845"/>
            <a:chExt cx="3674" cy="266"/>
          </a:xfrm>
        </p:grpSpPr>
        <p:sp>
          <p:nvSpPr>
            <p:cNvPr id="80902" name="Text Box 6"/>
            <p:cNvSpPr txBox="1">
              <a:spLocks noChangeArrowheads="1"/>
            </p:cNvSpPr>
            <p:nvPr/>
          </p:nvSpPr>
          <p:spPr bwMode="auto">
            <a:xfrm>
              <a:off x="3470" y="845"/>
              <a:ext cx="680" cy="266"/>
            </a:xfrm>
            <a:prstGeom prst="rect">
              <a:avLst/>
            </a:prstGeom>
            <a:solidFill>
              <a:srgbClr val="FFFF99"/>
            </a:solidFill>
            <a:ln w="25400">
              <a:solidFill>
                <a:srgbClr val="FF6600"/>
              </a:solidFill>
              <a:miter lim="800000"/>
              <a:headEnd/>
              <a:tailEnd/>
            </a:ln>
            <a:effectLst/>
          </p:spPr>
          <p:txBody>
            <a:bodyPr>
              <a:spAutoFit/>
            </a:bodyPr>
            <a:lstStyle/>
            <a:p>
              <a:pPr>
                <a:spcBef>
                  <a:spcPct val="50000"/>
                </a:spcBef>
              </a:pPr>
              <a:r>
                <a:rPr lang="ja-JP" altLang="en-US" sz="2000"/>
                <a:t>ココから</a:t>
              </a:r>
              <a:endParaRPr lang="en-US" altLang="ja-JP" sz="2000"/>
            </a:p>
          </p:txBody>
        </p:sp>
        <p:sp>
          <p:nvSpPr>
            <p:cNvPr id="80903" name="Line 7"/>
            <p:cNvSpPr>
              <a:spLocks noChangeShapeType="1"/>
            </p:cNvSpPr>
            <p:nvPr/>
          </p:nvSpPr>
          <p:spPr bwMode="auto">
            <a:xfrm flipH="1">
              <a:off x="476" y="981"/>
              <a:ext cx="2993" cy="0"/>
            </a:xfrm>
            <a:prstGeom prst="line">
              <a:avLst/>
            </a:prstGeom>
            <a:noFill/>
            <a:ln w="38100">
              <a:solidFill>
                <a:srgbClr val="FF0000"/>
              </a:solidFill>
              <a:round/>
              <a:headEnd/>
              <a:tailEnd type="triangle" w="med" len="med"/>
            </a:ln>
            <a:effectLst/>
          </p:spPr>
          <p:txBody>
            <a:bodyPr/>
            <a:lstStyle/>
            <a:p>
              <a:endParaRPr lang="ja-JP" altLang="en-US"/>
            </a:p>
          </p:txBody>
        </p:sp>
      </p:grpSp>
      <p:grpSp>
        <p:nvGrpSpPr>
          <p:cNvPr id="80904" name="Group 8"/>
          <p:cNvGrpSpPr>
            <a:grpSpLocks/>
          </p:cNvGrpSpPr>
          <p:nvPr/>
        </p:nvGrpSpPr>
        <p:grpSpPr bwMode="auto">
          <a:xfrm>
            <a:off x="755650" y="2420938"/>
            <a:ext cx="7561263" cy="422275"/>
            <a:chOff x="476" y="1525"/>
            <a:chExt cx="4763" cy="266"/>
          </a:xfrm>
        </p:grpSpPr>
        <p:sp>
          <p:nvSpPr>
            <p:cNvPr id="80905" name="Text Box 9"/>
            <p:cNvSpPr txBox="1">
              <a:spLocks noChangeArrowheads="1"/>
            </p:cNvSpPr>
            <p:nvPr/>
          </p:nvSpPr>
          <p:spPr bwMode="auto">
            <a:xfrm>
              <a:off x="3470" y="1525"/>
              <a:ext cx="1769" cy="266"/>
            </a:xfrm>
            <a:prstGeom prst="rect">
              <a:avLst/>
            </a:prstGeom>
            <a:solidFill>
              <a:srgbClr val="FFFF99"/>
            </a:solidFill>
            <a:ln w="25400">
              <a:solidFill>
                <a:srgbClr val="FF6600"/>
              </a:solidFill>
              <a:miter lim="800000"/>
              <a:headEnd/>
              <a:tailEnd/>
            </a:ln>
            <a:effectLst/>
          </p:spPr>
          <p:txBody>
            <a:bodyPr>
              <a:spAutoFit/>
            </a:bodyPr>
            <a:lstStyle/>
            <a:p>
              <a:pPr>
                <a:spcBef>
                  <a:spcPct val="50000"/>
                </a:spcBef>
              </a:pPr>
              <a:r>
                <a:rPr lang="ja-JP" altLang="en-US" sz="2000"/>
                <a:t>ココまでを実行する</a:t>
              </a:r>
              <a:r>
                <a:rPr lang="en-US" altLang="ja-JP" sz="2000"/>
                <a:t>YO!</a:t>
              </a:r>
            </a:p>
          </p:txBody>
        </p:sp>
        <p:sp>
          <p:nvSpPr>
            <p:cNvPr id="80906" name="Line 10"/>
            <p:cNvSpPr>
              <a:spLocks noChangeShapeType="1"/>
            </p:cNvSpPr>
            <p:nvPr/>
          </p:nvSpPr>
          <p:spPr bwMode="auto">
            <a:xfrm flipH="1">
              <a:off x="476" y="1661"/>
              <a:ext cx="2993" cy="0"/>
            </a:xfrm>
            <a:prstGeom prst="line">
              <a:avLst/>
            </a:prstGeom>
            <a:noFill/>
            <a:ln w="38100">
              <a:solidFill>
                <a:srgbClr val="FF0000"/>
              </a:solidFill>
              <a:round/>
              <a:headEnd/>
              <a:tailEnd type="triangle" w="med" len="med"/>
            </a:ln>
            <a:effectLst/>
          </p:spPr>
          <p:txBody>
            <a:bodyP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0901"/>
                                        </p:tgtEl>
                                        <p:attrNameLst>
                                          <p:attrName>style.visibility</p:attrName>
                                        </p:attrNameLst>
                                      </p:cBhvr>
                                      <p:to>
                                        <p:strVal val="visible"/>
                                      </p:to>
                                    </p:set>
                                    <p:anim calcmode="lin" valueType="num">
                                      <p:cBhvr additive="base">
                                        <p:cTn id="7" dur="500" fill="hold"/>
                                        <p:tgtEl>
                                          <p:spTgt spid="80901"/>
                                        </p:tgtEl>
                                        <p:attrNameLst>
                                          <p:attrName>ppt_x</p:attrName>
                                        </p:attrNameLst>
                                      </p:cBhvr>
                                      <p:tavLst>
                                        <p:tav tm="0">
                                          <p:val>
                                            <p:strVal val="1+#ppt_w/2"/>
                                          </p:val>
                                        </p:tav>
                                        <p:tav tm="100000">
                                          <p:val>
                                            <p:strVal val="#ppt_x"/>
                                          </p:val>
                                        </p:tav>
                                      </p:tavLst>
                                    </p:anim>
                                    <p:anim calcmode="lin" valueType="num">
                                      <p:cBhvr additive="base">
                                        <p:cTn id="8" dur="500" fill="hold"/>
                                        <p:tgtEl>
                                          <p:spTgt spid="8090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80904"/>
                                        </p:tgtEl>
                                        <p:attrNameLst>
                                          <p:attrName>style.visibility</p:attrName>
                                        </p:attrNameLst>
                                      </p:cBhvr>
                                      <p:to>
                                        <p:strVal val="visible"/>
                                      </p:to>
                                    </p:set>
                                    <p:anim calcmode="lin" valueType="num">
                                      <p:cBhvr additive="base">
                                        <p:cTn id="13" dur="500" fill="hold"/>
                                        <p:tgtEl>
                                          <p:spTgt spid="80904"/>
                                        </p:tgtEl>
                                        <p:attrNameLst>
                                          <p:attrName>ppt_x</p:attrName>
                                        </p:attrNameLst>
                                      </p:cBhvr>
                                      <p:tavLst>
                                        <p:tav tm="0">
                                          <p:val>
                                            <p:strVal val="1+#ppt_w/2"/>
                                          </p:val>
                                        </p:tav>
                                        <p:tav tm="100000">
                                          <p:val>
                                            <p:strVal val="#ppt_x"/>
                                          </p:val>
                                        </p:tav>
                                      </p:tavLst>
                                    </p:anim>
                                    <p:anim calcmode="lin" valueType="num">
                                      <p:cBhvr additive="base">
                                        <p:cTn id="14" dur="500" fill="hold"/>
                                        <p:tgtEl>
                                          <p:spTgt spid="8090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 presetClass="entr" presetSubtype="32" fill="hold" grpId="0" nodeType="clickEffect">
                                  <p:stCondLst>
                                    <p:cond delay="0"/>
                                  </p:stCondLst>
                                  <p:childTnLst>
                                    <p:set>
                                      <p:cBhvr>
                                        <p:cTn id="18" dur="1" fill="hold">
                                          <p:stCondLst>
                                            <p:cond delay="0"/>
                                          </p:stCondLst>
                                        </p:cTn>
                                        <p:tgtEl>
                                          <p:spTgt spid="80899">
                                            <p:txEl>
                                              <p:pRg st="0" end="0"/>
                                            </p:txEl>
                                          </p:spTgt>
                                        </p:tgtEl>
                                        <p:attrNameLst>
                                          <p:attrName>style.visibility</p:attrName>
                                        </p:attrNameLst>
                                      </p:cBhvr>
                                      <p:to>
                                        <p:strVal val="visible"/>
                                      </p:to>
                                    </p:set>
                                    <p:animEffect transition="in" filter="box(out)">
                                      <p:cBhvr>
                                        <p:cTn id="19" dur="500"/>
                                        <p:tgtEl>
                                          <p:spTgt spid="80899">
                                            <p:txEl>
                                              <p:pRg st="0" end="0"/>
                                            </p:txEl>
                                          </p:spTgt>
                                        </p:tgtEl>
                                      </p:cBhvr>
                                    </p:animEffect>
                                  </p:childTnLst>
                                  <p:subTnLst>
                                    <p:audio>
                                      <p:cMediaNode>
                                        <p:cTn display="0" masterRel="sameClick">
                                          <p:stCondLst>
                                            <p:cond evt="begin" delay="0">
                                              <p:tn val="17"/>
                                            </p:cond>
                                          </p:stCondLst>
                                          <p:endCondLst>
                                            <p:cond evt="onStopAudio" delay="0">
                                              <p:tgtEl>
                                                <p:sldTgt/>
                                              </p:tgtEl>
                                            </p:cond>
                                          </p:endCondLst>
                                        </p:cTn>
                                        <p:tgtEl>
                                          <p:sndTgt r:embed="rId3" name="camera.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3391</Words>
  <PresentationFormat>画面に合わせる (4:3)</PresentationFormat>
  <Paragraphs>247</Paragraphs>
  <Slides>18</Slides>
  <Notes>18</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プレゼンテーション1</vt:lpstr>
      <vt:lpstr>可読性の良い プログラミングのスゝメ</vt:lpstr>
      <vt:lpstr>今回話すこと</vt:lpstr>
      <vt:lpstr>Fool Proof を考えよう！</vt:lpstr>
      <vt:lpstr>コメントを書こう！</vt:lpstr>
      <vt:lpstr>コメントを書こう！</vt:lpstr>
      <vt:lpstr>否定の “!” は使わない方が見やすい</vt:lpstr>
      <vt:lpstr>否定の “!” は使わない方が見やすい</vt:lpstr>
      <vt:lpstr>ブロックにはカッコをつけよう</vt:lpstr>
      <vt:lpstr>ブロックにはカッコをつけよう</vt:lpstr>
      <vt:lpstr>最適化は人間に向けて行おう</vt:lpstr>
      <vt:lpstr>最適化は人間に向けて行おう</vt:lpstr>
      <vt:lpstr>最適化は人間に向けて行おう</vt:lpstr>
      <vt:lpstr>最適化は人間に向けて行おう</vt:lpstr>
      <vt:lpstr>わざとポイントを強調してみる</vt:lpstr>
      <vt:lpstr>わざとポイントを強調してみる</vt:lpstr>
      <vt:lpstr>あえてムダなところを入れておこう</vt:lpstr>
      <vt:lpstr>まとめ</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可読性の良い プログラミングのスゝメ</dc:title>
  <dc:creator>localnaka</dc:creator>
  <cp:lastModifiedBy>中　博俊</cp:lastModifiedBy>
  <cp:revision>179</cp:revision>
  <dcterms:modified xsi:type="dcterms:W3CDTF">2007-04-09T14:39:10Z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