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70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C0AB2-38F3-4312-A86D-7322DA61FD4E}" type="datetimeFigureOut">
              <a:rPr kumimoji="1" lang="ja-JP" altLang="en-US" smtClean="0"/>
              <a:pPr/>
              <a:t>2007/2/18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A8554-6DAA-4C98-B576-F6BED749560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C0AB2-38F3-4312-A86D-7322DA61FD4E}" type="datetimeFigureOut">
              <a:rPr kumimoji="1" lang="ja-JP" altLang="en-US" smtClean="0"/>
              <a:pPr/>
              <a:t>2007/2/18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A8554-6DAA-4C98-B576-F6BED749560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C0AB2-38F3-4312-A86D-7322DA61FD4E}" type="datetimeFigureOut">
              <a:rPr kumimoji="1" lang="ja-JP" altLang="en-US" smtClean="0"/>
              <a:pPr/>
              <a:t>2007/2/18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A8554-6DAA-4C98-B576-F6BED749560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C0AB2-38F3-4312-A86D-7322DA61FD4E}" type="datetimeFigureOut">
              <a:rPr kumimoji="1" lang="ja-JP" altLang="en-US" smtClean="0"/>
              <a:pPr/>
              <a:t>2007/2/18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A8554-6DAA-4C98-B576-F6BED749560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C0AB2-38F3-4312-A86D-7322DA61FD4E}" type="datetimeFigureOut">
              <a:rPr kumimoji="1" lang="ja-JP" altLang="en-US" smtClean="0"/>
              <a:pPr/>
              <a:t>2007/2/18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A8554-6DAA-4C98-B576-F6BED749560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C0AB2-38F3-4312-A86D-7322DA61FD4E}" type="datetimeFigureOut">
              <a:rPr kumimoji="1" lang="ja-JP" altLang="en-US" smtClean="0"/>
              <a:pPr/>
              <a:t>2007/2/18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A8554-6DAA-4C98-B576-F6BED749560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C0AB2-38F3-4312-A86D-7322DA61FD4E}" type="datetimeFigureOut">
              <a:rPr kumimoji="1" lang="ja-JP" altLang="en-US" smtClean="0"/>
              <a:pPr/>
              <a:t>2007/2/18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A8554-6DAA-4C98-B576-F6BED749560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C0AB2-38F3-4312-A86D-7322DA61FD4E}" type="datetimeFigureOut">
              <a:rPr kumimoji="1" lang="ja-JP" altLang="en-US" smtClean="0"/>
              <a:pPr/>
              <a:t>2007/2/18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A8554-6DAA-4C98-B576-F6BED749560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C0AB2-38F3-4312-A86D-7322DA61FD4E}" type="datetimeFigureOut">
              <a:rPr kumimoji="1" lang="ja-JP" altLang="en-US" smtClean="0"/>
              <a:pPr/>
              <a:t>2007/2/18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A8554-6DAA-4C98-B576-F6BED749560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C0AB2-38F3-4312-A86D-7322DA61FD4E}" type="datetimeFigureOut">
              <a:rPr kumimoji="1" lang="ja-JP" altLang="en-US" smtClean="0"/>
              <a:pPr/>
              <a:t>2007/2/18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A8554-6DAA-4C98-B576-F6BED749560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C0AB2-38F3-4312-A86D-7322DA61FD4E}" type="datetimeFigureOut">
              <a:rPr kumimoji="1" lang="ja-JP" altLang="en-US" smtClean="0"/>
              <a:pPr/>
              <a:t>2007/2/18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DA8554-6DAA-4C98-B576-F6BED749560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2C0AB2-38F3-4312-A86D-7322DA61FD4E}" type="datetimeFigureOut">
              <a:rPr kumimoji="1" lang="ja-JP" altLang="en-US" smtClean="0"/>
              <a:pPr/>
              <a:t>2007/2/18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DA8554-6DAA-4C98-B576-F6BED7495608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42910" y="642918"/>
            <a:ext cx="7772400" cy="1470025"/>
          </a:xfrm>
        </p:spPr>
        <p:txBody>
          <a:bodyPr>
            <a:normAutofit fontScale="90000"/>
          </a:bodyPr>
          <a:lstStyle/>
          <a:p>
            <a:r>
              <a:rPr kumimoji="0" lang="en-US" altLang="ja-JP" sz="6700" kern="0" dirty="0" smtClean="0">
                <a:solidFill>
                  <a:schemeClr val="tx2"/>
                </a:solidFill>
              </a:rPr>
              <a:t>STL/CLR</a:t>
            </a:r>
            <a:r>
              <a:rPr kumimoji="0" lang="en-US" altLang="ja-JP" kern="0" dirty="0" smtClean="0">
                <a:solidFill>
                  <a:schemeClr val="tx2"/>
                </a:solidFill>
              </a:rPr>
              <a:t/>
            </a:r>
            <a:br>
              <a:rPr kumimoji="0" lang="en-US" altLang="ja-JP" kern="0" dirty="0" smtClean="0">
                <a:solidFill>
                  <a:schemeClr val="tx2"/>
                </a:solidFill>
              </a:rPr>
            </a:br>
            <a:r>
              <a:rPr kumimoji="0" lang="en-US" altLang="ja-JP" kern="0" dirty="0" smtClean="0">
                <a:solidFill>
                  <a:schemeClr val="tx2"/>
                </a:solidFill>
              </a:rPr>
              <a:t>.NET</a:t>
            </a:r>
            <a:r>
              <a:rPr kumimoji="0" lang="ja-JP" altLang="en-US" kern="0" dirty="0" smtClean="0">
                <a:solidFill>
                  <a:schemeClr val="tx2"/>
                </a:solidFill>
              </a:rPr>
              <a:t>化された標準</a:t>
            </a:r>
            <a:r>
              <a:rPr kumimoji="0" lang="en-US" altLang="ja-JP" kern="0" dirty="0" smtClean="0">
                <a:solidFill>
                  <a:schemeClr val="tx2"/>
                </a:solidFill>
              </a:rPr>
              <a:t>C++</a:t>
            </a:r>
            <a:r>
              <a:rPr kumimoji="0" lang="ja-JP" altLang="en-US" kern="0" dirty="0" smtClean="0">
                <a:solidFill>
                  <a:schemeClr val="tx2"/>
                </a:solidFill>
              </a:rPr>
              <a:t>ライブラリ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3786182" y="2786058"/>
            <a:ext cx="3857652" cy="1571636"/>
          </a:xfrm>
        </p:spPr>
        <p:txBody>
          <a:bodyPr>
            <a:normAutofit fontScale="47500" lnSpcReduction="20000"/>
          </a:bodyPr>
          <a:lstStyle/>
          <a:p>
            <a:pPr algn="l"/>
            <a:r>
              <a:rPr lang="ja-JP" altLang="en-US" sz="4200" dirty="0" err="1" smtClean="0">
                <a:solidFill>
                  <a:schemeClr val="tx1"/>
                </a:solidFill>
              </a:rPr>
              <a:t>わんくま</a:t>
            </a:r>
            <a:r>
              <a:rPr lang="ja-JP" altLang="en-US" sz="4200" dirty="0" smtClean="0">
                <a:solidFill>
                  <a:schemeClr val="tx1"/>
                </a:solidFill>
              </a:rPr>
              <a:t>同盟</a:t>
            </a:r>
            <a:endParaRPr lang="en-US" altLang="ja-JP" sz="4200" dirty="0" smtClean="0">
              <a:solidFill>
                <a:schemeClr val="tx1"/>
              </a:solidFill>
            </a:endParaRPr>
          </a:p>
          <a:p>
            <a:pPr algn="l"/>
            <a:r>
              <a:rPr lang="en-US" altLang="ja-JP" sz="8400" b="1" i="1" dirty="0" err="1" smtClean="0">
                <a:solidFill>
                  <a:schemeClr val="tx1"/>
                </a:solidFill>
              </a:rPr>
              <a:t>επιστημη</a:t>
            </a:r>
            <a:r>
              <a:rPr lang="en-US" altLang="ja-JP" sz="8400" b="1" i="1" dirty="0" smtClean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en-US" altLang="ja-JP" sz="3000" dirty="0" smtClean="0">
                <a:solidFill>
                  <a:schemeClr val="tx1"/>
                </a:solidFill>
              </a:rPr>
              <a:t>Microsoft MVP, </a:t>
            </a:r>
          </a:p>
          <a:p>
            <a:pPr algn="l"/>
            <a:r>
              <a:rPr lang="en-US" altLang="ja-JP" sz="3000" dirty="0" smtClean="0">
                <a:solidFill>
                  <a:schemeClr val="tx1"/>
                </a:solidFill>
              </a:rPr>
              <a:t>Visual Developer, Visual C++</a:t>
            </a:r>
            <a:r>
              <a:rPr lang="en-US" altLang="ja-JP" sz="2400" dirty="0" smtClean="0">
                <a:solidFill>
                  <a:schemeClr val="tx1"/>
                </a:solidFill>
              </a:rPr>
              <a:t/>
            </a:r>
            <a:br>
              <a:rPr lang="en-US" altLang="ja-JP" sz="2400" dirty="0" smtClean="0">
                <a:solidFill>
                  <a:schemeClr val="tx1"/>
                </a:solidFill>
              </a:rPr>
            </a:br>
            <a:endParaRPr lang="en-US" altLang="ja-JP" b="1" i="1" dirty="0" smtClean="0">
              <a:solidFill>
                <a:schemeClr val="tx1"/>
              </a:solidFill>
            </a:endParaRPr>
          </a:p>
          <a:p>
            <a:endParaRPr kumimoji="1" lang="ja-JP" altLang="en-US" dirty="0"/>
          </a:p>
        </p:txBody>
      </p:sp>
      <p:pic>
        <p:nvPicPr>
          <p:cNvPr id="5" name="図 4" descr="MVP_Horizontal_FullColo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5074" y="3286124"/>
            <a:ext cx="2105868" cy="857256"/>
          </a:xfrm>
          <a:prstGeom prst="rect">
            <a:avLst/>
          </a:prstGeom>
        </p:spPr>
      </p:pic>
      <p:pic>
        <p:nvPicPr>
          <p:cNvPr id="6" name="図 5" descr="dev07_logo_G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158" y="5000636"/>
            <a:ext cx="4047955" cy="1571636"/>
          </a:xfrm>
          <a:prstGeom prst="rect">
            <a:avLst/>
          </a:prstGeom>
        </p:spPr>
      </p:pic>
      <p:pic>
        <p:nvPicPr>
          <p:cNvPr id="7" name="図 6" descr="kuma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57950" y="5786454"/>
            <a:ext cx="2449303" cy="85725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 descr="dev07_logo_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5000636"/>
            <a:ext cx="4047955" cy="1571636"/>
          </a:xfrm>
          <a:prstGeom prst="rect">
            <a:avLst/>
          </a:prstGeom>
        </p:spPr>
      </p:pic>
      <p:pic>
        <p:nvPicPr>
          <p:cNvPr id="7" name="図 6" descr="kum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7950" y="5786454"/>
            <a:ext cx="2449303" cy="857256"/>
          </a:xfrm>
          <a:prstGeom prst="rect">
            <a:avLst/>
          </a:prstGeom>
        </p:spPr>
      </p:pic>
      <p:sp>
        <p:nvSpPr>
          <p:cNvPr id="10" name="テキスト ボックス 9"/>
          <p:cNvSpPr txBox="1"/>
          <p:nvPr/>
        </p:nvSpPr>
        <p:spPr>
          <a:xfrm>
            <a:off x="928662" y="500042"/>
            <a:ext cx="7380610" cy="47089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4800" b="1" dirty="0" smtClean="0"/>
              <a:t>STL.NET </a:t>
            </a:r>
            <a:r>
              <a:rPr lang="ja-JP" altLang="en-US" sz="4800" b="1" dirty="0" smtClean="0"/>
              <a:t>入門</a:t>
            </a:r>
          </a:p>
          <a:p>
            <a:r>
              <a:rPr lang="en-US" altLang="ja-JP" dirty="0" smtClean="0"/>
              <a:t>Stanley B. </a:t>
            </a:r>
            <a:r>
              <a:rPr lang="en-US" altLang="ja-JP" dirty="0" err="1" smtClean="0"/>
              <a:t>Lippman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>Architect, Microsoft Visual C++ team</a:t>
            </a:r>
          </a:p>
          <a:p>
            <a:r>
              <a:rPr lang="en-US" altLang="ja-JP" dirty="0" smtClean="0"/>
              <a:t>August 2004</a:t>
            </a:r>
            <a:br>
              <a:rPr lang="en-US" altLang="ja-JP" dirty="0" smtClean="0"/>
            </a:br>
            <a:r>
              <a:rPr lang="ja-JP" altLang="en-US" dirty="0" smtClean="0"/>
              <a:t>日本語版最終更新日 </a:t>
            </a:r>
            <a:r>
              <a:rPr lang="en-US" altLang="ja-JP" u="sng" dirty="0" smtClean="0"/>
              <a:t>2005 </a:t>
            </a:r>
            <a:r>
              <a:rPr lang="ja-JP" altLang="en-US" u="sng" dirty="0" smtClean="0"/>
              <a:t>年 </a:t>
            </a:r>
            <a:r>
              <a:rPr lang="en-US" altLang="ja-JP" u="sng" dirty="0" smtClean="0"/>
              <a:t>6 </a:t>
            </a:r>
            <a:r>
              <a:rPr lang="ja-JP" altLang="en-US" u="sng" dirty="0" smtClean="0"/>
              <a:t>月 </a:t>
            </a:r>
            <a:r>
              <a:rPr lang="en-US" altLang="ja-JP" u="sng" dirty="0" smtClean="0"/>
              <a:t>6 </a:t>
            </a:r>
            <a:r>
              <a:rPr lang="ja-JP" altLang="en-US" u="sng" dirty="0" smtClean="0"/>
              <a:t>日</a:t>
            </a:r>
          </a:p>
          <a:p>
            <a:r>
              <a:rPr lang="ja-JP" altLang="en-US" dirty="0" smtClean="0"/>
              <a:t>適用対象 </a:t>
            </a:r>
            <a:r>
              <a:rPr lang="en-US" altLang="ja-JP" dirty="0" smtClean="0"/>
              <a:t>:</a:t>
            </a:r>
            <a:br>
              <a:rPr lang="en-US" altLang="ja-JP" dirty="0" smtClean="0"/>
            </a:br>
            <a:r>
              <a:rPr lang="en-US" altLang="ja-JP" dirty="0" smtClean="0"/>
              <a:t>Microsoft Visual C++ 2005</a:t>
            </a:r>
            <a:br>
              <a:rPr lang="en-US" altLang="ja-JP" dirty="0" smtClean="0"/>
            </a:br>
            <a:endParaRPr lang="en-US" altLang="ja-JP" dirty="0" smtClean="0"/>
          </a:p>
          <a:p>
            <a:r>
              <a:rPr lang="ja-JP" altLang="en-US" dirty="0" smtClean="0"/>
              <a:t>この記事は、</a:t>
            </a:r>
            <a:r>
              <a:rPr lang="en-US" altLang="ja-JP" dirty="0" smtClean="0"/>
              <a:t>STL.NET </a:t>
            </a:r>
            <a:r>
              <a:rPr lang="ja-JP" altLang="en-US" dirty="0" smtClean="0"/>
              <a:t>についての</a:t>
            </a:r>
            <a:r>
              <a:rPr lang="ja-JP" altLang="en-US" u="sng" dirty="0" smtClean="0"/>
              <a:t>連載記事の第 </a:t>
            </a:r>
            <a:r>
              <a:rPr lang="en-US" altLang="ja-JP" u="sng" dirty="0" smtClean="0"/>
              <a:t>1 </a:t>
            </a:r>
            <a:r>
              <a:rPr lang="ja-JP" altLang="en-US" u="sng" dirty="0" smtClean="0"/>
              <a:t>回となります</a:t>
            </a:r>
            <a:r>
              <a:rPr lang="ja-JP" altLang="en-US" dirty="0" smtClean="0"/>
              <a:t>。</a:t>
            </a:r>
            <a:endParaRPr lang="en-US" altLang="ja-JP" dirty="0" smtClean="0"/>
          </a:p>
          <a:p>
            <a:r>
              <a:rPr lang="en-US" altLang="ja-JP" dirty="0" smtClean="0"/>
              <a:t>STL.NET </a:t>
            </a:r>
            <a:r>
              <a:rPr lang="ja-JP" altLang="en-US" dirty="0" smtClean="0"/>
              <a:t>は標準テンプレート ライブラリ </a:t>
            </a:r>
            <a:r>
              <a:rPr lang="en-US" altLang="ja-JP" dirty="0" smtClean="0"/>
              <a:t>(STL) </a:t>
            </a:r>
            <a:r>
              <a:rPr lang="ja-JP" altLang="en-US" dirty="0" smtClean="0"/>
              <a:t>を再設計したもので、</a:t>
            </a:r>
            <a:endParaRPr lang="en-US" altLang="ja-JP" dirty="0" smtClean="0"/>
          </a:p>
          <a:p>
            <a:r>
              <a:rPr lang="en-US" altLang="ja-JP" dirty="0" smtClean="0"/>
              <a:t>CLI </a:t>
            </a:r>
            <a:r>
              <a:rPr lang="ja-JP" altLang="en-US" dirty="0" smtClean="0"/>
              <a:t>のジェネリックと </a:t>
            </a:r>
            <a:r>
              <a:rPr lang="en-US" altLang="ja-JP" dirty="0" smtClean="0"/>
              <a:t>C++ </a:t>
            </a:r>
            <a:r>
              <a:rPr lang="ja-JP" altLang="en-US" dirty="0" smtClean="0"/>
              <a:t>のテンプレートの両方のメカニズムを使って</a:t>
            </a:r>
            <a:endParaRPr lang="en-US" altLang="ja-JP" dirty="0" smtClean="0"/>
          </a:p>
          <a:p>
            <a:r>
              <a:rPr lang="ja-JP" altLang="en-US" dirty="0" smtClean="0"/>
              <a:t>実装されています。</a:t>
            </a:r>
            <a:endParaRPr lang="en-US" altLang="ja-JP" dirty="0" smtClean="0"/>
          </a:p>
          <a:p>
            <a:r>
              <a:rPr lang="en-US" altLang="ja-JP" dirty="0" smtClean="0"/>
              <a:t>STL.NET </a:t>
            </a:r>
            <a:r>
              <a:rPr lang="ja-JP" altLang="en-US" dirty="0" smtClean="0"/>
              <a:t>は、</a:t>
            </a:r>
            <a:r>
              <a:rPr lang="en-US" altLang="ja-JP" dirty="0" smtClean="0"/>
              <a:t>Visual C++ </a:t>
            </a:r>
            <a:r>
              <a:rPr lang="ja-JP" altLang="en-US" dirty="0" smtClean="0"/>
              <a:t>の新機能として </a:t>
            </a:r>
            <a:r>
              <a:rPr lang="en-US" altLang="ja-JP" u="sng" dirty="0" smtClean="0"/>
              <a:t>Visual Studio 2005 </a:t>
            </a:r>
            <a:r>
              <a:rPr lang="ja-JP" altLang="en-US" u="sng" dirty="0" smtClean="0"/>
              <a:t>に導入されます</a:t>
            </a:r>
            <a:r>
              <a:rPr lang="ja-JP" altLang="en-US" dirty="0" smtClean="0"/>
              <a:t>。</a:t>
            </a:r>
            <a:endParaRPr lang="en-US" altLang="ja-JP" dirty="0" smtClean="0"/>
          </a:p>
          <a:p>
            <a:r>
              <a:rPr lang="en-US" altLang="ja-JP" dirty="0" smtClean="0"/>
              <a:t>………</a:t>
            </a:r>
            <a:endParaRPr lang="ja-JP" altLang="en-US" dirty="0"/>
          </a:p>
          <a:p>
            <a:endParaRPr lang="ja-JP" altLang="en-US" dirty="0"/>
          </a:p>
        </p:txBody>
      </p:sp>
      <p:cxnSp>
        <p:nvCxnSpPr>
          <p:cNvPr id="12" name="直線矢印コネクタ 11"/>
          <p:cNvCxnSpPr/>
          <p:nvPr/>
        </p:nvCxnSpPr>
        <p:spPr>
          <a:xfrm rot="5400000">
            <a:off x="5536413" y="2607463"/>
            <a:ext cx="642942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テキスト ボックス 13"/>
          <p:cNvSpPr txBox="1"/>
          <p:nvPr/>
        </p:nvSpPr>
        <p:spPr>
          <a:xfrm>
            <a:off x="5500694" y="2214554"/>
            <a:ext cx="31165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2</a:t>
            </a:r>
            <a:r>
              <a:rPr kumimoji="1" lang="ja-JP" altLang="en-US" dirty="0" smtClean="0"/>
              <a:t>回目以降はナシの</a:t>
            </a:r>
            <a:r>
              <a:rPr kumimoji="1" lang="ja-JP" altLang="en-US" dirty="0" err="1" smtClean="0"/>
              <a:t>つ</a:t>
            </a:r>
            <a:r>
              <a:rPr kumimoji="1" lang="ja-JP" altLang="en-US" dirty="0" smtClean="0"/>
              <a:t>ぶて </a:t>
            </a:r>
            <a:r>
              <a:rPr kumimoji="1" lang="en-US" altLang="ja-JP" dirty="0" err="1" smtClean="0"/>
              <a:t>orz</a:t>
            </a:r>
            <a:endParaRPr kumimoji="1" lang="ja-JP" altLang="en-US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500694" y="642918"/>
            <a:ext cx="21611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コトの起こりは</a:t>
            </a:r>
            <a:r>
              <a:rPr kumimoji="1" lang="en-US" altLang="ja-JP" dirty="0" smtClean="0"/>
              <a:t>MSDN</a:t>
            </a:r>
            <a:endParaRPr kumimoji="1" lang="ja-JP" altLang="en-US" dirty="0"/>
          </a:p>
        </p:txBody>
      </p:sp>
      <p:cxnSp>
        <p:nvCxnSpPr>
          <p:cNvPr id="17" name="直線矢印コネクタ 16"/>
          <p:cNvCxnSpPr/>
          <p:nvPr/>
        </p:nvCxnSpPr>
        <p:spPr>
          <a:xfrm rot="10800000" flipV="1">
            <a:off x="4500562" y="785794"/>
            <a:ext cx="1071570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テキスト ボックス 17"/>
          <p:cNvSpPr txBox="1"/>
          <p:nvPr/>
        </p:nvSpPr>
        <p:spPr>
          <a:xfrm>
            <a:off x="4714876" y="5000636"/>
            <a:ext cx="17187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されてません</a:t>
            </a:r>
            <a:r>
              <a:rPr lang="ja-JP" altLang="en-US" dirty="0" err="1" smtClean="0"/>
              <a:t>っ</a:t>
            </a:r>
            <a:r>
              <a:rPr lang="en-US" altLang="ja-JP" dirty="0" smtClean="0"/>
              <a:t>!</a:t>
            </a:r>
            <a:endParaRPr kumimoji="1" lang="ja-JP" altLang="en-US" dirty="0"/>
          </a:p>
        </p:txBody>
      </p:sp>
      <p:cxnSp>
        <p:nvCxnSpPr>
          <p:cNvPr id="20" name="直線矢印コネクタ 19"/>
          <p:cNvCxnSpPr>
            <a:stCxn id="18" idx="3"/>
          </p:cNvCxnSpPr>
          <p:nvPr/>
        </p:nvCxnSpPr>
        <p:spPr>
          <a:xfrm flipV="1">
            <a:off x="6433616" y="4643446"/>
            <a:ext cx="495838" cy="5418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 descr="dev07_logo_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5000636"/>
            <a:ext cx="4047955" cy="1571636"/>
          </a:xfrm>
          <a:prstGeom prst="rect">
            <a:avLst/>
          </a:prstGeom>
        </p:spPr>
      </p:pic>
      <p:pic>
        <p:nvPicPr>
          <p:cNvPr id="7" name="図 6" descr="kum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7950" y="5786454"/>
            <a:ext cx="2449303" cy="857256"/>
          </a:xfrm>
          <a:prstGeom prst="rect">
            <a:avLst/>
          </a:prstGeom>
        </p:spPr>
      </p:pic>
      <p:sp>
        <p:nvSpPr>
          <p:cNvPr id="4" name="テキスト ボックス 3"/>
          <p:cNvSpPr txBox="1"/>
          <p:nvPr/>
        </p:nvSpPr>
        <p:spPr>
          <a:xfrm>
            <a:off x="928662" y="1000108"/>
            <a:ext cx="7405810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 smtClean="0"/>
              <a:t>STL.NET</a:t>
            </a:r>
            <a:r>
              <a:rPr kumimoji="1" lang="en-US" altLang="ja-JP" dirty="0" smtClean="0"/>
              <a:t> </a:t>
            </a:r>
            <a:r>
              <a:rPr kumimoji="1" lang="ja-JP" altLang="en-US" dirty="0" smtClean="0"/>
              <a:t>→ </a:t>
            </a:r>
            <a:r>
              <a:rPr kumimoji="1" lang="en-US" altLang="ja-JP" sz="5400" dirty="0" smtClean="0"/>
              <a:t>STL/CLR</a:t>
            </a:r>
            <a:r>
              <a:rPr kumimoji="1" lang="en-US" altLang="ja-JP" dirty="0" smtClean="0"/>
              <a:t> </a:t>
            </a:r>
            <a:r>
              <a:rPr kumimoji="1" lang="ja-JP" altLang="en-US" dirty="0" smtClean="0"/>
              <a:t>と名を変えて </a:t>
            </a:r>
            <a:r>
              <a:rPr kumimoji="1" lang="en-US" altLang="ja-JP" dirty="0" smtClean="0"/>
              <a:t>Orcas </a:t>
            </a:r>
            <a:r>
              <a:rPr lang="ja-JP" altLang="en-US" dirty="0" smtClean="0"/>
              <a:t>で提供</a:t>
            </a:r>
            <a:endParaRPr lang="en-US" altLang="ja-JP" dirty="0" smtClean="0"/>
          </a:p>
          <a:p>
            <a:endParaRPr kumimoji="1" lang="en-US" altLang="ja-JP" dirty="0"/>
          </a:p>
          <a:p>
            <a:r>
              <a:rPr kumimoji="1" lang="ja-JP" altLang="en-US" dirty="0" smtClean="0"/>
              <a:t>　　　　　</a:t>
            </a:r>
            <a:r>
              <a:rPr kumimoji="1" lang="en-US" altLang="ja-JP" dirty="0" smtClean="0"/>
              <a:t>CTP(Community Technical Preview) </a:t>
            </a:r>
            <a:r>
              <a:rPr lang="ja-JP" altLang="en-US" dirty="0" smtClean="0"/>
              <a:t>から拾えます</a:t>
            </a:r>
            <a:endParaRPr lang="en-US" altLang="ja-JP" dirty="0" smtClean="0"/>
          </a:p>
          <a:p>
            <a:endParaRPr lang="en-US" altLang="ja-JP" dirty="0" smtClean="0"/>
          </a:p>
          <a:p>
            <a:pPr>
              <a:buFontTx/>
              <a:buChar char="-"/>
            </a:pPr>
            <a:r>
              <a:rPr kumimoji="1" lang="ja-JP" altLang="en-US" dirty="0" smtClean="0"/>
              <a:t>ヘッダファイル群 </a:t>
            </a:r>
            <a:r>
              <a:rPr kumimoji="1" lang="en-US" altLang="ja-JP" dirty="0" smtClean="0"/>
              <a:t>include/</a:t>
            </a:r>
            <a:r>
              <a:rPr kumimoji="1" lang="en-US" altLang="ja-JP" dirty="0" err="1" smtClean="0"/>
              <a:t>cliext</a:t>
            </a:r>
            <a:r>
              <a:rPr lang="en-US" altLang="ja-JP" dirty="0"/>
              <a:t>/… </a:t>
            </a:r>
            <a:endParaRPr lang="en-US" altLang="ja-JP" dirty="0" smtClean="0"/>
          </a:p>
          <a:p>
            <a:pPr>
              <a:buFontTx/>
              <a:buChar char="-"/>
            </a:pPr>
            <a:r>
              <a:rPr lang="en-US" altLang="ja-JP" dirty="0" smtClean="0"/>
              <a:t> </a:t>
            </a:r>
            <a:r>
              <a:rPr lang="ja-JP" altLang="en-US" dirty="0" smtClean="0"/>
              <a:t>ライブラリ</a:t>
            </a:r>
            <a:r>
              <a:rPr lang="en-US" altLang="ja-JP" dirty="0" smtClean="0"/>
              <a:t>(</a:t>
            </a:r>
            <a:r>
              <a:rPr lang="ja-JP" altLang="en-US" dirty="0" smtClean="0"/>
              <a:t>アセンブリ</a:t>
            </a:r>
            <a:r>
              <a:rPr lang="en-US" altLang="ja-JP" dirty="0" smtClean="0"/>
              <a:t>)  </a:t>
            </a:r>
            <a:r>
              <a:rPr lang="en-US" altLang="ja-JP" dirty="0" err="1"/>
              <a:t>Microsoft.VisualC.STLCLR.dll</a:t>
            </a:r>
            <a:endParaRPr lang="en-US" altLang="ja-JP" dirty="0"/>
          </a:p>
          <a:p>
            <a:endParaRPr kumimoji="1" lang="en-US" altLang="ja-JP" dirty="0" smtClean="0"/>
          </a:p>
          <a:p>
            <a:r>
              <a:rPr lang="en-US" altLang="ja-JP" dirty="0" smtClean="0"/>
              <a:t>※</a:t>
            </a:r>
            <a:r>
              <a:rPr lang="ja-JP" altLang="en-US" dirty="0"/>
              <a:t> </a:t>
            </a:r>
            <a:r>
              <a:rPr lang="ja-JP" altLang="en-US" dirty="0" smtClean="0"/>
              <a:t>上記ふたつを抜き出せば </a:t>
            </a:r>
            <a:r>
              <a:rPr lang="en-US" altLang="ja-JP" dirty="0" smtClean="0"/>
              <a:t>VC++ 2005 </a:t>
            </a:r>
            <a:r>
              <a:rPr lang="ja-JP" altLang="en-US" dirty="0" smtClean="0"/>
              <a:t>でも使えます♪</a:t>
            </a:r>
            <a:r>
              <a:rPr lang="en-US" altLang="ja-JP" dirty="0" smtClean="0"/>
              <a:t>  </a:t>
            </a:r>
            <a:r>
              <a:rPr lang="ja-JP" altLang="en-US" dirty="0" smtClean="0"/>
              <a:t>←ただし無保証 </a:t>
            </a:r>
            <a:r>
              <a:rPr lang="en-US" altLang="ja-JP" dirty="0" smtClean="0"/>
              <a:t>^^;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 descr="dev07_logo_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5000636"/>
            <a:ext cx="4047955" cy="1571636"/>
          </a:xfrm>
          <a:prstGeom prst="rect">
            <a:avLst/>
          </a:prstGeom>
        </p:spPr>
      </p:pic>
      <p:pic>
        <p:nvPicPr>
          <p:cNvPr id="7" name="図 6" descr="kum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7950" y="5786454"/>
            <a:ext cx="2449303" cy="857256"/>
          </a:xfrm>
          <a:prstGeom prst="rect">
            <a:avLst/>
          </a:prstGeom>
        </p:spPr>
      </p:pic>
      <p:sp>
        <p:nvSpPr>
          <p:cNvPr id="4" name="テキスト ボックス 3"/>
          <p:cNvSpPr txBox="1"/>
          <p:nvPr/>
        </p:nvSpPr>
        <p:spPr>
          <a:xfrm>
            <a:off x="1000100" y="857233"/>
            <a:ext cx="7259231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5400" dirty="0" smtClean="0"/>
              <a:t>STL/CLR </a:t>
            </a:r>
            <a:r>
              <a:rPr lang="ja-JP" altLang="en-US" sz="5400" dirty="0" smtClean="0"/>
              <a:t>は</a:t>
            </a:r>
            <a:r>
              <a:rPr lang="en-US" altLang="ja-JP" sz="5400" dirty="0" smtClean="0"/>
              <a:t>…</a:t>
            </a:r>
          </a:p>
          <a:p>
            <a:endParaRPr lang="en-US" altLang="ja-JP" dirty="0" smtClean="0"/>
          </a:p>
          <a:p>
            <a:r>
              <a:rPr lang="en-US" altLang="ja-JP" sz="2800" dirty="0" smtClean="0"/>
              <a:t>- Managed </a:t>
            </a:r>
            <a:r>
              <a:rPr lang="ja-JP" altLang="en-US" sz="2800" dirty="0" smtClean="0"/>
              <a:t>を要素とする </a:t>
            </a:r>
            <a:r>
              <a:rPr lang="en-US" altLang="ja-JP" sz="2800" dirty="0" smtClean="0"/>
              <a:t>Managed </a:t>
            </a:r>
            <a:r>
              <a:rPr lang="ja-JP" altLang="en-US" sz="2800" dirty="0" smtClean="0"/>
              <a:t>なコンテナ群</a:t>
            </a:r>
            <a:endParaRPr lang="en-US" altLang="ja-JP" sz="2800" dirty="0" smtClean="0"/>
          </a:p>
          <a:p>
            <a:r>
              <a:rPr kumimoji="1" lang="en-US" altLang="ja-JP" sz="2800" dirty="0" smtClean="0"/>
              <a:t>- </a:t>
            </a:r>
            <a:r>
              <a:rPr kumimoji="1" lang="ja-JP" altLang="en-US" sz="2800" dirty="0" smtClean="0"/>
              <a:t>標準</a:t>
            </a:r>
            <a:r>
              <a:rPr kumimoji="1" lang="en-US" altLang="ja-JP" sz="2800" dirty="0" smtClean="0"/>
              <a:t>C++</a:t>
            </a:r>
            <a:r>
              <a:rPr kumimoji="1" lang="ja-JP" altLang="en-US" sz="2800" dirty="0" smtClean="0"/>
              <a:t>コンテナとコンパチ</a:t>
            </a:r>
            <a:endParaRPr kumimoji="1" lang="en-US" altLang="ja-JP" sz="2800" dirty="0" smtClean="0"/>
          </a:p>
          <a:p>
            <a:r>
              <a:rPr kumimoji="1" lang="en-US" altLang="ja-JP" sz="2800" dirty="0" smtClean="0"/>
              <a:t>- template </a:t>
            </a:r>
            <a:r>
              <a:rPr kumimoji="1" lang="ja-JP" altLang="en-US" sz="2800" dirty="0" smtClean="0"/>
              <a:t>で実装</a:t>
            </a:r>
            <a:endParaRPr kumimoji="1" lang="en-US" altLang="ja-JP" sz="2800" dirty="0" smtClean="0"/>
          </a:p>
          <a:p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857356" y="3429000"/>
            <a:ext cx="62071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generics</a:t>
            </a:r>
            <a:r>
              <a:rPr kumimoji="1" lang="ja-JP" altLang="en-US" dirty="0" smtClean="0"/>
              <a:t>じゃないので、</a:t>
            </a:r>
            <a:r>
              <a:rPr kumimoji="1" lang="en-US" altLang="ja-JP" dirty="0" smtClean="0"/>
              <a:t>C#/VB.NET</a:t>
            </a:r>
            <a:r>
              <a:rPr kumimoji="1" lang="ja-JP" altLang="en-US" dirty="0" smtClean="0"/>
              <a:t>からは</a:t>
            </a:r>
            <a:r>
              <a:rPr kumimoji="1" lang="en-US" altLang="ja-JP" dirty="0" smtClean="0"/>
              <a:t>(</a:t>
            </a:r>
            <a:r>
              <a:rPr kumimoji="1" lang="ja-JP" altLang="en-US" dirty="0" smtClean="0"/>
              <a:t>直接には</a:t>
            </a:r>
            <a:r>
              <a:rPr kumimoji="1" lang="en-US" altLang="ja-JP" dirty="0" smtClean="0"/>
              <a:t>)</a:t>
            </a:r>
            <a:r>
              <a:rPr kumimoji="1" lang="ja-JP" altLang="en-US" dirty="0" smtClean="0"/>
              <a:t>使えません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 descr="dev07_logo_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5000636"/>
            <a:ext cx="4047955" cy="1571636"/>
          </a:xfrm>
          <a:prstGeom prst="rect">
            <a:avLst/>
          </a:prstGeom>
        </p:spPr>
      </p:pic>
      <p:pic>
        <p:nvPicPr>
          <p:cNvPr id="7" name="図 6" descr="kum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7950" y="5786454"/>
            <a:ext cx="2449303" cy="857256"/>
          </a:xfrm>
          <a:prstGeom prst="rect">
            <a:avLst/>
          </a:prstGeom>
        </p:spPr>
      </p:pic>
      <p:graphicFrame>
        <p:nvGraphicFramePr>
          <p:cNvPr id="9" name="表 8"/>
          <p:cNvGraphicFramePr>
            <a:graphicFrameLocks noGrp="1"/>
          </p:cNvGraphicFramePr>
          <p:nvPr/>
        </p:nvGraphicFramePr>
        <p:xfrm>
          <a:off x="285720" y="285728"/>
          <a:ext cx="857256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9090"/>
                <a:gridCol w="2357454"/>
                <a:gridCol w="2286016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クラス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概要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.NET</a:t>
                      </a:r>
                      <a:r>
                        <a:rPr kumimoji="1" lang="en-US" altLang="ja-JP" baseline="0" dirty="0" smtClean="0"/>
                        <a:t> generic </a:t>
                      </a:r>
                      <a:r>
                        <a:rPr kumimoji="1" lang="ja-JP" altLang="en-US" baseline="0" dirty="0" smtClean="0"/>
                        <a:t>コンテナ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vector&lt;T&gt;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可変長配列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List&lt;T&gt;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list&lt;T&gt;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双方向リスト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LinkedList</a:t>
                      </a:r>
                      <a:r>
                        <a:rPr kumimoji="1" lang="en-US" altLang="ja-JP" dirty="0" smtClean="0"/>
                        <a:t>&lt;T&gt;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deque</a:t>
                      </a:r>
                      <a:r>
                        <a:rPr kumimoji="1" lang="en-US" altLang="ja-JP" dirty="0" smtClean="0"/>
                        <a:t>&lt;T&gt;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両端キュー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stack&lt;T&gt;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スタック</a:t>
                      </a:r>
                      <a:r>
                        <a:rPr kumimoji="1" lang="en-US" altLang="ja-JP" dirty="0" smtClean="0"/>
                        <a:t>(FILO)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Stack&lt;T&gt;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queue&lt;T&gt;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キュー</a:t>
                      </a:r>
                      <a:r>
                        <a:rPr kumimoji="1" lang="en-US" altLang="ja-JP" dirty="0" smtClean="0"/>
                        <a:t>(FIFO)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Queue&lt;T&gt;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set &lt;T&gt;/ </a:t>
                      </a:r>
                      <a:r>
                        <a:rPr kumimoji="1" lang="en-US" altLang="ja-JP" dirty="0" err="1" smtClean="0"/>
                        <a:t>multiset</a:t>
                      </a:r>
                      <a:r>
                        <a:rPr kumimoji="1" lang="en-US" altLang="ja-JP" dirty="0" smtClean="0"/>
                        <a:t>&lt;T&gt;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</a:t>
                      </a:r>
                      <a:r>
                        <a:rPr kumimoji="1" lang="ja-JP" altLang="en-US" dirty="0" smtClean="0"/>
                        <a:t>分木による集合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map&lt;K,V&gt; / </a:t>
                      </a:r>
                      <a:r>
                        <a:rPr kumimoji="1" lang="en-US" altLang="ja-JP" dirty="0" err="1" smtClean="0"/>
                        <a:t>multimap</a:t>
                      </a:r>
                      <a:r>
                        <a:rPr kumimoji="1" lang="en-US" altLang="ja-JP" dirty="0" smtClean="0"/>
                        <a:t>&lt;K,V&gt;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2</a:t>
                      </a:r>
                      <a:r>
                        <a:rPr kumimoji="1" lang="ja-JP" altLang="en-US" dirty="0" smtClean="0"/>
                        <a:t>分木による辞書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SortedDictionary</a:t>
                      </a:r>
                      <a:r>
                        <a:rPr kumimoji="1" lang="en-US" altLang="ja-JP" dirty="0" smtClean="0"/>
                        <a:t>&lt;K,V&gt;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hash_set</a:t>
                      </a:r>
                      <a:r>
                        <a:rPr kumimoji="1" lang="en-US" altLang="ja-JP" dirty="0" smtClean="0"/>
                        <a:t> &lt;T&gt;/ </a:t>
                      </a:r>
                      <a:r>
                        <a:rPr kumimoji="1" lang="en-US" altLang="ja-JP" dirty="0" err="1" smtClean="0"/>
                        <a:t>hash_multiset</a:t>
                      </a:r>
                      <a:r>
                        <a:rPr kumimoji="1" lang="en-US" altLang="ja-JP" dirty="0" smtClean="0"/>
                        <a:t>&lt;T&gt;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ハッシュ表による集合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hash_map</a:t>
                      </a:r>
                      <a:r>
                        <a:rPr kumimoji="1" lang="en-US" altLang="ja-JP" dirty="0" smtClean="0"/>
                        <a:t>&lt;K,V&gt; / </a:t>
                      </a:r>
                      <a:r>
                        <a:rPr kumimoji="1" lang="en-US" altLang="ja-JP" dirty="0" err="1" smtClean="0"/>
                        <a:t>hash_multimap</a:t>
                      </a:r>
                      <a:r>
                        <a:rPr kumimoji="1" lang="en-US" altLang="ja-JP" dirty="0" smtClean="0"/>
                        <a:t>&lt;K,V&gt;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ハッシュ表による辞書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Dictionary&lt;K,V&gt;</a:t>
                      </a:r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テキスト ボックス 9"/>
          <p:cNvSpPr txBox="1"/>
          <p:nvPr/>
        </p:nvSpPr>
        <p:spPr>
          <a:xfrm>
            <a:off x="714348" y="4357694"/>
            <a:ext cx="44955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※ </a:t>
            </a:r>
            <a:r>
              <a:rPr kumimoji="1" lang="ja-JP" altLang="en-US" dirty="0" smtClean="0"/>
              <a:t>いわゆる</a:t>
            </a:r>
            <a:r>
              <a:rPr kumimoji="1" lang="en-US" altLang="ja-JP" dirty="0" smtClean="0"/>
              <a:t>STL </a:t>
            </a:r>
            <a:r>
              <a:rPr kumimoji="1" lang="ja-JP" altLang="en-US" dirty="0" smtClean="0"/>
              <a:t>とコンパチ　</a:t>
            </a:r>
            <a:r>
              <a:rPr kumimoji="1" lang="en-US" altLang="ja-JP" dirty="0" smtClean="0"/>
              <a:t>,  </a:t>
            </a:r>
            <a:r>
              <a:rPr kumimoji="1" lang="ja-JP" altLang="en-US" dirty="0" smtClean="0"/>
              <a:t>名前空間 </a:t>
            </a:r>
            <a:r>
              <a:rPr kumimoji="1" lang="en-US" altLang="ja-JP" dirty="0" err="1" smtClean="0"/>
              <a:t>cliext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 descr="dev07_logo_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5000636"/>
            <a:ext cx="4047955" cy="1571636"/>
          </a:xfrm>
          <a:prstGeom prst="rect">
            <a:avLst/>
          </a:prstGeom>
        </p:spPr>
      </p:pic>
      <p:pic>
        <p:nvPicPr>
          <p:cNvPr id="7" name="図 6" descr="kum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7950" y="5786454"/>
            <a:ext cx="2449303" cy="857256"/>
          </a:xfrm>
          <a:prstGeom prst="rect">
            <a:avLst/>
          </a:prstGeom>
        </p:spPr>
      </p:pic>
      <p:sp>
        <p:nvSpPr>
          <p:cNvPr id="4" name="テキスト ボックス 3"/>
          <p:cNvSpPr txBox="1"/>
          <p:nvPr/>
        </p:nvSpPr>
        <p:spPr>
          <a:xfrm>
            <a:off x="1000100" y="142852"/>
            <a:ext cx="6277103" cy="4801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#include &lt;</a:t>
            </a:r>
            <a:r>
              <a:rPr lang="en-US" altLang="ja-JP" dirty="0" err="1">
                <a:solidFill>
                  <a:srgbClr val="00B0F0"/>
                </a:solidFill>
              </a:rPr>
              <a:t>cliext</a:t>
            </a:r>
            <a:r>
              <a:rPr lang="en-US" altLang="ja-JP" dirty="0"/>
              <a:t>/algorithm&gt;</a:t>
            </a:r>
          </a:p>
          <a:p>
            <a:r>
              <a:rPr lang="en-US" altLang="ja-JP" dirty="0"/>
              <a:t>#include &lt;</a:t>
            </a:r>
            <a:r>
              <a:rPr lang="en-US" altLang="ja-JP" dirty="0" err="1">
                <a:solidFill>
                  <a:srgbClr val="00B0F0"/>
                </a:solidFill>
              </a:rPr>
              <a:t>cliext</a:t>
            </a:r>
            <a:r>
              <a:rPr lang="en-US" altLang="ja-JP" dirty="0"/>
              <a:t>/vector&gt;</a:t>
            </a:r>
          </a:p>
          <a:p>
            <a:endParaRPr lang="en-US" altLang="ja-JP" dirty="0"/>
          </a:p>
          <a:p>
            <a:r>
              <a:rPr lang="en-US" altLang="ja-JP" dirty="0" err="1"/>
              <a:t>int</a:t>
            </a:r>
            <a:r>
              <a:rPr lang="en-US" altLang="ja-JP" dirty="0"/>
              <a:t> main() {</a:t>
            </a:r>
          </a:p>
          <a:p>
            <a:endParaRPr lang="en-US" altLang="ja-JP" dirty="0"/>
          </a:p>
          <a:p>
            <a:r>
              <a:rPr lang="en-US" altLang="ja-JP" dirty="0"/>
              <a:t>  </a:t>
            </a:r>
            <a:r>
              <a:rPr lang="en-US" altLang="ja-JP" dirty="0" err="1"/>
              <a:t>typedef</a:t>
            </a:r>
            <a:r>
              <a:rPr lang="en-US" altLang="ja-JP" dirty="0"/>
              <a:t> </a:t>
            </a:r>
            <a:r>
              <a:rPr lang="en-US" altLang="ja-JP" dirty="0" err="1">
                <a:solidFill>
                  <a:srgbClr val="00B0F0"/>
                </a:solidFill>
              </a:rPr>
              <a:t>cliext</a:t>
            </a:r>
            <a:r>
              <a:rPr lang="en-US" altLang="ja-JP" dirty="0"/>
              <a:t>::</a:t>
            </a:r>
            <a:r>
              <a:rPr lang="en-US" altLang="ja-JP" b="1" dirty="0">
                <a:solidFill>
                  <a:srgbClr val="FF0000"/>
                </a:solidFill>
              </a:rPr>
              <a:t>vector</a:t>
            </a:r>
            <a:r>
              <a:rPr lang="en-US" altLang="ja-JP" dirty="0"/>
              <a:t>&lt;</a:t>
            </a:r>
            <a:r>
              <a:rPr lang="en-US" altLang="ja-JP" dirty="0" err="1"/>
              <a:t>int</a:t>
            </a:r>
            <a:r>
              <a:rPr lang="en-US" altLang="ja-JP" dirty="0"/>
              <a:t>&gt; container;</a:t>
            </a:r>
          </a:p>
          <a:p>
            <a:r>
              <a:rPr lang="en-US" altLang="ja-JP" dirty="0"/>
              <a:t>  container iv;</a:t>
            </a:r>
          </a:p>
          <a:p>
            <a:r>
              <a:rPr lang="en-US" altLang="ja-JP" dirty="0"/>
              <a:t>  for ( </a:t>
            </a:r>
            <a:r>
              <a:rPr lang="en-US" altLang="ja-JP" dirty="0" err="1"/>
              <a:t>int</a:t>
            </a:r>
            <a:r>
              <a:rPr lang="en-US" altLang="ja-JP" dirty="0"/>
              <a:t> </a:t>
            </a:r>
            <a:r>
              <a:rPr lang="en-US" altLang="ja-JP" dirty="0" err="1"/>
              <a:t>i</a:t>
            </a:r>
            <a:r>
              <a:rPr lang="en-US" altLang="ja-JP" dirty="0"/>
              <a:t> = 0; </a:t>
            </a:r>
            <a:r>
              <a:rPr lang="en-US" altLang="ja-JP" dirty="0" err="1"/>
              <a:t>i</a:t>
            </a:r>
            <a:r>
              <a:rPr lang="en-US" altLang="ja-JP" dirty="0"/>
              <a:t> &lt; 40; ++</a:t>
            </a:r>
            <a:r>
              <a:rPr lang="en-US" altLang="ja-JP" dirty="0" err="1"/>
              <a:t>i</a:t>
            </a:r>
            <a:r>
              <a:rPr lang="en-US" altLang="ja-JP" dirty="0"/>
              <a:t> ) { </a:t>
            </a:r>
            <a:r>
              <a:rPr lang="en-US" altLang="ja-JP" dirty="0" err="1"/>
              <a:t>iv.push_back</a:t>
            </a:r>
            <a:r>
              <a:rPr lang="en-US" altLang="ja-JP" dirty="0"/>
              <a:t>(i%10); }</a:t>
            </a:r>
          </a:p>
          <a:p>
            <a:endParaRPr lang="en-US" altLang="ja-JP" dirty="0"/>
          </a:p>
          <a:p>
            <a:r>
              <a:rPr lang="en-US" altLang="ja-JP" dirty="0" smtClean="0"/>
              <a:t>for </a:t>
            </a:r>
            <a:r>
              <a:rPr lang="en-US" altLang="ja-JP" dirty="0"/>
              <a:t>( container::</a:t>
            </a:r>
            <a:r>
              <a:rPr lang="en-US" altLang="ja-JP" dirty="0" err="1"/>
              <a:t>iterator</a:t>
            </a:r>
            <a:r>
              <a:rPr lang="en-US" altLang="ja-JP" dirty="0"/>
              <a:t> first = </a:t>
            </a:r>
            <a:r>
              <a:rPr lang="en-US" altLang="ja-JP" dirty="0" err="1"/>
              <a:t>iv.begin</a:t>
            </a:r>
            <a:r>
              <a:rPr lang="en-US" altLang="ja-JP" dirty="0"/>
              <a:t>(); first != </a:t>
            </a:r>
            <a:r>
              <a:rPr lang="en-US" altLang="ja-JP" dirty="0" err="1"/>
              <a:t>iv.end</a:t>
            </a:r>
            <a:r>
              <a:rPr lang="en-US" altLang="ja-JP" dirty="0"/>
              <a:t>(); ++first ) {</a:t>
            </a:r>
          </a:p>
          <a:p>
            <a:r>
              <a:rPr lang="en-US" altLang="ja-JP" dirty="0"/>
              <a:t>    </a:t>
            </a:r>
            <a:r>
              <a:rPr lang="en-US" altLang="ja-JP" dirty="0" err="1">
                <a:solidFill>
                  <a:srgbClr val="00B0F0"/>
                </a:solidFill>
              </a:rPr>
              <a:t>cliext</a:t>
            </a:r>
            <a:r>
              <a:rPr lang="en-US" altLang="ja-JP" dirty="0"/>
              <a:t>::</a:t>
            </a:r>
            <a:r>
              <a:rPr lang="en-US" altLang="ja-JP" b="1" dirty="0" err="1">
                <a:solidFill>
                  <a:srgbClr val="FF0000"/>
                </a:solidFill>
              </a:rPr>
              <a:t>iter_swap</a:t>
            </a:r>
            <a:r>
              <a:rPr lang="en-US" altLang="ja-JP" dirty="0"/>
              <a:t>(first, </a:t>
            </a:r>
            <a:r>
              <a:rPr lang="en-US" altLang="ja-JP" dirty="0" err="1">
                <a:solidFill>
                  <a:srgbClr val="00B0F0"/>
                </a:solidFill>
              </a:rPr>
              <a:t>cliext</a:t>
            </a:r>
            <a:r>
              <a:rPr lang="en-US" altLang="ja-JP" dirty="0"/>
              <a:t>::</a:t>
            </a:r>
            <a:r>
              <a:rPr lang="en-US" altLang="ja-JP" b="1" dirty="0" err="1">
                <a:solidFill>
                  <a:srgbClr val="FF0000"/>
                </a:solidFill>
              </a:rPr>
              <a:t>max_element</a:t>
            </a:r>
            <a:r>
              <a:rPr lang="en-US" altLang="ja-JP" dirty="0"/>
              <a:t>(first, </a:t>
            </a:r>
            <a:r>
              <a:rPr lang="en-US" altLang="ja-JP" dirty="0" err="1"/>
              <a:t>iv.end</a:t>
            </a:r>
            <a:r>
              <a:rPr lang="en-US" altLang="ja-JP" dirty="0"/>
              <a:t>()));</a:t>
            </a:r>
          </a:p>
          <a:p>
            <a:r>
              <a:rPr lang="en-US" altLang="ja-JP" dirty="0"/>
              <a:t>  }</a:t>
            </a:r>
          </a:p>
          <a:p>
            <a:endParaRPr lang="en-US" altLang="ja-JP" dirty="0"/>
          </a:p>
          <a:p>
            <a:r>
              <a:rPr lang="en-US" altLang="ja-JP" dirty="0"/>
              <a:t>  for each ( </a:t>
            </a:r>
            <a:r>
              <a:rPr lang="en-US" altLang="ja-JP" dirty="0" err="1"/>
              <a:t>int</a:t>
            </a:r>
            <a:r>
              <a:rPr lang="en-US" altLang="ja-JP" dirty="0"/>
              <a:t> n in iv ) { System::Console::Write("{0} ",n); }</a:t>
            </a:r>
          </a:p>
          <a:p>
            <a:r>
              <a:rPr lang="en-US" altLang="ja-JP" dirty="0"/>
              <a:t>  System::Console::</a:t>
            </a:r>
            <a:r>
              <a:rPr lang="en-US" altLang="ja-JP" dirty="0" err="1"/>
              <a:t>WriteLine</a:t>
            </a:r>
            <a:r>
              <a:rPr lang="en-US" altLang="ja-JP" dirty="0"/>
              <a:t>();</a:t>
            </a:r>
          </a:p>
          <a:p>
            <a:endParaRPr lang="en-US" altLang="ja-JP" dirty="0"/>
          </a:p>
          <a:p>
            <a:r>
              <a:rPr lang="en-US" altLang="ja-JP" dirty="0" smtClean="0"/>
              <a:t>}</a:t>
            </a:r>
            <a:endParaRPr kumimoji="1" lang="ja-JP" altLang="en-US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286248" y="214290"/>
            <a:ext cx="32656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b="1" dirty="0" smtClean="0"/>
              <a:t>Sample: </a:t>
            </a:r>
            <a:r>
              <a:rPr kumimoji="1" lang="ja-JP" altLang="en-US" sz="2400" b="1" dirty="0" smtClean="0"/>
              <a:t>単純選択ソート</a:t>
            </a:r>
            <a:endParaRPr kumimoji="1" lang="ja-JP" altLang="en-US" sz="2400" b="1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143108" y="3357562"/>
            <a:ext cx="62084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i="1" dirty="0" smtClean="0"/>
              <a:t>コンテナは</a:t>
            </a:r>
            <a:r>
              <a:rPr kumimoji="1" lang="en-US" altLang="ja-JP" i="1" dirty="0" err="1" smtClean="0"/>
              <a:t>Icollection</a:t>
            </a:r>
            <a:r>
              <a:rPr kumimoji="1" lang="en-US" altLang="ja-JP" i="1" dirty="0" smtClean="0"/>
              <a:t>(</a:t>
            </a:r>
            <a:r>
              <a:rPr kumimoji="1" lang="ja-JP" altLang="en-US" i="1" dirty="0" smtClean="0"/>
              <a:t>つまり</a:t>
            </a:r>
            <a:r>
              <a:rPr kumimoji="1" lang="en-US" altLang="ja-JP" i="1" dirty="0" err="1" smtClean="0"/>
              <a:t>IEnumerable</a:t>
            </a:r>
            <a:r>
              <a:rPr kumimoji="1" lang="en-US" altLang="ja-JP" i="1" dirty="0" smtClean="0"/>
              <a:t>)</a:t>
            </a:r>
            <a:r>
              <a:rPr kumimoji="1" lang="ja-JP" altLang="en-US" i="1" dirty="0" err="1" smtClean="0"/>
              <a:t>なの</a:t>
            </a:r>
            <a:r>
              <a:rPr kumimoji="1" lang="ja-JP" altLang="en-US" i="1" dirty="0" smtClean="0"/>
              <a:t>で</a:t>
            </a:r>
            <a:r>
              <a:rPr kumimoji="1" lang="en-US" altLang="ja-JP" i="1" dirty="0" smtClean="0"/>
              <a:t>for each</a:t>
            </a:r>
            <a:r>
              <a:rPr lang="ja-JP" altLang="en-US" i="1" dirty="0" smtClean="0"/>
              <a:t>できる</a:t>
            </a:r>
            <a:r>
              <a:rPr lang="en-US" altLang="ja-JP" i="1" dirty="0" smtClean="0"/>
              <a:t>!</a:t>
            </a:r>
            <a:endParaRPr kumimoji="1" lang="ja-JP" altLang="en-US" i="1" dirty="0"/>
          </a:p>
        </p:txBody>
      </p:sp>
      <p:cxnSp>
        <p:nvCxnSpPr>
          <p:cNvPr id="10" name="直線矢印コネクタ 9"/>
          <p:cNvCxnSpPr/>
          <p:nvPr/>
        </p:nvCxnSpPr>
        <p:spPr>
          <a:xfrm rot="10800000" flipV="1">
            <a:off x="1785918" y="3571876"/>
            <a:ext cx="357190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 descr="dev07_logo_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5000636"/>
            <a:ext cx="4047955" cy="1571636"/>
          </a:xfrm>
          <a:prstGeom prst="rect">
            <a:avLst/>
          </a:prstGeom>
        </p:spPr>
      </p:pic>
      <p:pic>
        <p:nvPicPr>
          <p:cNvPr id="7" name="図 6" descr="kum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7950" y="5786454"/>
            <a:ext cx="2449303" cy="857256"/>
          </a:xfrm>
          <a:prstGeom prst="rect">
            <a:avLst/>
          </a:prstGeom>
        </p:spPr>
      </p:pic>
      <p:sp>
        <p:nvSpPr>
          <p:cNvPr id="9" name="テキスト ボックス 8"/>
          <p:cNvSpPr txBox="1"/>
          <p:nvPr/>
        </p:nvSpPr>
        <p:spPr>
          <a:xfrm>
            <a:off x="785786" y="714356"/>
            <a:ext cx="7539243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dirty="0" smtClean="0"/>
              <a:t>STL </a:t>
            </a:r>
            <a:r>
              <a:rPr kumimoji="1" lang="ja-JP" altLang="en-US" sz="3600" dirty="0" smtClean="0"/>
              <a:t>ないとコード書けないよぉ　</a:t>
            </a:r>
            <a:r>
              <a:rPr kumimoji="1" lang="en-US" altLang="ja-JP" sz="3600" dirty="0" smtClean="0"/>
              <a:t>T-T</a:t>
            </a:r>
          </a:p>
          <a:p>
            <a:endParaRPr kumimoji="1" lang="en-US" altLang="ja-JP" sz="3600" dirty="0" smtClean="0"/>
          </a:p>
          <a:p>
            <a:r>
              <a:rPr lang="ja-JP" altLang="en-US" sz="3600" dirty="0" smtClean="0"/>
              <a:t>できるだけ書き換えたくありまっしぇん</a:t>
            </a:r>
            <a:r>
              <a:rPr lang="en-US" altLang="ja-JP" sz="3600" dirty="0" smtClean="0"/>
              <a:t>!</a:t>
            </a:r>
          </a:p>
          <a:p>
            <a:endParaRPr lang="en-US" altLang="ja-JP" sz="3600" dirty="0" smtClean="0"/>
          </a:p>
          <a:p>
            <a:r>
              <a:rPr lang="en-US" altLang="ja-JP" sz="3600" dirty="0" smtClean="0"/>
              <a:t>generic programming </a:t>
            </a:r>
            <a:r>
              <a:rPr lang="ja-JP" altLang="en-US" sz="3600" dirty="0" smtClean="0"/>
              <a:t>萌え♪</a:t>
            </a:r>
            <a:endParaRPr lang="en-US" altLang="ja-JP" sz="3600" dirty="0" smtClean="0"/>
          </a:p>
          <a:p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214546" y="3929066"/>
            <a:ext cx="57022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3600" dirty="0" err="1"/>
              <a:t>．．．</a:t>
            </a:r>
            <a:r>
              <a:rPr lang="ja-JP" altLang="en-US" sz="3600" dirty="0" smtClean="0"/>
              <a:t>そんな</a:t>
            </a:r>
            <a:r>
              <a:rPr lang="ja-JP" altLang="en-US" sz="3600" dirty="0"/>
              <a:t>あなた</a:t>
            </a:r>
            <a:r>
              <a:rPr lang="ja-JP" altLang="en-US" sz="3600" dirty="0" smtClean="0"/>
              <a:t>に </a:t>
            </a:r>
            <a:r>
              <a:rPr lang="en-US" altLang="ja-JP" sz="3600" dirty="0" smtClean="0"/>
              <a:t>STL/CLR</a:t>
            </a:r>
            <a:endParaRPr kumimoji="1" lang="ja-JP" altLang="en-US" sz="3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311</Words>
  <Application>Microsoft Office PowerPoint</Application>
  <PresentationFormat>画面に合わせる (4:3)</PresentationFormat>
  <Paragraphs>85</Paragraphs>
  <Slides>7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8" baseType="lpstr">
      <vt:lpstr>Office テーマ</vt:lpstr>
      <vt:lpstr>STL/CLR .NET化された標準C++ライブラリ</vt:lpstr>
      <vt:lpstr>スライド 2</vt:lpstr>
      <vt:lpstr>スライド 3</vt:lpstr>
      <vt:lpstr>スライド 4</vt:lpstr>
      <vt:lpstr>スライド 5</vt:lpstr>
      <vt:lpstr>スライド 6</vt:lpstr>
      <vt:lpstr>スライド 7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STL/CLR .NET化された標準C++ライブラリ</dc:title>
  <dc:creator>FUKUDA,　Fumiki</dc:creator>
  <cp:lastModifiedBy>中　博俊</cp:lastModifiedBy>
  <cp:revision>7</cp:revision>
  <dcterms:created xsi:type="dcterms:W3CDTF">2007-02-12T23:46:18Z</dcterms:created>
  <dcterms:modified xsi:type="dcterms:W3CDTF">2007-02-18T14:21:23Z</dcterms:modified>
  <cp:contentStatus>最終版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