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xls" ContentType="application/vnd.ms-exce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Default Extension="vml" ContentType="application/vnd.openxmlformats-officedocument.vmlDrawing"/>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8" r:id="rId1"/>
  </p:sldMasterIdLst>
  <p:notesMasterIdLst>
    <p:notesMasterId r:id="rId19"/>
  </p:notesMasterIdLst>
  <p:sldIdLst>
    <p:sldId id="256" r:id="rId2"/>
    <p:sldId id="257" r:id="rId3"/>
    <p:sldId id="263" r:id="rId4"/>
    <p:sldId id="258" r:id="rId5"/>
    <p:sldId id="259" r:id="rId6"/>
    <p:sldId id="260" r:id="rId7"/>
    <p:sldId id="261" r:id="rId8"/>
    <p:sldId id="264" r:id="rId9"/>
    <p:sldId id="262" r:id="rId10"/>
    <p:sldId id="272" r:id="rId11"/>
    <p:sldId id="265" r:id="rId12"/>
    <p:sldId id="266" r:id="rId13"/>
    <p:sldId id="268" r:id="rId14"/>
    <p:sldId id="269" r:id="rId15"/>
    <p:sldId id="267" r:id="rId16"/>
    <p:sldId id="270" r:id="rId17"/>
    <p:sldId id="271" r:id="rId18"/>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42" autoAdjust="0"/>
    <p:restoredTop sz="77342" autoAdjust="0"/>
  </p:normalViewPr>
  <p:slideViewPr>
    <p:cSldViewPr>
      <p:cViewPr varScale="1">
        <p:scale>
          <a:sx n="58" d="100"/>
          <a:sy n="58" d="100"/>
        </p:scale>
        <p:origin x="-1068"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4" d="100"/>
          <a:sy n="74" d="100"/>
        </p:scale>
        <p:origin x="-2274" y="-90"/>
      </p:cViewPr>
      <p:guideLst>
        <p:guide orient="horz" pos="3107"/>
        <p:guide pos="212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5" name="Rectangle 3"/>
          <p:cNvSpPr>
            <a:spLocks noGrp="1" noChangeArrowheads="1"/>
          </p:cNvSpPr>
          <p:nvPr>
            <p:ph type="dt" idx="1"/>
          </p:nvPr>
        </p:nvSpPr>
        <p:spPr bwMode="auto">
          <a:xfrm>
            <a:off x="3814763" y="0"/>
            <a:ext cx="2919412"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ltLang="ja-JP"/>
          </a:p>
        </p:txBody>
      </p:sp>
      <p:sp>
        <p:nvSpPr>
          <p:cNvPr id="20483" name="Rectangle 4"/>
          <p:cNvSpPr>
            <a:spLocks noGrp="1" noRot="1" noChangeAspect="1" noChangeArrowheads="1" noTextEdit="1"/>
          </p:cNvSpPr>
          <p:nvPr>
            <p:ph type="sldImg" idx="2"/>
          </p:nvPr>
        </p:nvSpPr>
        <p:spPr bwMode="auto">
          <a:xfrm>
            <a:off x="901700" y="739775"/>
            <a:ext cx="4932363" cy="3700463"/>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673100" y="4686300"/>
            <a:ext cx="5389563" cy="44402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18438" name="Rectangle 6"/>
          <p:cNvSpPr>
            <a:spLocks noGrp="1" noChangeArrowheads="1"/>
          </p:cNvSpPr>
          <p:nvPr>
            <p:ph type="ftr" sz="quarter" idx="4"/>
          </p:nvPr>
        </p:nvSpPr>
        <p:spPr bwMode="auto">
          <a:xfrm>
            <a:off x="0" y="9371013"/>
            <a:ext cx="2919413"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ltLang="ja-JP"/>
          </a:p>
        </p:txBody>
      </p:sp>
      <p:sp>
        <p:nvSpPr>
          <p:cNvPr id="18439" name="Rectangle 7"/>
          <p:cNvSpPr>
            <a:spLocks noGrp="1" noChangeArrowheads="1"/>
          </p:cNvSpPr>
          <p:nvPr>
            <p:ph type="sldNum" sz="quarter" idx="5"/>
          </p:nvPr>
        </p:nvSpPr>
        <p:spPr bwMode="auto">
          <a:xfrm>
            <a:off x="3814763" y="9371013"/>
            <a:ext cx="2919412"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D630BEC5-49E5-4A4D-B9C5-463518819A7A}" type="slidenum">
              <a:rPr lang="en-US" altLang="ja-JP"/>
              <a:pPr>
                <a:defRPr/>
              </a:pPr>
              <a:t>&lt;#&gt;</a:t>
            </a:fld>
            <a:endParaRPr lang="en-US" altLang="ja-JP"/>
          </a:p>
        </p:txBody>
      </p:sp>
      <p:sp>
        <p:nvSpPr>
          <p:cNvPr id="8" name="ヘッダー プレースホルダ 7"/>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pPr>
              <a:defRPr/>
            </a:pPr>
            <a:endParaRPr lang="ja-JP"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スライド イメージ プレースホルダ 1"/>
          <p:cNvSpPr>
            <a:spLocks noGrp="1" noRot="1" noChangeAspect="1" noTextEdit="1"/>
          </p:cNvSpPr>
          <p:nvPr>
            <p:ph type="sldImg"/>
          </p:nvPr>
        </p:nvSpPr>
        <p:spPr>
          <a:ln/>
        </p:spPr>
      </p:sp>
      <p:sp>
        <p:nvSpPr>
          <p:cNvPr id="21507" name="ノート プレースホルダ 2"/>
          <p:cNvSpPr>
            <a:spLocks noGrp="1"/>
          </p:cNvSpPr>
          <p:nvPr>
            <p:ph type="body" idx="1"/>
          </p:nvPr>
        </p:nvSpPr>
        <p:spPr>
          <a:noFill/>
          <a:ln/>
        </p:spPr>
        <p:txBody>
          <a:bodyPr/>
          <a:lstStyle/>
          <a:p>
            <a:r>
              <a:rPr lang="ja-JP" altLang="en-US" smtClean="0"/>
              <a:t>こんにちは、じったです。今回は、「伝えるための技術文書の書き方」という題を、取り上げました。</a:t>
            </a:r>
            <a:endParaRPr lang="en-US" altLang="ja-JP" smtClean="0"/>
          </a:p>
          <a:p>
            <a:r>
              <a:rPr lang="ja-JP" altLang="en-US" smtClean="0"/>
              <a:t>先日、マイクロソフト株式会社の前社長、古川享氏相手に、思いっきり誤解させてしまったので、かなり落ち込んでいるのですが、今回、わからない点がありましたら、最後にＱ＆Ａの時間も設けますし、メールやブログででも突っ込んでいただけたらと思います。</a:t>
            </a:r>
          </a:p>
        </p:txBody>
      </p:sp>
      <p:sp>
        <p:nvSpPr>
          <p:cNvPr id="21508" name="スライド番号プレースホルダ 3"/>
          <p:cNvSpPr>
            <a:spLocks noGrp="1"/>
          </p:cNvSpPr>
          <p:nvPr>
            <p:ph type="sldNum" sz="quarter" idx="5"/>
          </p:nvPr>
        </p:nvSpPr>
        <p:spPr>
          <a:noFill/>
        </p:spPr>
        <p:txBody>
          <a:bodyPr/>
          <a:lstStyle/>
          <a:p>
            <a:fld id="{E5DA6367-0761-4350-9C88-A86C4E6E4397}" type="slidenum">
              <a:rPr lang="en-US" altLang="ja-JP" smtClean="0"/>
              <a:pPr/>
              <a:t>1</a:t>
            </a:fld>
            <a:endParaRPr lang="en-US" altLang="ja-JP"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スライド イメージ プレースホルダ 1"/>
          <p:cNvSpPr>
            <a:spLocks noGrp="1" noRot="1" noChangeAspect="1" noTextEdit="1"/>
          </p:cNvSpPr>
          <p:nvPr>
            <p:ph type="sldImg"/>
          </p:nvPr>
        </p:nvSpPr>
        <p:spPr>
          <a:ln/>
        </p:spPr>
      </p:sp>
      <p:sp>
        <p:nvSpPr>
          <p:cNvPr id="30723" name="ノート プレースホルダ 2"/>
          <p:cNvSpPr>
            <a:spLocks noGrp="1"/>
          </p:cNvSpPr>
          <p:nvPr>
            <p:ph type="body" idx="1"/>
          </p:nvPr>
        </p:nvSpPr>
        <p:spPr>
          <a:noFill/>
          <a:ln/>
        </p:spPr>
        <p:txBody>
          <a:bodyPr/>
          <a:lstStyle/>
          <a:p>
            <a:endParaRPr lang="ja-JP" altLang="en-US" smtClean="0"/>
          </a:p>
        </p:txBody>
      </p:sp>
      <p:sp>
        <p:nvSpPr>
          <p:cNvPr id="30724" name="スライド番号プレースホルダ 3"/>
          <p:cNvSpPr>
            <a:spLocks noGrp="1"/>
          </p:cNvSpPr>
          <p:nvPr>
            <p:ph type="sldNum" sz="quarter" idx="5"/>
          </p:nvPr>
        </p:nvSpPr>
        <p:spPr>
          <a:noFill/>
        </p:spPr>
        <p:txBody>
          <a:bodyPr/>
          <a:lstStyle/>
          <a:p>
            <a:fld id="{B9B545B5-748A-411E-93F4-A68AC67AFD90}" type="slidenum">
              <a:rPr lang="en-US" altLang="ja-JP" smtClean="0"/>
              <a:pPr/>
              <a:t>10</a:t>
            </a:fld>
            <a:endParaRPr lang="en-US" altLang="ja-JP"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7253BCDF-3D60-4DE7-8BDA-2FD7CB3C0AAA}" type="slidenum">
              <a:rPr lang="en-US" altLang="ja-JP" smtClean="0"/>
              <a:pPr/>
              <a:t>11</a:t>
            </a:fld>
            <a:endParaRPr lang="en-US" altLang="ja-JP" smtClean="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r>
              <a:rPr lang="ja-JP" altLang="en-US" sz="1000" smtClean="0"/>
              <a:t>では、書く方法について、見てみたいと思います。</a:t>
            </a:r>
          </a:p>
          <a:p>
            <a:pPr eaLnBrk="1" hangingPunct="1"/>
            <a:r>
              <a:rPr lang="ja-JP" altLang="en-US" sz="1000" smtClean="0"/>
              <a:t>ここに、同じことを、二つの方法で書きました。ひとつは、文として表現しています。もうひとつは、箇条書きで表現しました。勉強会には、向かって右側の書き方をしたものを提供しています。</a:t>
            </a:r>
          </a:p>
          <a:p>
            <a:pPr eaLnBrk="1" hangingPunct="1"/>
            <a:r>
              <a:rPr lang="ja-JP" altLang="en-US" sz="1000" smtClean="0"/>
              <a:t>実際に読み比べて、何をしなければならないかが理解しやすいのは、どちらでしょうか。</a:t>
            </a:r>
          </a:p>
          <a:p>
            <a:pPr eaLnBrk="1" hangingPunct="1"/>
            <a:r>
              <a:rPr lang="ja-JP" altLang="en-US" sz="1000" smtClean="0"/>
              <a:t>私は、個条書きで書いてある方が、理解しやすいと思います。</a:t>
            </a:r>
          </a:p>
          <a:p>
            <a:pPr eaLnBrk="1" hangingPunct="1"/>
            <a:r>
              <a:rPr lang="ja-JP" altLang="en-US" sz="1000" smtClean="0"/>
              <a:t>中学や高校で、数学の文章題がでます。あれは、左のような文章の中から、必要な項目を抜き出さなければなりません。反対に、抜き出せるかどうかを見る問題でもあります。ということは、文章で書かれていると、必要なものを抜き出すという作業が必要である、ということではないでしょうか。</a:t>
            </a:r>
          </a:p>
          <a:p>
            <a:pPr eaLnBrk="1" hangingPunct="1"/>
            <a:r>
              <a:rPr lang="ja-JP" altLang="en-US" sz="1000" smtClean="0"/>
              <a:t>対して、個条書きで書くと言うことは、必要なものを書き手があらかじめ抜き出しておくと言うことです。つまり、「これが伝えたい」ということを知っているのは書き手ですから、読み手に「伝えたいことを抜き出して」と頼むより、「これとこれが必要だよ」と伝える方が、伝わりやすいと言うことです。</a:t>
            </a:r>
          </a:p>
          <a:p>
            <a:pPr eaLnBrk="1" hangingPunct="1"/>
            <a:endParaRPr lang="ja-JP" altLang="en-US" sz="1000" smtClean="0"/>
          </a:p>
          <a:p>
            <a:pPr eaLnBrk="1" hangingPunct="1"/>
            <a:r>
              <a:rPr lang="ja-JP" altLang="en-US" sz="1000" smtClean="0"/>
              <a:t>さて、この文書は、発注者が受注者に対して渡した文書です。ですから、この書き方でほぼ伝えなければならないことを伝えることが出来ます。</a:t>
            </a:r>
          </a:p>
          <a:p>
            <a:pPr eaLnBrk="1" hangingPunct="1"/>
            <a:r>
              <a:rPr lang="ja-JP" altLang="en-US" sz="1000" smtClean="0"/>
              <a:t>しかし、これが設計者からプログラマーに渡る文書であれば、足りない情報があります。</a:t>
            </a:r>
          </a:p>
          <a:p>
            <a:pPr eaLnBrk="1" hangingPunct="1"/>
            <a:r>
              <a:rPr lang="ja-JP" altLang="en-US" sz="1000" smtClean="0"/>
              <a:t>この文書には、計画値や実績のデータを、入力した日を保存しておかなければならないのかどうか、書かれていません。修正日については書かれていますが、最初の入力日については書かれていません。また、現在有効な値と、修正された値を、データベースのどこにしまうかも書かれていません。同じテーブルにしまうのか、違うテーブルにしまうのか。もちろん、書いた人は</a:t>
            </a:r>
            <a:r>
              <a:rPr lang="en-US" altLang="ja-JP" sz="1000" smtClean="0"/>
              <a:t>IT</a:t>
            </a:r>
            <a:r>
              <a:rPr lang="ja-JP" altLang="en-US" sz="1000" smtClean="0"/>
              <a:t>には疎い人なので、そんなことは知らないのですから、書くことは出来ません。</a:t>
            </a:r>
          </a:p>
          <a:p>
            <a:pPr eaLnBrk="1" hangingPunct="1"/>
            <a:r>
              <a:rPr lang="ja-JP" altLang="en-US" sz="1000" smtClean="0"/>
              <a:t>つまり、誰が、いつ、誰に対して書く文書なのかによって、書くことが出来る内容、書かなければならない内容が変わると言うことです。</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6EBF7630-E426-412F-ADF4-F698950D78B0}" type="slidenum">
              <a:rPr lang="en-US" altLang="ja-JP" smtClean="0"/>
              <a:pPr/>
              <a:t>12</a:t>
            </a:fld>
            <a:endParaRPr lang="en-US" altLang="ja-JP" smtClean="0"/>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r>
              <a:rPr lang="ja-JP" altLang="en-US" smtClean="0"/>
              <a:t>書くときに、「こんなことに気をつけてみよう」という指針です。</a:t>
            </a:r>
          </a:p>
          <a:p>
            <a:pPr eaLnBrk="1" hangingPunct="1"/>
            <a:r>
              <a:rPr lang="ja-JP" altLang="en-US" smtClean="0"/>
              <a:t>まず、「長い文を書かない」。文が長くなると、修飾する語、される語がたくさん出てきます。そうなると、どの修飾語がどこに係るのか、判別しにくくなります。ここに上げている数字は適当な数字なので、調整してください。</a:t>
            </a:r>
          </a:p>
          <a:p>
            <a:pPr eaLnBrk="1" hangingPunct="1"/>
            <a:r>
              <a:rPr lang="ja-JP" altLang="en-US" smtClean="0"/>
              <a:t>次に、「修飾関係を一定させる」。あるところでは、「尾が白くて太い犬」と書き、あるところでは「太くて白い尾を持った犬」と書いてあったとします。もちろん、その文の主題によって使い分けたりするものですが、技術文書では、他の方法で強調し、凝った文章にはしないほうが、読まれやすいです。ここで、「尾が白くて太い犬」と書くと、「白くて太い」は「尾」を修飾します。</a:t>
            </a:r>
          </a:p>
          <a:p>
            <a:pPr eaLnBrk="1" hangingPunct="1"/>
            <a:r>
              <a:rPr lang="en-US" altLang="ja-JP" smtClean="0"/>
              <a:t>Click</a:t>
            </a:r>
          </a:p>
          <a:p>
            <a:pPr eaLnBrk="1" hangingPunct="1"/>
            <a:r>
              <a:rPr lang="ja-JP" altLang="en-US" smtClean="0"/>
              <a:t>しかし、「白くて太い尾を持った犬」と書かれていると、</a:t>
            </a:r>
          </a:p>
          <a:p>
            <a:pPr eaLnBrk="1" hangingPunct="1"/>
            <a:r>
              <a:rPr lang="en-US" altLang="ja-JP" smtClean="0"/>
              <a:t>Click</a:t>
            </a:r>
          </a:p>
          <a:p>
            <a:pPr eaLnBrk="1" hangingPunct="1"/>
            <a:r>
              <a:rPr lang="ja-JP" altLang="en-US" smtClean="0"/>
              <a:t>単語が現れる順に修飾されていきます。これは何も、ひとつの文中でのみ発生することではありません。たまたま短い文なので、すぐに理解できますが、長い文になると理解しにくくなることが、想像できますでしょうか。</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スライド イメージ プレースホルダ 1"/>
          <p:cNvSpPr>
            <a:spLocks noGrp="1" noRot="1" noChangeAspect="1" noTextEdit="1"/>
          </p:cNvSpPr>
          <p:nvPr>
            <p:ph type="sldImg"/>
          </p:nvPr>
        </p:nvSpPr>
        <p:spPr>
          <a:ln/>
        </p:spPr>
      </p:sp>
      <p:sp>
        <p:nvSpPr>
          <p:cNvPr id="33795" name="ノート プレースホルダ 2"/>
          <p:cNvSpPr>
            <a:spLocks noGrp="1"/>
          </p:cNvSpPr>
          <p:nvPr>
            <p:ph type="body" idx="1"/>
          </p:nvPr>
        </p:nvSpPr>
        <p:spPr>
          <a:noFill/>
          <a:ln/>
        </p:spPr>
        <p:txBody>
          <a:bodyPr/>
          <a:lstStyle/>
          <a:p>
            <a:pPr eaLnBrk="1" hangingPunct="1"/>
            <a:r>
              <a:rPr lang="en-US" altLang="ja-JP" smtClean="0"/>
              <a:t>2</a:t>
            </a:r>
            <a:r>
              <a:rPr lang="ja-JP" altLang="en-US" smtClean="0"/>
              <a:t>点目。言葉だけでは伝わりにくいことがあります。また、表にしても、グラフの方が伝わりやすいことがあります。</a:t>
            </a:r>
            <a:endParaRPr lang="en-US" altLang="ja-JP" smtClean="0"/>
          </a:p>
          <a:p>
            <a:pPr eaLnBrk="1" hangingPunct="1"/>
            <a:r>
              <a:rPr lang="en-US" altLang="ja-JP" smtClean="0"/>
              <a:t>Click</a:t>
            </a:r>
          </a:p>
          <a:p>
            <a:pPr eaLnBrk="1" hangingPunct="1"/>
            <a:r>
              <a:rPr lang="ja-JP" altLang="en-US" smtClean="0"/>
              <a:t>グラフにすることで、直感的に情報を得ることが出来ます。</a:t>
            </a:r>
            <a:endParaRPr lang="en-US" altLang="ja-JP" smtClean="0"/>
          </a:p>
          <a:p>
            <a:pPr eaLnBrk="1" hangingPunct="1"/>
            <a:r>
              <a:rPr lang="ja-JP" altLang="en-US" smtClean="0"/>
              <a:t>ただ、グラフを用いる場合、注意が必要です。高木浩光さんのブログの</a:t>
            </a:r>
            <a:r>
              <a:rPr lang="en-US" altLang="ja-JP" smtClean="0"/>
              <a:t>URL</a:t>
            </a:r>
            <a:r>
              <a:rPr lang="ja-JP" altLang="en-US" smtClean="0"/>
              <a:t>をあげておきます。ご一読されることをお勧めします。</a:t>
            </a:r>
          </a:p>
        </p:txBody>
      </p:sp>
      <p:sp>
        <p:nvSpPr>
          <p:cNvPr id="33796" name="スライド番号プレースホルダ 3"/>
          <p:cNvSpPr>
            <a:spLocks noGrp="1"/>
          </p:cNvSpPr>
          <p:nvPr>
            <p:ph type="sldNum" sz="quarter" idx="5"/>
          </p:nvPr>
        </p:nvSpPr>
        <p:spPr>
          <a:noFill/>
        </p:spPr>
        <p:txBody>
          <a:bodyPr/>
          <a:lstStyle/>
          <a:p>
            <a:fld id="{FFB4E265-3350-40EB-BA22-0932C861575E}" type="slidenum">
              <a:rPr lang="en-US" altLang="ja-JP" smtClean="0"/>
              <a:pPr/>
              <a:t>13</a:t>
            </a:fld>
            <a:endParaRPr lang="en-US" altLang="ja-JP"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スライド イメージ プレースホルダ 1"/>
          <p:cNvSpPr>
            <a:spLocks noGrp="1" noRot="1" noChangeAspect="1" noTextEdit="1"/>
          </p:cNvSpPr>
          <p:nvPr>
            <p:ph type="sldImg"/>
          </p:nvPr>
        </p:nvSpPr>
        <p:spPr>
          <a:ln/>
        </p:spPr>
      </p:sp>
      <p:sp>
        <p:nvSpPr>
          <p:cNvPr id="34819" name="ノート プレースホルダ 2"/>
          <p:cNvSpPr>
            <a:spLocks noGrp="1"/>
          </p:cNvSpPr>
          <p:nvPr>
            <p:ph type="body" idx="1"/>
          </p:nvPr>
        </p:nvSpPr>
        <p:spPr>
          <a:noFill/>
          <a:ln/>
        </p:spPr>
        <p:txBody>
          <a:bodyPr/>
          <a:lstStyle/>
          <a:p>
            <a:r>
              <a:rPr lang="en-US" altLang="ja-JP" smtClean="0"/>
              <a:t>3</a:t>
            </a:r>
            <a:r>
              <a:rPr lang="ja-JP" altLang="en-US" smtClean="0"/>
              <a:t>点目として、余白をあげます。</a:t>
            </a:r>
            <a:endParaRPr lang="en-US" altLang="ja-JP" smtClean="0"/>
          </a:p>
          <a:p>
            <a:r>
              <a:rPr lang="ja-JP" altLang="en-US" smtClean="0"/>
              <a:t>文字と文字が詰まっていると、文字を認識することに力を必要とします。しかし、必要なのは文字を認識することではなく、文を読解することです。必要なことにより力を集中できるように、魅せる文書を心がけます。</a:t>
            </a:r>
          </a:p>
        </p:txBody>
      </p:sp>
      <p:sp>
        <p:nvSpPr>
          <p:cNvPr id="34820" name="スライド番号プレースホルダ 3"/>
          <p:cNvSpPr>
            <a:spLocks noGrp="1"/>
          </p:cNvSpPr>
          <p:nvPr>
            <p:ph type="sldNum" sz="quarter" idx="5"/>
          </p:nvPr>
        </p:nvSpPr>
        <p:spPr>
          <a:noFill/>
        </p:spPr>
        <p:txBody>
          <a:bodyPr/>
          <a:lstStyle/>
          <a:p>
            <a:fld id="{D19D4C7A-0A8E-46A6-8DDC-7D7A70993B9D}" type="slidenum">
              <a:rPr lang="en-US" altLang="ja-JP" smtClean="0"/>
              <a:pPr/>
              <a:t>14</a:t>
            </a:fld>
            <a:endParaRPr lang="en-US" altLang="ja-JP"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スライド イメージ プレースホルダ 1"/>
          <p:cNvSpPr>
            <a:spLocks noGrp="1" noRot="1" noChangeAspect="1" noTextEdit="1"/>
          </p:cNvSpPr>
          <p:nvPr>
            <p:ph type="sldImg"/>
          </p:nvPr>
        </p:nvSpPr>
        <p:spPr>
          <a:ln/>
        </p:spPr>
      </p:sp>
      <p:sp>
        <p:nvSpPr>
          <p:cNvPr id="35843" name="ノート プレースホルダ 2"/>
          <p:cNvSpPr>
            <a:spLocks noGrp="1"/>
          </p:cNvSpPr>
          <p:nvPr>
            <p:ph type="body" idx="1"/>
          </p:nvPr>
        </p:nvSpPr>
        <p:spPr>
          <a:noFill/>
          <a:ln/>
        </p:spPr>
        <p:txBody>
          <a:bodyPr/>
          <a:lstStyle/>
          <a:p>
            <a:r>
              <a:rPr lang="ja-JP" altLang="en-US" smtClean="0"/>
              <a:t>ここまでは、書くときのことでした。</a:t>
            </a:r>
            <a:endParaRPr lang="en-US" altLang="ja-JP" smtClean="0"/>
          </a:p>
          <a:p>
            <a:r>
              <a:rPr lang="ja-JP" altLang="en-US" smtClean="0"/>
              <a:t>しかし、一番大切なこととして、書いたあと、「振り返る」を挙げます。または、「レビュー」といっても差し支えありません。</a:t>
            </a:r>
            <a:endParaRPr lang="en-US" altLang="ja-JP" smtClean="0"/>
          </a:p>
          <a:p>
            <a:r>
              <a:rPr lang="ja-JP" altLang="en-US" smtClean="0"/>
              <a:t>できあがったと思った文書を、読み直してみます。このとき、第三者の目線でチェックします。これは、読む人が知っていることを期待して書いていないか。自分が使っている用語を、違う用語を使うところへ提出しようとしていないかをチェックします。もちろんこれらが、相手が容易に理解できるようにするために行うことです。</a:t>
            </a:r>
            <a:endParaRPr lang="en-US" altLang="ja-JP" smtClean="0"/>
          </a:p>
          <a:p>
            <a:endParaRPr lang="en-US" altLang="ja-JP" smtClean="0"/>
          </a:p>
          <a:p>
            <a:r>
              <a:rPr lang="ja-JP" altLang="en-US" smtClean="0"/>
              <a:t>また、文書作成ツールに用意されている、校正ツールも利用しましょう。この中には、誤字、脱字、ミススペルを指摘してくれるものがあります。これ、「波線が鬱陶しいから」と、</a:t>
            </a:r>
            <a:r>
              <a:rPr lang="en-US" altLang="ja-JP" smtClean="0"/>
              <a:t>off </a:t>
            </a:r>
            <a:r>
              <a:rPr lang="ja-JP" altLang="en-US" smtClean="0"/>
              <a:t>にしてしまっていませんか？その他、文体チェック、表記の揺れをチェックしてくれるものがあります。</a:t>
            </a:r>
          </a:p>
        </p:txBody>
      </p:sp>
      <p:sp>
        <p:nvSpPr>
          <p:cNvPr id="35844" name="スライド番号プレースホルダ 3"/>
          <p:cNvSpPr>
            <a:spLocks noGrp="1"/>
          </p:cNvSpPr>
          <p:nvPr>
            <p:ph type="sldNum" sz="quarter" idx="5"/>
          </p:nvPr>
        </p:nvSpPr>
        <p:spPr>
          <a:noFill/>
        </p:spPr>
        <p:txBody>
          <a:bodyPr/>
          <a:lstStyle/>
          <a:p>
            <a:fld id="{447B69FE-6A85-4ED0-9850-5F5A6CF598E0}" type="slidenum">
              <a:rPr lang="en-US" altLang="ja-JP" smtClean="0"/>
              <a:pPr/>
              <a:t>15</a:t>
            </a:fld>
            <a:endParaRPr lang="en-US" altLang="ja-JP"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スライド イメージ プレースホルダ 1"/>
          <p:cNvSpPr>
            <a:spLocks noGrp="1" noRot="1" noChangeAspect="1" noTextEdit="1"/>
          </p:cNvSpPr>
          <p:nvPr>
            <p:ph type="sldImg"/>
          </p:nvPr>
        </p:nvSpPr>
        <p:spPr>
          <a:ln/>
        </p:spPr>
      </p:sp>
      <p:sp>
        <p:nvSpPr>
          <p:cNvPr id="36867" name="ノート プレースホルダ 2"/>
          <p:cNvSpPr>
            <a:spLocks noGrp="1"/>
          </p:cNvSpPr>
          <p:nvPr>
            <p:ph type="body" idx="1"/>
          </p:nvPr>
        </p:nvSpPr>
        <p:spPr>
          <a:noFill/>
          <a:ln/>
        </p:spPr>
        <p:txBody>
          <a:bodyPr/>
          <a:lstStyle/>
          <a:p>
            <a:endParaRPr lang="ja-JP" altLang="en-US" smtClean="0"/>
          </a:p>
        </p:txBody>
      </p:sp>
      <p:sp>
        <p:nvSpPr>
          <p:cNvPr id="36868" name="スライド番号プレースホルダ 3"/>
          <p:cNvSpPr>
            <a:spLocks noGrp="1"/>
          </p:cNvSpPr>
          <p:nvPr>
            <p:ph type="sldNum" sz="quarter" idx="5"/>
          </p:nvPr>
        </p:nvSpPr>
        <p:spPr>
          <a:noFill/>
        </p:spPr>
        <p:txBody>
          <a:bodyPr/>
          <a:lstStyle/>
          <a:p>
            <a:fld id="{42EDA2F9-45FF-4D23-A029-7B819CA2D0C0}" type="slidenum">
              <a:rPr lang="en-US" altLang="ja-JP" smtClean="0"/>
              <a:pPr/>
              <a:t>17</a:t>
            </a:fld>
            <a:endParaRPr lang="en-US" altLang="ja-JP"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スライド イメージ プレースホルダ 1"/>
          <p:cNvSpPr>
            <a:spLocks noGrp="1" noRot="1" noChangeAspect="1" noTextEdit="1"/>
          </p:cNvSpPr>
          <p:nvPr>
            <p:ph type="sldImg"/>
          </p:nvPr>
        </p:nvSpPr>
        <p:spPr>
          <a:ln/>
        </p:spPr>
      </p:sp>
      <p:sp>
        <p:nvSpPr>
          <p:cNvPr id="22531" name="ノート プレースホルダ 2"/>
          <p:cNvSpPr>
            <a:spLocks noGrp="1"/>
          </p:cNvSpPr>
          <p:nvPr>
            <p:ph type="body" idx="1"/>
          </p:nvPr>
        </p:nvSpPr>
        <p:spPr>
          <a:noFill/>
          <a:ln/>
        </p:spPr>
        <p:txBody>
          <a:bodyPr/>
          <a:lstStyle/>
          <a:p>
            <a:r>
              <a:rPr lang="ja-JP" altLang="en-US" smtClean="0"/>
              <a:t>本日の進行です。</a:t>
            </a:r>
            <a:endParaRPr lang="en-US" altLang="ja-JP" smtClean="0"/>
          </a:p>
          <a:p>
            <a:r>
              <a:rPr lang="ja-JP" altLang="en-US" smtClean="0"/>
              <a:t>技術文書を書くために、準備が必要でしょ？ということで、どんな準備をしようかということを取り上げます。</a:t>
            </a:r>
            <a:endParaRPr lang="en-US" altLang="ja-JP" smtClean="0"/>
          </a:p>
          <a:p>
            <a:r>
              <a:rPr lang="ja-JP" altLang="en-US" smtClean="0"/>
              <a:t>また、実際にどんな風に書けばよいか、取り上げました。</a:t>
            </a:r>
          </a:p>
        </p:txBody>
      </p:sp>
      <p:sp>
        <p:nvSpPr>
          <p:cNvPr id="22532" name="スライド番号プレースホルダ 3"/>
          <p:cNvSpPr>
            <a:spLocks noGrp="1"/>
          </p:cNvSpPr>
          <p:nvPr>
            <p:ph type="sldNum" sz="quarter" idx="5"/>
          </p:nvPr>
        </p:nvSpPr>
        <p:spPr>
          <a:noFill/>
        </p:spPr>
        <p:txBody>
          <a:bodyPr/>
          <a:lstStyle/>
          <a:p>
            <a:fld id="{C9DE4C6C-58E3-480D-8106-12EE77C689A1}" type="slidenum">
              <a:rPr lang="en-US" altLang="ja-JP" smtClean="0"/>
              <a:pPr/>
              <a:t>2</a:t>
            </a:fld>
            <a:endParaRPr lang="en-US" altLang="ja-JP"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D157EADF-AE23-4B90-90B9-EE95C2A6D2E8}" type="slidenum">
              <a:rPr lang="en-US" altLang="ja-JP" smtClean="0"/>
              <a:pPr/>
              <a:t>3</a:t>
            </a:fld>
            <a:endParaRPr lang="en-US" altLang="ja-JP" smtClean="0"/>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eaLnBrk="1" hangingPunct="1"/>
            <a:r>
              <a:rPr lang="ja-JP" altLang="en-US" smtClean="0"/>
              <a:t>まず、「準備」として、何が必要かを考えます。</a:t>
            </a:r>
          </a:p>
          <a:p>
            <a:pPr eaLnBrk="1" hangingPunct="1"/>
            <a:r>
              <a:rPr lang="ja-JP" altLang="en-US" smtClean="0"/>
              <a:t>私の好きな格言ですが、「敵を知り、己を知れば、百戦危うからず」。彼我の差を知る、つまり、何が足りないか、何が上回っているかをまず知ろうということです。</a:t>
            </a:r>
          </a:p>
          <a:p>
            <a:pPr eaLnBrk="1" hangingPunct="1"/>
            <a:r>
              <a:rPr lang="ja-JP" altLang="en-US" smtClean="0"/>
              <a:t>そのため、作る目的、どんな人が、何のために読むのか。そして、その要求に応えられるのかを知る必要があるでしょう。</a:t>
            </a:r>
          </a:p>
          <a:p>
            <a:pPr eaLnBrk="1" hangingPunct="1"/>
            <a:r>
              <a:rPr lang="ja-JP" altLang="en-US" smtClean="0"/>
              <a:t>では、もう少し具体的に知る方法を紹介しましょう。</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9D507B82-9525-40CF-A9AC-7785A20E8D52}" type="slidenum">
              <a:rPr lang="en-US" altLang="ja-JP" smtClean="0"/>
              <a:pPr/>
              <a:t>4</a:t>
            </a:fld>
            <a:endParaRPr lang="en-US" altLang="ja-JP" smtClean="0"/>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pPr eaLnBrk="1" hangingPunct="1"/>
            <a:r>
              <a:rPr lang="ja-JP" altLang="en-US" smtClean="0"/>
              <a:t>まず、「書くとき」を並べてみました。スペースの関係上、端折っているところもありますが、工程です。</a:t>
            </a:r>
          </a:p>
          <a:p>
            <a:pPr eaLnBrk="1" hangingPunct="1"/>
            <a:r>
              <a:rPr lang="ja-JP" altLang="en-US" smtClean="0"/>
              <a:t>それぞれの工程で、だいたい次のような技術文書を作成することになると思います。これも、端折っています。</a:t>
            </a:r>
          </a:p>
          <a:p>
            <a:pPr eaLnBrk="1" hangingPunct="1"/>
            <a:r>
              <a:rPr lang="ja-JP" altLang="en-US" smtClean="0"/>
              <a:t>ここで重要なのは、「いつ作るのか」ということです。そのタイミングによって、作るためにそろっている情報が異なります。</a:t>
            </a:r>
          </a:p>
          <a:p>
            <a:pPr eaLnBrk="1" hangingPunct="1"/>
            <a:r>
              <a:rPr lang="en-US" altLang="ja-JP" smtClean="0"/>
              <a:t>Click</a:t>
            </a:r>
          </a:p>
          <a:p>
            <a:pPr eaLnBrk="1" hangingPunct="1"/>
            <a:r>
              <a:rPr lang="ja-JP" altLang="en-US" smtClean="0"/>
              <a:t>たとえば、取扱説明書を、要求定義の段階で作ることは、ほぼ不可能でしょう。どんな機能があって、どんな動作をするのか、これから決めるからです。</a:t>
            </a:r>
          </a:p>
          <a:p>
            <a:pPr eaLnBrk="1" hangingPunct="1"/>
            <a:r>
              <a:rPr lang="ja-JP" altLang="en-US" smtClean="0"/>
              <a:t>そして、その文書に、何が書かれていなければならないか、ということも重要です。コーディングのために書く設計書に、入力される値の種類や範囲、範囲を超えるときにどうするのかが記述されていなければ、コーディングの役に立ちません。</a:t>
            </a:r>
          </a:p>
          <a:p>
            <a:pPr eaLnBrk="1" hangingPunct="1"/>
            <a:r>
              <a:rPr lang="ja-JP" altLang="en-US" smtClean="0"/>
              <a:t>では次に、文書をメインに持ってきます。</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159661D2-2434-4A0C-9A88-6DC08B78ACF6}" type="slidenum">
              <a:rPr lang="en-US" altLang="ja-JP" smtClean="0"/>
              <a:pPr/>
              <a:t>5</a:t>
            </a:fld>
            <a:endParaRPr lang="en-US" altLang="ja-JP" smtClean="0"/>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r>
              <a:rPr lang="ja-JP" altLang="en-US" smtClean="0"/>
              <a:t>先ほど右にあった文書を左に持ってきました。報告している写真を背景にしましたが、今度は誰が読むのかということを考えます。</a:t>
            </a:r>
          </a:p>
          <a:p>
            <a:pPr eaLnBrk="1" hangingPunct="1"/>
            <a:r>
              <a:rPr lang="en-US" altLang="ja-JP" smtClean="0"/>
              <a:t>Click</a:t>
            </a:r>
          </a:p>
          <a:p>
            <a:pPr eaLnBrk="1" hangingPunct="1"/>
            <a:r>
              <a:rPr lang="ja-JP" altLang="en-US" smtClean="0"/>
              <a:t>関係ありそうな人を並べてみました。文書は、自分だけが見るものではありません。こういった人たちに見せるため、読んでいただくために作ります。</a:t>
            </a:r>
          </a:p>
          <a:p>
            <a:pPr eaLnBrk="1" hangingPunct="1"/>
            <a:r>
              <a:rPr lang="ja-JP" altLang="en-US" smtClean="0"/>
              <a:t>ここで考えなければならないのは、技術文書を読む人が、どんな知識を持っており、その文書からどんな情報を得ようとしているのか、ということです。</a:t>
            </a:r>
          </a:p>
          <a:p>
            <a:pPr eaLnBrk="1" hangingPunct="1"/>
            <a:r>
              <a:rPr lang="ja-JP" altLang="en-US" smtClean="0"/>
              <a:t>顧客が、</a:t>
            </a:r>
            <a:r>
              <a:rPr lang="en-US" altLang="ja-JP" smtClean="0"/>
              <a:t>IT</a:t>
            </a:r>
            <a:r>
              <a:rPr lang="ja-JP" altLang="en-US" smtClean="0"/>
              <a:t>業界の人でないなら、おそらく、</a:t>
            </a:r>
            <a:r>
              <a:rPr lang="en-US" altLang="ja-JP" smtClean="0"/>
              <a:t>IT</a:t>
            </a:r>
            <a:r>
              <a:rPr lang="ja-JP" altLang="en-US" smtClean="0"/>
              <a:t>の専門用語はわからないでしょう。そういう人に提出する文書が専門用語であふれていたら、どうでしょう？</a:t>
            </a:r>
          </a:p>
          <a:p>
            <a:pPr eaLnBrk="1" hangingPunct="1"/>
            <a:r>
              <a:rPr lang="ja-JP" altLang="en-US" smtClean="0"/>
              <a:t>または、取扱説明書を読むのはエンド ユーザですが、エンド ユーザに対してセキュリティ上の設定をどうしてあるか、などの情報が必要でしょうか。もちろん、エンド ユーザでも「管理者」となる人に対しては必要ですが、すべてのエンド ユーザに対して必要なわけではありません。</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EBBB1C7A-1D47-4918-B67D-9B4A4D775EC0}" type="slidenum">
              <a:rPr lang="en-US" altLang="ja-JP" smtClean="0"/>
              <a:pPr/>
              <a:t>6</a:t>
            </a:fld>
            <a:endParaRPr lang="en-US" altLang="ja-JP" smtClean="0"/>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r>
              <a:rPr lang="ja-JP" altLang="en-US" smtClean="0"/>
              <a:t>この様に、それぞれの文書を読む人が、どんな知識を持っていて、どんな情報を必要としているのか、知る必要があるでしょう。</a:t>
            </a:r>
          </a:p>
          <a:p>
            <a:pPr eaLnBrk="1" hangingPunct="1"/>
            <a:endParaRPr lang="en-US" altLang="ja-JP"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EE710AF1-662E-4AC3-9911-90101826B02C}" type="slidenum">
              <a:rPr lang="en-US" altLang="ja-JP" smtClean="0"/>
              <a:pPr/>
              <a:t>7</a:t>
            </a:fld>
            <a:endParaRPr lang="en-US" altLang="ja-JP" smtClean="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r>
              <a:rPr lang="ja-JP" altLang="en-US" smtClean="0"/>
              <a:t>ここまでをまとめます。</a:t>
            </a:r>
          </a:p>
          <a:p>
            <a:pPr eaLnBrk="1" hangingPunct="1"/>
            <a:r>
              <a:rPr lang="ja-JP" altLang="en-US" smtClean="0"/>
              <a:t>文書を作成する前に、まず、その文書について分析します。</a:t>
            </a:r>
          </a:p>
          <a:p>
            <a:pPr eaLnBrk="1" hangingPunct="1"/>
            <a:r>
              <a:rPr lang="ja-JP" altLang="en-US" smtClean="0"/>
              <a:t>いつ作るのか。または、いつ作ることが出来るようになるのか。</a:t>
            </a:r>
          </a:p>
          <a:p>
            <a:pPr eaLnBrk="1" hangingPunct="1"/>
            <a:r>
              <a:rPr lang="ja-JP" altLang="en-US" smtClean="0"/>
              <a:t>何のために作るのか。何を情報源として、何を情報として提供しなければならないのか。</a:t>
            </a:r>
          </a:p>
          <a:p>
            <a:pPr eaLnBrk="1" hangingPunct="1"/>
            <a:r>
              <a:rPr lang="ja-JP" altLang="en-US" smtClean="0"/>
              <a:t>誰が読むのか。どんな知識を持っている人が読むのか。その人に対して、どこまでの情報を提供してよいのか。</a:t>
            </a:r>
          </a:p>
          <a:p>
            <a:pPr eaLnBrk="1" hangingPunct="1"/>
            <a:r>
              <a:rPr lang="ja-JP" altLang="en-US" smtClean="0"/>
              <a:t>これらの情報を並べてみて、そして、問います。私が持っている情報は、これらのことを書くのに足りているだろうか。</a:t>
            </a:r>
          </a:p>
          <a:p>
            <a:pPr eaLnBrk="1" hangingPunct="1"/>
            <a:r>
              <a:rPr lang="ja-JP" altLang="en-US" smtClean="0"/>
              <a:t>足りなければ、もちろん補わなければなりません。十分な情報を持ってから書き始めることで、伝えなければならないことを伝えられる文書を書く、第一歩となるでしょう。</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A36AADE2-5BD6-47B1-BDE8-67B39816B0AD}" type="slidenum">
              <a:rPr lang="en-US" altLang="ja-JP" smtClean="0"/>
              <a:pPr/>
              <a:t>8</a:t>
            </a:fld>
            <a:endParaRPr lang="en-US" altLang="ja-JP" smtClean="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r>
              <a:rPr lang="ja-JP" altLang="en-US" smtClean="0"/>
              <a:t>準備目標です。</a:t>
            </a:r>
          </a:p>
          <a:p>
            <a:pPr eaLnBrk="1" hangingPunct="1"/>
            <a:r>
              <a:rPr lang="en-US" altLang="ja-JP" smtClean="0"/>
              <a:t>Click</a:t>
            </a:r>
          </a:p>
          <a:p>
            <a:pPr eaLnBrk="1" hangingPunct="1"/>
            <a:r>
              <a:rPr lang="ja-JP" altLang="en-US" smtClean="0"/>
              <a:t>「書く前に、品質を作り込む」</a:t>
            </a:r>
          </a:p>
          <a:p>
            <a:pPr eaLnBrk="1" hangingPunct="1"/>
            <a:r>
              <a:rPr lang="ja-JP" altLang="en-US" smtClean="0"/>
              <a:t>プログラム コードと同じですね。書き始める前に情報をそろえて、それを吟味することで、文書の品質は上がります。</a:t>
            </a:r>
          </a:p>
          <a:p>
            <a:pPr eaLnBrk="1" hangingPunct="1"/>
            <a:r>
              <a:rPr lang="ja-JP" altLang="en-US" smtClean="0"/>
              <a:t>書くことも大事ですが、その準備にも、目を向けてみてください。</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F47B79A3-47FD-42E9-AB41-86FBDDCF8AF0}" type="slidenum">
              <a:rPr lang="en-US" altLang="ja-JP" smtClean="0"/>
              <a:pPr/>
              <a:t>9</a:t>
            </a:fld>
            <a:endParaRPr lang="en-US" altLang="ja-JP" smtClean="0"/>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p:spPr>
        <p:txBody>
          <a:bodyPr/>
          <a:lstStyle/>
          <a:p>
            <a:pPr eaLnBrk="1" hangingPunct="1"/>
            <a:r>
              <a:rPr lang="ja-JP" altLang="en-US" smtClean="0"/>
              <a:t>さて、ここまでは文書の内容について話をしてきました。</a:t>
            </a:r>
          </a:p>
          <a:p>
            <a:pPr eaLnBrk="1" hangingPunct="1"/>
            <a:r>
              <a:rPr lang="ja-JP" altLang="en-US" smtClean="0"/>
              <a:t>ここからは「見た目」について、話をしたいと思います。</a:t>
            </a:r>
          </a:p>
          <a:p>
            <a:pPr eaLnBrk="1" hangingPunct="1"/>
            <a:r>
              <a:rPr lang="ja-JP" altLang="en-US" smtClean="0"/>
              <a:t>手前味噌で申し訳ないですが、具体例として、大阪</a:t>
            </a:r>
            <a:r>
              <a:rPr lang="en-US" altLang="ja-JP" smtClean="0"/>
              <a:t>#3</a:t>
            </a:r>
            <a:r>
              <a:rPr lang="ja-JP" altLang="en-US" smtClean="0"/>
              <a:t>勉強会で用いたお題を紹介します。</a:t>
            </a:r>
          </a:p>
          <a:p>
            <a:pPr eaLnBrk="1" hangingPunct="1"/>
            <a:r>
              <a:rPr lang="ja-JP" altLang="en-US" smtClean="0"/>
              <a:t>まず、人物の紹介です。</a:t>
            </a:r>
          </a:p>
          <a:p>
            <a:pPr eaLnBrk="1" hangingPunct="1"/>
            <a:r>
              <a:rPr lang="ja-JP" altLang="en-US" smtClean="0"/>
              <a:t>私が書いたのですが、書くときに「業務には詳しいが、</a:t>
            </a:r>
            <a:r>
              <a:rPr lang="en-US" altLang="ja-JP" smtClean="0"/>
              <a:t>IT</a:t>
            </a:r>
            <a:r>
              <a:rPr lang="ja-JP" altLang="en-US" smtClean="0"/>
              <a:t>には詳しくない」ことを目標に、書きました。</a:t>
            </a:r>
          </a:p>
          <a:p>
            <a:pPr eaLnBrk="1" hangingPunct="1"/>
            <a:r>
              <a:rPr lang="ja-JP" altLang="en-US" smtClean="0"/>
              <a:t>読ませる相手は、もちろん受注者です。受注者は、営業をすっ飛ばして、技術者を想定しています。</a:t>
            </a:r>
          </a:p>
          <a:p>
            <a:pPr eaLnBrk="1" hangingPunct="1"/>
            <a:r>
              <a:rPr lang="ja-JP" altLang="en-US" smtClean="0"/>
              <a:t>ここで伝えたいことは、まずは日頃どんな業務をしているのか、ということ。そして、業務に詳しくはない人に説明するのですから、その業務に必要な情報を書き込まなければなりません。</a:t>
            </a:r>
          </a:p>
          <a:p>
            <a:pPr eaLnBrk="1" hangingPunct="1"/>
            <a:r>
              <a:rPr lang="ja-JP" altLang="en-US" smtClean="0"/>
              <a:t>そして、何のためにシステムを構築するかというと、今ある問題を解決するためです。従って、その問題を書き入れる必要があります。</a:t>
            </a:r>
          </a:p>
          <a:p>
            <a:pPr eaLnBrk="1" hangingPunct="1"/>
            <a:r>
              <a:rPr lang="ja-JP" altLang="en-US" smtClean="0"/>
              <a:t>最後に、自社で考えられる方法を書き入れました。これは、システムの範囲を規定する条件です。この辺は、第</a:t>
            </a:r>
            <a:r>
              <a:rPr lang="en-US" altLang="ja-JP" smtClean="0"/>
              <a:t>3</a:t>
            </a:r>
            <a:r>
              <a:rPr lang="ja-JP" altLang="en-US" smtClean="0"/>
              <a:t>回のお題を簡単にするために書き入れたものなので、実際には書き込まれないと思います。</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hf sldNum="0" hd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706437"/>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468313" y="1052513"/>
            <a:ext cx="4038600" cy="504031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59313" y="1052513"/>
            <a:ext cx="4038600" cy="504031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7"/>
          <p:cNvSpPr>
            <a:spLocks noGrp="1" noChangeArrowheads="1"/>
          </p:cNvSpPr>
          <p:nvPr>
            <p:ph type="ftr" sz="quarter" idx="10"/>
          </p:nvPr>
        </p:nvSpPr>
        <p:spPr>
          <a:xfrm>
            <a:off x="3132138" y="6245225"/>
            <a:ext cx="5472112" cy="476250"/>
          </a:xfrm>
          <a:prstGeom prst="rect">
            <a:avLst/>
          </a:prstGeom>
        </p:spPr>
        <p:txBody>
          <a:bodyPr/>
          <a:lstStyle>
            <a:lvl1pPr>
              <a:defRPr/>
            </a:lvl1pPr>
          </a:lstStyle>
          <a:p>
            <a:pPr>
              <a:defRPr/>
            </a:pPr>
            <a:r>
              <a:rPr lang="ja-JP" altLang="en-US"/>
              <a:t>わんくま同盟 大阪勉強会</a:t>
            </a:r>
            <a:r>
              <a:rPr lang="en-US" altLang="ja-JP"/>
              <a:t>#6</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0" name="Picture 4" descr="C:\Users\localnaka\Desktop\wankuma-logo20.bmp"/>
          <p:cNvPicPr>
            <a:picLocks noChangeAspect="1" noChangeArrowheads="1"/>
          </p:cNvPicPr>
          <p:nvPr/>
        </p:nvPicPr>
        <p:blipFill>
          <a:blip r:embed="rId15"/>
          <a:srcRect/>
          <a:stretch>
            <a:fillRect/>
          </a:stretch>
        </p:blipFill>
        <p:spPr bwMode="auto">
          <a:xfrm>
            <a:off x="0" y="0"/>
            <a:ext cx="9144000" cy="6464300"/>
          </a:xfrm>
          <a:prstGeom prst="rect">
            <a:avLst/>
          </a:prstGeom>
          <a:noFill/>
          <a:ln w="9525">
            <a:noFill/>
            <a:miter lim="800000"/>
            <a:headEnd/>
            <a:tailEnd/>
          </a:ln>
        </p:spPr>
      </p:pic>
      <p:sp>
        <p:nvSpPr>
          <p:cNvPr id="2051"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2052"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pic>
        <p:nvPicPr>
          <p:cNvPr id="2053" name="Picture 4"/>
          <p:cNvPicPr>
            <a:picLocks noChangeAspect="1" noChangeArrowheads="1"/>
          </p:cNvPicPr>
          <p:nvPr/>
        </p:nvPicPr>
        <p:blipFill>
          <a:blip r:embed="rId16"/>
          <a:srcRect/>
          <a:stretch>
            <a:fillRect/>
          </a:stretch>
        </p:blipFill>
        <p:spPr bwMode="auto">
          <a:xfrm>
            <a:off x="468313" y="6165850"/>
            <a:ext cx="1524000" cy="571500"/>
          </a:xfrm>
          <a:prstGeom prst="rect">
            <a:avLst/>
          </a:prstGeom>
          <a:noFill/>
          <a:ln w="9525">
            <a:noFill/>
            <a:miter lim="800000"/>
            <a:headEnd/>
            <a:tailEnd/>
          </a:ln>
        </p:spPr>
      </p:pic>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400" dirty="0" err="1">
                <a:solidFill>
                  <a:schemeClr val="tx2"/>
                </a:solidFill>
              </a:rPr>
              <a:t>わんくま</a:t>
            </a:r>
            <a:r>
              <a:rPr kumimoji="0" lang="ja-JP" altLang="en-US" sz="2400" dirty="0">
                <a:solidFill>
                  <a:schemeClr val="tx2"/>
                </a:solidFill>
              </a:rPr>
              <a:t>同盟 大阪勉強会 </a:t>
            </a:r>
            <a:r>
              <a:rPr kumimoji="0" lang="en-US" altLang="ja-JP" sz="2400" dirty="0">
                <a:solidFill>
                  <a:schemeClr val="tx2"/>
                </a:solidFill>
              </a:rPr>
              <a:t>#6</a:t>
            </a:r>
          </a:p>
        </p:txBody>
      </p:sp>
    </p:spTree>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 id="2147483728" r:id="rId12"/>
    <p:sldLayoutId id="2147483729" r:id="rId13"/>
  </p:sldLayoutIdLst>
  <p:hf sldNum="0" hdr="0" dt="0"/>
  <p:txStyles>
    <p:titleStyle>
      <a:lvl1pPr algn="ctr" rtl="0" eaLnBrk="0" fontAlgn="base" hangingPunct="0">
        <a:spcBef>
          <a:spcPct val="0"/>
        </a:spcBef>
        <a:spcAft>
          <a:spcPct val="0"/>
        </a:spcAft>
        <a:defRPr kumimoji="1" sz="2400">
          <a:solidFill>
            <a:schemeClr val="tx2"/>
          </a:solidFill>
          <a:latin typeface="+mj-lt"/>
          <a:ea typeface="+mj-ea"/>
          <a:cs typeface="+mj-cs"/>
        </a:defRPr>
      </a:lvl1pPr>
      <a:lvl2pPr algn="ctr" rtl="0" eaLnBrk="0" fontAlgn="base" hangingPunct="0">
        <a:spcBef>
          <a:spcPct val="0"/>
        </a:spcBef>
        <a:spcAft>
          <a:spcPct val="0"/>
        </a:spcAft>
        <a:defRPr kumimoji="1" sz="2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2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2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13.xml"/><Relationship Id="rId1" Type="http://schemas.openxmlformats.org/officeDocument/2006/relationships/vmlDrawing" Target="../drawings/vmlDrawing1.vml"/><Relationship Id="rId6" Type="http://schemas.openxmlformats.org/officeDocument/2006/relationships/hyperlink" Target="http://takagi-hiromitsu.jp/diary/20070204.html" TargetMode="External"/><Relationship Id="rId5" Type="http://schemas.openxmlformats.org/officeDocument/2006/relationships/hyperlink" Target="http://takagi-hiromitsu.jp/diary/20070128.html" TargetMode="External"/><Relationship Id="rId4" Type="http://schemas.openxmlformats.org/officeDocument/2006/relationships/oleObject" Target="../embeddings/Microsoft_Office_Excel_97-2003_______1.xls"/></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p:txBody>
          <a:bodyPr/>
          <a:lstStyle/>
          <a:p>
            <a:pPr eaLnBrk="1" hangingPunct="1"/>
            <a:r>
              <a:rPr lang="ja-JP" altLang="en-US" sz="6000" smtClean="0">
                <a:ea typeface="MS UI Gothic" pitchFamily="50" charset="-128"/>
              </a:rPr>
              <a:t>伝えるための</a:t>
            </a:r>
            <a:br>
              <a:rPr lang="ja-JP" altLang="en-US" sz="6000" smtClean="0">
                <a:ea typeface="MS UI Gothic" pitchFamily="50" charset="-128"/>
              </a:rPr>
            </a:br>
            <a:r>
              <a:rPr lang="ja-JP" altLang="en-US" sz="6000" smtClean="0">
                <a:ea typeface="MS UI Gothic" pitchFamily="50" charset="-128"/>
              </a:rPr>
              <a:t>技術文書の書き方</a:t>
            </a:r>
          </a:p>
        </p:txBody>
      </p:sp>
      <p:sp>
        <p:nvSpPr>
          <p:cNvPr id="4099" name="Rectangle 3"/>
          <p:cNvSpPr>
            <a:spLocks noGrp="1" noChangeArrowheads="1"/>
          </p:cNvSpPr>
          <p:nvPr>
            <p:ph type="subTitle" idx="1"/>
          </p:nvPr>
        </p:nvSpPr>
        <p:spPr>
          <a:xfrm>
            <a:off x="1371600" y="3886200"/>
            <a:ext cx="6400800" cy="2185988"/>
          </a:xfrm>
        </p:spPr>
        <p:txBody>
          <a:bodyPr/>
          <a:lstStyle/>
          <a:p>
            <a:pPr eaLnBrk="1" hangingPunct="1">
              <a:lnSpc>
                <a:spcPct val="90000"/>
              </a:lnSpc>
            </a:pPr>
            <a:r>
              <a:rPr lang="ja-JP" altLang="en-US" smtClean="0"/>
              <a:t>伝えたいことを伝えるために</a:t>
            </a:r>
          </a:p>
          <a:p>
            <a:pPr algn="r" eaLnBrk="1" hangingPunct="1">
              <a:lnSpc>
                <a:spcPct val="90000"/>
              </a:lnSpc>
            </a:pPr>
            <a:endParaRPr lang="en-US" altLang="ja-JP" smtClean="0"/>
          </a:p>
          <a:p>
            <a:pPr algn="r" eaLnBrk="1" hangingPunct="1">
              <a:lnSpc>
                <a:spcPct val="90000"/>
              </a:lnSpc>
            </a:pPr>
            <a:endParaRPr lang="en-US" altLang="ja-JP" smtClean="0"/>
          </a:p>
          <a:p>
            <a:pPr algn="r" eaLnBrk="1" hangingPunct="1">
              <a:lnSpc>
                <a:spcPct val="90000"/>
              </a:lnSpc>
            </a:pPr>
            <a:r>
              <a:rPr lang="ja-JP" altLang="en-US" smtClean="0"/>
              <a:t>はなおか じった </a:t>
            </a:r>
            <a:r>
              <a:rPr lang="en-US" altLang="ja-JP" smtClean="0"/>
              <a:t>@ </a:t>
            </a:r>
            <a:r>
              <a:rPr lang="ja-JP" altLang="en-US" smtClean="0"/>
              <a:t>わんくま同盟</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タイトル 1"/>
          <p:cNvSpPr>
            <a:spLocks noGrp="1"/>
          </p:cNvSpPr>
          <p:nvPr>
            <p:ph type="title"/>
          </p:nvPr>
        </p:nvSpPr>
        <p:spPr/>
        <p:txBody>
          <a:bodyPr/>
          <a:lstStyle/>
          <a:p>
            <a:pPr eaLnBrk="1" hangingPunct="1"/>
            <a:r>
              <a:rPr lang="ja-JP" altLang="en-US" smtClean="0"/>
              <a:t>大阪勉強会＃３お題</a:t>
            </a:r>
          </a:p>
        </p:txBody>
      </p:sp>
      <p:sp>
        <p:nvSpPr>
          <p:cNvPr id="13315" name="コンテンツ プレースホルダ 2"/>
          <p:cNvSpPr>
            <a:spLocks noGrp="1"/>
          </p:cNvSpPr>
          <p:nvPr>
            <p:ph idx="1"/>
          </p:nvPr>
        </p:nvSpPr>
        <p:spPr/>
        <p:txBody>
          <a:bodyPr/>
          <a:lstStyle/>
          <a:p>
            <a:pPr eaLnBrk="1" hangingPunct="1"/>
            <a:r>
              <a:rPr lang="ja-JP" altLang="en-US" smtClean="0"/>
              <a:t>何が必要か</a:t>
            </a:r>
            <a:endParaRPr lang="en-US" altLang="ja-JP" smtClean="0"/>
          </a:p>
          <a:p>
            <a:pPr lvl="1" eaLnBrk="1" hangingPunct="1"/>
            <a:r>
              <a:rPr lang="ja-JP" altLang="en-US" smtClean="0"/>
              <a:t>大きなまとまりから、小さな部品へ</a:t>
            </a:r>
            <a:endParaRPr lang="en-US" altLang="ja-JP" smtClean="0"/>
          </a:p>
          <a:p>
            <a:pPr eaLnBrk="1" hangingPunct="1"/>
            <a:r>
              <a:rPr lang="ja-JP" altLang="en-US" smtClean="0"/>
              <a:t>項目をそろえる</a:t>
            </a:r>
            <a:endParaRPr lang="en-US" altLang="ja-JP" smtClean="0"/>
          </a:p>
          <a:p>
            <a:pPr lvl="1" eaLnBrk="1" hangingPunct="1"/>
            <a:r>
              <a:rPr lang="ja-JP" altLang="en-US" smtClean="0"/>
              <a:t>概要</a:t>
            </a:r>
            <a:endParaRPr lang="en-US" altLang="ja-JP" smtClean="0"/>
          </a:p>
          <a:p>
            <a:pPr lvl="1" eaLnBrk="1" hangingPunct="1"/>
            <a:r>
              <a:rPr lang="ja-JP" altLang="en-US" smtClean="0"/>
              <a:t>機能一覧</a:t>
            </a:r>
            <a:endParaRPr lang="en-US" altLang="ja-JP" smtClean="0"/>
          </a:p>
          <a:p>
            <a:pPr lvl="1" eaLnBrk="1" hangingPunct="1"/>
            <a:r>
              <a:rPr lang="ja-JP" altLang="en-US" smtClean="0"/>
              <a:t>セキュリティ</a:t>
            </a:r>
            <a:endParaRPr lang="en-US" altLang="ja-JP" smtClean="0"/>
          </a:p>
          <a:p>
            <a:pPr lvl="1" eaLnBrk="1" hangingPunct="1"/>
            <a:r>
              <a:rPr lang="ja-JP" altLang="en-US" smtClean="0"/>
              <a:t>制限</a:t>
            </a:r>
            <a:endParaRPr lang="en-US" altLang="ja-JP" smtClean="0"/>
          </a:p>
          <a:p>
            <a:pPr eaLnBrk="1" hangingPunct="1"/>
            <a:endParaRPr lang="ja-JP" altLang="en-US"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ja-JP" altLang="en-US" smtClean="0"/>
              <a:t>具体例</a:t>
            </a:r>
            <a:r>
              <a:rPr lang="en-US" altLang="ja-JP" smtClean="0"/>
              <a:t>-</a:t>
            </a:r>
            <a:r>
              <a:rPr lang="ja-JP" altLang="en-US" smtClean="0"/>
              <a:t>わかりやすいのはどっち？</a:t>
            </a:r>
          </a:p>
        </p:txBody>
      </p:sp>
      <p:sp>
        <p:nvSpPr>
          <p:cNvPr id="14339" name="Rectangle 5"/>
          <p:cNvSpPr>
            <a:spLocks noGrp="1" noChangeArrowheads="1"/>
          </p:cNvSpPr>
          <p:nvPr>
            <p:ph sz="half" idx="1"/>
          </p:nvPr>
        </p:nvSpPr>
        <p:spPr>
          <a:xfrm>
            <a:off x="4643438" y="1052513"/>
            <a:ext cx="4038600" cy="5040312"/>
          </a:xfrm>
          <a:ln cap="flat">
            <a:solidFill>
              <a:schemeClr val="tx1"/>
            </a:solidFill>
            <a:prstDash val="dash"/>
          </a:ln>
        </p:spPr>
        <p:txBody>
          <a:bodyPr/>
          <a:lstStyle/>
          <a:p>
            <a:pPr eaLnBrk="1" hangingPunct="1"/>
            <a:r>
              <a:rPr lang="ja-JP" altLang="en-US" smtClean="0"/>
              <a:t>本機能は、以下の操作ができるものとする。</a:t>
            </a:r>
          </a:p>
          <a:p>
            <a:pPr lvl="1" eaLnBrk="1" hangingPunct="1"/>
            <a:r>
              <a:rPr lang="ja-JP" altLang="en-US" smtClean="0"/>
              <a:t>前月の売り上げ計画値を入力する</a:t>
            </a:r>
          </a:p>
          <a:p>
            <a:pPr lvl="1" eaLnBrk="1" hangingPunct="1"/>
            <a:r>
              <a:rPr lang="ja-JP" altLang="en-US" smtClean="0"/>
              <a:t>前月の売り上げ実績を入力する</a:t>
            </a:r>
          </a:p>
          <a:p>
            <a:pPr lvl="1" eaLnBrk="1" hangingPunct="1"/>
            <a:r>
              <a:rPr lang="ja-JP" altLang="en-US" smtClean="0"/>
              <a:t>上記２つを修正する</a:t>
            </a:r>
          </a:p>
          <a:p>
            <a:pPr lvl="1" eaLnBrk="1" hangingPunct="1"/>
            <a:r>
              <a:rPr lang="ja-JP" altLang="en-US" smtClean="0"/>
              <a:t>修正した場合、修正した日、修正する前の金額を記録できる</a:t>
            </a:r>
          </a:p>
        </p:txBody>
      </p:sp>
      <p:sp>
        <p:nvSpPr>
          <p:cNvPr id="14340" name="Text Box 7"/>
          <p:cNvSpPr txBox="1">
            <a:spLocks noChangeArrowheads="1"/>
          </p:cNvSpPr>
          <p:nvPr/>
        </p:nvSpPr>
        <p:spPr bwMode="auto">
          <a:xfrm>
            <a:off x="539750" y="1052513"/>
            <a:ext cx="4032250" cy="5040312"/>
          </a:xfrm>
          <a:prstGeom prst="rect">
            <a:avLst/>
          </a:prstGeom>
          <a:noFill/>
          <a:ln w="9525">
            <a:solidFill>
              <a:schemeClr val="tx1"/>
            </a:solidFill>
            <a:prstDash val="dash"/>
            <a:miter lim="800000"/>
            <a:headEnd/>
            <a:tailEnd/>
          </a:ln>
        </p:spPr>
        <p:txBody>
          <a:bodyPr/>
          <a:lstStyle/>
          <a:p>
            <a:pPr>
              <a:spcBef>
                <a:spcPct val="50000"/>
              </a:spcBef>
            </a:pPr>
            <a:r>
              <a:rPr lang="ja-JP" altLang="en-US" sz="2800"/>
              <a:t>本機能では、 前月の売り上げに対する計画値と 実績を入力し、また修正することが出来る。ただし、修正した場合には、修正した日、修正する前の金額を記録する。</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ja-JP" altLang="en-US" smtClean="0"/>
              <a:t>指針（１）</a:t>
            </a:r>
          </a:p>
        </p:txBody>
      </p:sp>
      <p:sp>
        <p:nvSpPr>
          <p:cNvPr id="15363" name="Rectangle 3"/>
          <p:cNvSpPr>
            <a:spLocks noGrp="1" noChangeArrowheads="1"/>
          </p:cNvSpPr>
          <p:nvPr>
            <p:ph idx="1"/>
          </p:nvPr>
        </p:nvSpPr>
        <p:spPr/>
        <p:txBody>
          <a:bodyPr/>
          <a:lstStyle/>
          <a:p>
            <a:pPr eaLnBrk="1" hangingPunct="1"/>
            <a:r>
              <a:rPr lang="ja-JP" altLang="en-US" smtClean="0"/>
              <a:t>長い文は書かない</a:t>
            </a:r>
          </a:p>
          <a:p>
            <a:pPr lvl="1" eaLnBrk="1" hangingPunct="1"/>
            <a:r>
              <a:rPr lang="en-US" altLang="ja-JP" smtClean="0"/>
              <a:t>1</a:t>
            </a:r>
            <a:r>
              <a:rPr lang="ja-JP" altLang="en-US" smtClean="0"/>
              <a:t>文あたり、読点</a:t>
            </a:r>
            <a:r>
              <a:rPr lang="en-US" altLang="ja-JP" smtClean="0"/>
              <a:t>5</a:t>
            </a:r>
            <a:r>
              <a:rPr lang="ja-JP" altLang="en-US" smtClean="0"/>
              <a:t>つを目安</a:t>
            </a:r>
          </a:p>
          <a:p>
            <a:pPr lvl="1" eaLnBrk="1" hangingPunct="1"/>
            <a:r>
              <a:rPr lang="en-US" altLang="ja-JP" smtClean="0"/>
              <a:t>1</a:t>
            </a:r>
            <a:r>
              <a:rPr lang="ja-JP" altLang="en-US" smtClean="0"/>
              <a:t>段落あたり、句点</a:t>
            </a:r>
            <a:r>
              <a:rPr lang="en-US" altLang="ja-JP" smtClean="0"/>
              <a:t>5</a:t>
            </a:r>
            <a:r>
              <a:rPr lang="ja-JP" altLang="en-US" smtClean="0"/>
              <a:t>つを目安</a:t>
            </a:r>
          </a:p>
          <a:p>
            <a:pPr eaLnBrk="1" hangingPunct="1"/>
            <a:r>
              <a:rPr lang="ja-JP" altLang="en-US" smtClean="0"/>
              <a:t>修飾関係を一定させる</a:t>
            </a:r>
          </a:p>
          <a:p>
            <a:pPr lvl="1" eaLnBrk="1" hangingPunct="1"/>
            <a:r>
              <a:rPr lang="ja-JP" altLang="en-US" smtClean="0"/>
              <a:t>尾が白くて太い犬</a:t>
            </a:r>
          </a:p>
          <a:p>
            <a:pPr lvl="1" eaLnBrk="1" hangingPunct="1"/>
            <a:endParaRPr lang="ja-JP" altLang="en-US" smtClean="0"/>
          </a:p>
          <a:p>
            <a:pPr lvl="1" eaLnBrk="1" hangingPunct="1"/>
            <a:r>
              <a:rPr lang="ja-JP" altLang="en-US" smtClean="0"/>
              <a:t>白くて太い尾を持った犬</a:t>
            </a:r>
          </a:p>
        </p:txBody>
      </p:sp>
      <p:sp>
        <p:nvSpPr>
          <p:cNvPr id="75780" name="AutoShape 4"/>
          <p:cNvSpPr>
            <a:spLocks noChangeArrowheads="1"/>
          </p:cNvSpPr>
          <p:nvPr/>
        </p:nvSpPr>
        <p:spPr bwMode="auto">
          <a:xfrm>
            <a:off x="2411413" y="5157788"/>
            <a:ext cx="2736850" cy="430212"/>
          </a:xfrm>
          <a:prstGeom prst="curvedUpArrow">
            <a:avLst>
              <a:gd name="adj1" fmla="val 94482"/>
              <a:gd name="adj2" fmla="val 227311"/>
              <a:gd name="adj3" fmla="val 24861"/>
            </a:avLst>
          </a:prstGeom>
          <a:solidFill>
            <a:schemeClr val="accent1"/>
          </a:solidFill>
          <a:ln w="9525">
            <a:solidFill>
              <a:schemeClr val="tx1"/>
            </a:solidFill>
            <a:miter lim="800000"/>
            <a:headEnd/>
            <a:tailEnd/>
          </a:ln>
        </p:spPr>
        <p:txBody>
          <a:bodyPr wrap="none" anchor="ctr"/>
          <a:lstStyle/>
          <a:p>
            <a:endParaRPr lang="ja-JP" altLang="en-US"/>
          </a:p>
        </p:txBody>
      </p:sp>
      <p:sp>
        <p:nvSpPr>
          <p:cNvPr id="75781" name="AutoShape 5"/>
          <p:cNvSpPr>
            <a:spLocks noChangeArrowheads="1"/>
          </p:cNvSpPr>
          <p:nvPr/>
        </p:nvSpPr>
        <p:spPr bwMode="auto">
          <a:xfrm>
            <a:off x="1908175" y="4868863"/>
            <a:ext cx="1439863" cy="288925"/>
          </a:xfrm>
          <a:prstGeom prst="curvedUpArrow">
            <a:avLst>
              <a:gd name="adj1" fmla="val 99670"/>
              <a:gd name="adj2" fmla="val 199341"/>
              <a:gd name="adj3" fmla="val 33333"/>
            </a:avLst>
          </a:prstGeom>
          <a:solidFill>
            <a:schemeClr val="accent1"/>
          </a:solidFill>
          <a:ln w="9525">
            <a:solidFill>
              <a:schemeClr val="tx1"/>
            </a:solidFill>
            <a:miter lim="800000"/>
            <a:headEnd/>
            <a:tailEnd/>
          </a:ln>
        </p:spPr>
        <p:txBody>
          <a:bodyPr wrap="none" anchor="ctr"/>
          <a:lstStyle/>
          <a:p>
            <a:endParaRPr lang="ja-JP" altLang="en-US"/>
          </a:p>
        </p:txBody>
      </p:sp>
      <p:sp>
        <p:nvSpPr>
          <p:cNvPr id="75782" name="Line 6"/>
          <p:cNvSpPr>
            <a:spLocks noChangeShapeType="1"/>
          </p:cNvSpPr>
          <p:nvPr/>
        </p:nvSpPr>
        <p:spPr bwMode="auto">
          <a:xfrm>
            <a:off x="1403350" y="4797425"/>
            <a:ext cx="1368425" cy="0"/>
          </a:xfrm>
          <a:prstGeom prst="line">
            <a:avLst/>
          </a:prstGeom>
          <a:noFill/>
          <a:ln w="38100">
            <a:solidFill>
              <a:srgbClr val="008080"/>
            </a:solidFill>
            <a:round/>
            <a:headEnd/>
            <a:tailEnd/>
          </a:ln>
        </p:spPr>
        <p:txBody>
          <a:bodyPr/>
          <a:lstStyle/>
          <a:p>
            <a:endParaRPr lang="ja-JP" altLang="en-US"/>
          </a:p>
        </p:txBody>
      </p:sp>
      <p:sp>
        <p:nvSpPr>
          <p:cNvPr id="75783" name="Line 7"/>
          <p:cNvSpPr>
            <a:spLocks noChangeShapeType="1"/>
          </p:cNvSpPr>
          <p:nvPr/>
        </p:nvSpPr>
        <p:spPr bwMode="auto">
          <a:xfrm>
            <a:off x="2916238" y="4797425"/>
            <a:ext cx="287337" cy="0"/>
          </a:xfrm>
          <a:prstGeom prst="line">
            <a:avLst/>
          </a:prstGeom>
          <a:noFill/>
          <a:ln w="38100">
            <a:solidFill>
              <a:srgbClr val="008080"/>
            </a:solidFill>
            <a:round/>
            <a:headEnd/>
            <a:tailEnd/>
          </a:ln>
        </p:spPr>
        <p:txBody>
          <a:bodyPr/>
          <a:lstStyle/>
          <a:p>
            <a:endParaRPr lang="ja-JP" altLang="en-US"/>
          </a:p>
        </p:txBody>
      </p:sp>
      <p:sp>
        <p:nvSpPr>
          <p:cNvPr id="75784" name="Line 8"/>
          <p:cNvSpPr>
            <a:spLocks noChangeShapeType="1"/>
          </p:cNvSpPr>
          <p:nvPr/>
        </p:nvSpPr>
        <p:spPr bwMode="auto">
          <a:xfrm>
            <a:off x="4500563" y="4797425"/>
            <a:ext cx="358775" cy="0"/>
          </a:xfrm>
          <a:prstGeom prst="line">
            <a:avLst/>
          </a:prstGeom>
          <a:noFill/>
          <a:ln w="38100">
            <a:solidFill>
              <a:srgbClr val="008080"/>
            </a:solidFill>
            <a:round/>
            <a:headEnd/>
            <a:tailEnd/>
          </a:ln>
        </p:spPr>
        <p:txBody>
          <a:bodyPr/>
          <a:lstStyle/>
          <a:p>
            <a:endParaRPr lang="ja-JP" altLang="en-US"/>
          </a:p>
        </p:txBody>
      </p:sp>
      <p:sp>
        <p:nvSpPr>
          <p:cNvPr id="75785" name="AutoShape 9"/>
          <p:cNvSpPr>
            <a:spLocks noChangeArrowheads="1"/>
          </p:cNvSpPr>
          <p:nvPr/>
        </p:nvSpPr>
        <p:spPr bwMode="auto">
          <a:xfrm rot="10800000">
            <a:off x="1187450" y="3716338"/>
            <a:ext cx="1728788" cy="217487"/>
          </a:xfrm>
          <a:prstGeom prst="curvedDownArrow">
            <a:avLst>
              <a:gd name="adj1" fmla="val 158979"/>
              <a:gd name="adj2" fmla="val 317957"/>
              <a:gd name="adj3" fmla="val 33333"/>
            </a:avLst>
          </a:prstGeom>
          <a:solidFill>
            <a:schemeClr val="accent1"/>
          </a:solidFill>
          <a:ln w="9525">
            <a:solidFill>
              <a:schemeClr val="tx1"/>
            </a:solidFill>
            <a:miter lim="800000"/>
            <a:headEnd/>
            <a:tailEnd/>
          </a:ln>
        </p:spPr>
        <p:txBody>
          <a:bodyPr wrap="none" anchor="ctr"/>
          <a:lstStyle/>
          <a:p>
            <a:endParaRPr lang="ja-JP" altLang="en-US"/>
          </a:p>
        </p:txBody>
      </p:sp>
      <p:sp>
        <p:nvSpPr>
          <p:cNvPr id="75786" name="Line 10"/>
          <p:cNvSpPr>
            <a:spLocks noChangeShapeType="1"/>
          </p:cNvSpPr>
          <p:nvPr/>
        </p:nvSpPr>
        <p:spPr bwMode="auto">
          <a:xfrm>
            <a:off x="2051050" y="3716338"/>
            <a:ext cx="1441450" cy="0"/>
          </a:xfrm>
          <a:prstGeom prst="line">
            <a:avLst/>
          </a:prstGeom>
          <a:noFill/>
          <a:ln w="38100">
            <a:solidFill>
              <a:srgbClr val="008080"/>
            </a:solidFill>
            <a:round/>
            <a:headEnd/>
            <a:tailEnd/>
          </a:ln>
        </p:spPr>
        <p:txBody>
          <a:bodyPr/>
          <a:lstStyle/>
          <a:p>
            <a:endParaRPr lang="ja-JP" altLang="en-US"/>
          </a:p>
        </p:txBody>
      </p:sp>
      <p:sp>
        <p:nvSpPr>
          <p:cNvPr id="75787" name="Line 11"/>
          <p:cNvSpPr>
            <a:spLocks noChangeShapeType="1"/>
          </p:cNvSpPr>
          <p:nvPr/>
        </p:nvSpPr>
        <p:spPr bwMode="auto">
          <a:xfrm>
            <a:off x="1331913" y="3716338"/>
            <a:ext cx="287337" cy="0"/>
          </a:xfrm>
          <a:prstGeom prst="line">
            <a:avLst/>
          </a:prstGeom>
          <a:noFill/>
          <a:ln w="38100">
            <a:solidFill>
              <a:srgbClr val="008080"/>
            </a:solidFill>
            <a:round/>
            <a:headEnd/>
            <a:tailEnd/>
          </a:ln>
        </p:spPr>
        <p:txBody>
          <a:bodyPr/>
          <a:lstStyle/>
          <a:p>
            <a:endParaRPr lang="ja-JP" altLang="en-US"/>
          </a:p>
        </p:txBody>
      </p:sp>
      <p:sp>
        <p:nvSpPr>
          <p:cNvPr id="75788" name="AutoShape 12"/>
          <p:cNvSpPr>
            <a:spLocks noChangeArrowheads="1"/>
          </p:cNvSpPr>
          <p:nvPr/>
        </p:nvSpPr>
        <p:spPr bwMode="auto">
          <a:xfrm>
            <a:off x="1979613" y="4005263"/>
            <a:ext cx="2087562" cy="287337"/>
          </a:xfrm>
          <a:prstGeom prst="curvedUpArrow">
            <a:avLst>
              <a:gd name="adj1" fmla="val 107902"/>
              <a:gd name="adj2" fmla="val 259597"/>
              <a:gd name="adj3" fmla="val 24861"/>
            </a:avLst>
          </a:prstGeom>
          <a:solidFill>
            <a:schemeClr val="accent1"/>
          </a:solidFill>
          <a:ln w="9525">
            <a:solidFill>
              <a:schemeClr val="tx1"/>
            </a:solidFill>
            <a:miter lim="800000"/>
            <a:headEnd/>
            <a:tailEnd/>
          </a:ln>
        </p:spPr>
        <p:txBody>
          <a:bodyPr wrap="none" anchor="ctr"/>
          <a:lstStyle/>
          <a:p>
            <a:endParaRPr lang="ja-JP" altLang="en-US"/>
          </a:p>
        </p:txBody>
      </p:sp>
      <p:sp>
        <p:nvSpPr>
          <p:cNvPr id="75789" name="Line 13"/>
          <p:cNvSpPr>
            <a:spLocks noChangeShapeType="1"/>
          </p:cNvSpPr>
          <p:nvPr/>
        </p:nvSpPr>
        <p:spPr bwMode="auto">
          <a:xfrm>
            <a:off x="3563938" y="3716338"/>
            <a:ext cx="358775" cy="0"/>
          </a:xfrm>
          <a:prstGeom prst="line">
            <a:avLst/>
          </a:prstGeom>
          <a:noFill/>
          <a:ln w="38100">
            <a:solidFill>
              <a:srgbClr val="008080"/>
            </a:solidFill>
            <a:round/>
            <a:headEnd/>
            <a:tailEnd/>
          </a:ln>
        </p:spPr>
        <p:txBody>
          <a:bodyPr/>
          <a:lstStyle/>
          <a:p>
            <a:endParaRPr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5786"/>
                                        </p:tgtEl>
                                        <p:attrNameLst>
                                          <p:attrName>style.visibility</p:attrName>
                                        </p:attrNameLst>
                                      </p:cBhvr>
                                      <p:to>
                                        <p:strVal val="visible"/>
                                      </p:to>
                                    </p:set>
                                    <p:animEffect transition="in" filter="fade">
                                      <p:cBhvr>
                                        <p:cTn id="7" dur="500"/>
                                        <p:tgtEl>
                                          <p:spTgt spid="7578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5787"/>
                                        </p:tgtEl>
                                        <p:attrNameLst>
                                          <p:attrName>style.visibility</p:attrName>
                                        </p:attrNameLst>
                                      </p:cBhvr>
                                      <p:to>
                                        <p:strVal val="visible"/>
                                      </p:to>
                                    </p:set>
                                    <p:animEffect transition="in" filter="fade">
                                      <p:cBhvr>
                                        <p:cTn id="10" dur="500"/>
                                        <p:tgtEl>
                                          <p:spTgt spid="75787"/>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75789"/>
                                        </p:tgtEl>
                                        <p:attrNameLst>
                                          <p:attrName>style.visibility</p:attrName>
                                        </p:attrNameLst>
                                      </p:cBhvr>
                                      <p:to>
                                        <p:strVal val="visible"/>
                                      </p:to>
                                    </p:set>
                                    <p:animEffect transition="in" filter="fade">
                                      <p:cBhvr>
                                        <p:cTn id="13" dur="500"/>
                                        <p:tgtEl>
                                          <p:spTgt spid="75789"/>
                                        </p:tgtEl>
                                      </p:cBhvr>
                                    </p:animEffect>
                                  </p:childTnLst>
                                </p:cTn>
                              </p:par>
                            </p:childTnLst>
                          </p:cTn>
                        </p:par>
                        <p:par>
                          <p:cTn id="14" fill="hold">
                            <p:stCondLst>
                              <p:cond delay="500"/>
                            </p:stCondLst>
                            <p:childTnLst>
                              <p:par>
                                <p:cTn id="15" presetID="22" presetClass="entr" presetSubtype="2" fill="hold" grpId="0" nodeType="afterEffect">
                                  <p:stCondLst>
                                    <p:cond delay="0"/>
                                  </p:stCondLst>
                                  <p:childTnLst>
                                    <p:set>
                                      <p:cBhvr>
                                        <p:cTn id="16" dur="1" fill="hold">
                                          <p:stCondLst>
                                            <p:cond delay="0"/>
                                          </p:stCondLst>
                                        </p:cTn>
                                        <p:tgtEl>
                                          <p:spTgt spid="75785"/>
                                        </p:tgtEl>
                                        <p:attrNameLst>
                                          <p:attrName>style.visibility</p:attrName>
                                        </p:attrNameLst>
                                      </p:cBhvr>
                                      <p:to>
                                        <p:strVal val="visible"/>
                                      </p:to>
                                    </p:set>
                                    <p:animEffect transition="in" filter="wipe(right)">
                                      <p:cBhvr>
                                        <p:cTn id="17" dur="1000"/>
                                        <p:tgtEl>
                                          <p:spTgt spid="75785"/>
                                        </p:tgtEl>
                                      </p:cBhvr>
                                    </p:animEffect>
                                  </p:childTnLst>
                                </p:cTn>
                              </p:par>
                            </p:childTnLst>
                          </p:cTn>
                        </p:par>
                        <p:par>
                          <p:cTn id="18" fill="hold">
                            <p:stCondLst>
                              <p:cond delay="1500"/>
                            </p:stCondLst>
                            <p:childTnLst>
                              <p:par>
                                <p:cTn id="19" presetID="22" presetClass="entr" presetSubtype="8" fill="hold" grpId="0" nodeType="afterEffect">
                                  <p:stCondLst>
                                    <p:cond delay="0"/>
                                  </p:stCondLst>
                                  <p:childTnLst>
                                    <p:set>
                                      <p:cBhvr>
                                        <p:cTn id="20" dur="1" fill="hold">
                                          <p:stCondLst>
                                            <p:cond delay="0"/>
                                          </p:stCondLst>
                                        </p:cTn>
                                        <p:tgtEl>
                                          <p:spTgt spid="75788"/>
                                        </p:tgtEl>
                                        <p:attrNameLst>
                                          <p:attrName>style.visibility</p:attrName>
                                        </p:attrNameLst>
                                      </p:cBhvr>
                                      <p:to>
                                        <p:strVal val="visible"/>
                                      </p:to>
                                    </p:set>
                                    <p:animEffect transition="in" filter="wipe(left)">
                                      <p:cBhvr>
                                        <p:cTn id="21" dur="1000"/>
                                        <p:tgtEl>
                                          <p:spTgt spid="75788"/>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75782"/>
                                        </p:tgtEl>
                                        <p:attrNameLst>
                                          <p:attrName>style.visibility</p:attrName>
                                        </p:attrNameLst>
                                      </p:cBhvr>
                                      <p:to>
                                        <p:strVal val="visible"/>
                                      </p:to>
                                    </p:set>
                                    <p:animEffect transition="in" filter="fade">
                                      <p:cBhvr>
                                        <p:cTn id="26" dur="500"/>
                                        <p:tgtEl>
                                          <p:spTgt spid="75782"/>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75783"/>
                                        </p:tgtEl>
                                        <p:attrNameLst>
                                          <p:attrName>style.visibility</p:attrName>
                                        </p:attrNameLst>
                                      </p:cBhvr>
                                      <p:to>
                                        <p:strVal val="visible"/>
                                      </p:to>
                                    </p:set>
                                    <p:animEffect transition="in" filter="fade">
                                      <p:cBhvr>
                                        <p:cTn id="29" dur="500"/>
                                        <p:tgtEl>
                                          <p:spTgt spid="75783"/>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75784"/>
                                        </p:tgtEl>
                                        <p:attrNameLst>
                                          <p:attrName>style.visibility</p:attrName>
                                        </p:attrNameLst>
                                      </p:cBhvr>
                                      <p:to>
                                        <p:strVal val="visible"/>
                                      </p:to>
                                    </p:set>
                                    <p:animEffect transition="in" filter="fade">
                                      <p:cBhvr>
                                        <p:cTn id="32" dur="500"/>
                                        <p:tgtEl>
                                          <p:spTgt spid="75784"/>
                                        </p:tgtEl>
                                      </p:cBhvr>
                                    </p:animEffect>
                                  </p:childTnLst>
                                </p:cTn>
                              </p:par>
                            </p:childTnLst>
                          </p:cTn>
                        </p:par>
                        <p:par>
                          <p:cTn id="33" fill="hold">
                            <p:stCondLst>
                              <p:cond delay="500"/>
                            </p:stCondLst>
                            <p:childTnLst>
                              <p:par>
                                <p:cTn id="34" presetID="22" presetClass="entr" presetSubtype="8" fill="hold" grpId="0" nodeType="afterEffect">
                                  <p:stCondLst>
                                    <p:cond delay="0"/>
                                  </p:stCondLst>
                                  <p:childTnLst>
                                    <p:set>
                                      <p:cBhvr>
                                        <p:cTn id="35" dur="1" fill="hold">
                                          <p:stCondLst>
                                            <p:cond delay="0"/>
                                          </p:stCondLst>
                                        </p:cTn>
                                        <p:tgtEl>
                                          <p:spTgt spid="75781"/>
                                        </p:tgtEl>
                                        <p:attrNameLst>
                                          <p:attrName>style.visibility</p:attrName>
                                        </p:attrNameLst>
                                      </p:cBhvr>
                                      <p:to>
                                        <p:strVal val="visible"/>
                                      </p:to>
                                    </p:set>
                                    <p:animEffect transition="in" filter="wipe(left)">
                                      <p:cBhvr>
                                        <p:cTn id="36" dur="1000"/>
                                        <p:tgtEl>
                                          <p:spTgt spid="75781"/>
                                        </p:tgtEl>
                                      </p:cBhvr>
                                    </p:animEffect>
                                  </p:childTnLst>
                                </p:cTn>
                              </p:par>
                            </p:childTnLst>
                          </p:cTn>
                        </p:par>
                        <p:par>
                          <p:cTn id="37" fill="hold">
                            <p:stCondLst>
                              <p:cond delay="1500"/>
                            </p:stCondLst>
                            <p:childTnLst>
                              <p:par>
                                <p:cTn id="38" presetID="22" presetClass="entr" presetSubtype="8" fill="hold" grpId="0" nodeType="afterEffect">
                                  <p:stCondLst>
                                    <p:cond delay="0"/>
                                  </p:stCondLst>
                                  <p:childTnLst>
                                    <p:set>
                                      <p:cBhvr>
                                        <p:cTn id="39" dur="1" fill="hold">
                                          <p:stCondLst>
                                            <p:cond delay="0"/>
                                          </p:stCondLst>
                                        </p:cTn>
                                        <p:tgtEl>
                                          <p:spTgt spid="75780"/>
                                        </p:tgtEl>
                                        <p:attrNameLst>
                                          <p:attrName>style.visibility</p:attrName>
                                        </p:attrNameLst>
                                      </p:cBhvr>
                                      <p:to>
                                        <p:strVal val="visible"/>
                                      </p:to>
                                    </p:set>
                                    <p:animEffect transition="in" filter="wipe(left)">
                                      <p:cBhvr>
                                        <p:cTn id="40" dur="1000"/>
                                        <p:tgtEl>
                                          <p:spTgt spid="757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P spid="75781" grpId="0" animBg="1"/>
      <p:bldP spid="75782" grpId="0" animBg="1"/>
      <p:bldP spid="75783" grpId="0" animBg="1"/>
      <p:bldP spid="75784" grpId="0" animBg="1"/>
      <p:bldP spid="75785" grpId="0" animBg="1"/>
      <p:bldP spid="75786" grpId="0" animBg="1"/>
      <p:bldP spid="75787" grpId="0" animBg="1"/>
      <p:bldP spid="75788" grpId="0" animBg="1"/>
      <p:bldP spid="7578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p:txBody>
          <a:bodyPr/>
          <a:lstStyle/>
          <a:p>
            <a:pPr eaLnBrk="1" hangingPunct="1"/>
            <a:r>
              <a:rPr lang="ja-JP" altLang="en-US" smtClean="0"/>
              <a:t>指針（</a:t>
            </a:r>
            <a:r>
              <a:rPr lang="en-US" altLang="ja-JP" smtClean="0"/>
              <a:t>2</a:t>
            </a:r>
            <a:r>
              <a:rPr lang="ja-JP" altLang="en-US" smtClean="0"/>
              <a:t>）</a:t>
            </a:r>
          </a:p>
        </p:txBody>
      </p:sp>
      <p:sp>
        <p:nvSpPr>
          <p:cNvPr id="1028" name="Rectangle 3"/>
          <p:cNvSpPr>
            <a:spLocks noGrp="1" noChangeArrowheads="1"/>
          </p:cNvSpPr>
          <p:nvPr>
            <p:ph type="body" sz="half" idx="1"/>
          </p:nvPr>
        </p:nvSpPr>
        <p:spPr/>
        <p:txBody>
          <a:bodyPr/>
          <a:lstStyle/>
          <a:p>
            <a:pPr eaLnBrk="1" hangingPunct="1"/>
            <a:r>
              <a:rPr lang="ja-JP" altLang="en-US" sz="2800" smtClean="0"/>
              <a:t>言葉だけに頼らない</a:t>
            </a:r>
          </a:p>
          <a:p>
            <a:pPr lvl="1" eaLnBrk="1" hangingPunct="1"/>
            <a:r>
              <a:rPr lang="ja-JP" altLang="en-US" sz="2400" smtClean="0"/>
              <a:t>図やグラフ</a:t>
            </a:r>
          </a:p>
        </p:txBody>
      </p:sp>
      <p:graphicFrame>
        <p:nvGraphicFramePr>
          <p:cNvPr id="88510" name="Object 446"/>
          <p:cNvGraphicFramePr>
            <a:graphicFrameLocks noChangeAspect="1"/>
          </p:cNvGraphicFramePr>
          <p:nvPr>
            <p:ph sz="half" idx="2"/>
          </p:nvPr>
        </p:nvGraphicFramePr>
        <p:xfrm>
          <a:off x="1549400" y="2205038"/>
          <a:ext cx="5902325" cy="3316287"/>
        </p:xfrm>
        <a:graphic>
          <a:graphicData uri="http://schemas.openxmlformats.org/presentationml/2006/ole">
            <p:oleObj spid="_x0000_s1026" name="グラフ" r:id="rId4" imgW="5848350" imgH="3286150" progId="Excel.Sheet.8">
              <p:embed/>
            </p:oleObj>
          </a:graphicData>
        </a:graphic>
      </p:graphicFrame>
      <p:graphicFrame>
        <p:nvGraphicFramePr>
          <p:cNvPr id="88509" name="Group 445"/>
          <p:cNvGraphicFramePr>
            <a:graphicFrameLocks noGrp="1"/>
          </p:cNvGraphicFramePr>
          <p:nvPr>
            <p:ph sz="quarter" idx="4294967295"/>
          </p:nvPr>
        </p:nvGraphicFramePr>
        <p:xfrm>
          <a:off x="785813" y="2214563"/>
          <a:ext cx="7632700" cy="3311528"/>
        </p:xfrm>
        <a:graphic>
          <a:graphicData uri="http://schemas.openxmlformats.org/drawingml/2006/table">
            <a:tbl>
              <a:tblPr/>
              <a:tblGrid>
                <a:gridCol w="1235075"/>
                <a:gridCol w="574675"/>
                <a:gridCol w="1146175"/>
                <a:gridCol w="1149350"/>
                <a:gridCol w="1146175"/>
                <a:gridCol w="1146175"/>
                <a:gridCol w="1235075"/>
              </a:tblGrid>
              <a:tr h="331788">
                <a:tc>
                  <a:txBody>
                    <a:bodyPr/>
                    <a:lstStyle/>
                    <a:p>
                      <a:pPr marL="342900" marR="0" lvl="0" indent="-342900" algn="l" defTabSz="914400" rtl="0" eaLnBrk="1" fontAlgn="ctr"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ＭＳ ゴシック" pitchFamily="49" charset="-128"/>
                          <a:ea typeface="ＭＳ ゴシック" pitchFamily="49" charset="-128"/>
                        </a:rPr>
                        <a:t>支店・出張所</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l" defTabSz="914400" rtl="0" eaLnBrk="1" fontAlgn="ctr" latinLnBrk="0" hangingPunct="1">
                        <a:lnSpc>
                          <a:spcPct val="100000"/>
                        </a:lnSpc>
                        <a:spcBef>
                          <a:spcPct val="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ＭＳ ゴシック" pitchFamily="49" charset="-128"/>
                          <a:ea typeface="ＭＳ ゴシック" pitchFamily="49"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r" defTabSz="914400" rtl="0" eaLnBrk="1" fontAlgn="ctr" latinLnBrk="0" hangingPunct="1">
                        <a:lnSpc>
                          <a:spcPct val="100000"/>
                        </a:lnSpc>
                        <a:spcBef>
                          <a:spcPct val="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ＭＳ ゴシック" pitchFamily="49" charset="-128"/>
                          <a:ea typeface="ＭＳ ゴシック" pitchFamily="49" charset="-128"/>
                        </a:rPr>
                        <a:t>平成</a:t>
                      </a:r>
                      <a:r>
                        <a:rPr kumimoji="1" lang="en-US" altLang="ja-JP" sz="1200" b="0" i="0" u="none" strike="noStrike" cap="none" normalizeH="0" baseline="0" smtClean="0">
                          <a:ln>
                            <a:noFill/>
                          </a:ln>
                          <a:solidFill>
                            <a:schemeClr val="tx1"/>
                          </a:solidFill>
                          <a:effectLst/>
                          <a:latin typeface="ＭＳ ゴシック" pitchFamily="49" charset="-128"/>
                          <a:ea typeface="ＭＳ ゴシック" pitchFamily="49" charset="-128"/>
                        </a:rPr>
                        <a:t>18</a:t>
                      </a:r>
                      <a:r>
                        <a:rPr kumimoji="1" lang="ja-JP" altLang="en-US" sz="1200" b="0" i="0" u="none" strike="noStrike" cap="none" normalizeH="0" baseline="0" smtClean="0">
                          <a:ln>
                            <a:noFill/>
                          </a:ln>
                          <a:solidFill>
                            <a:schemeClr val="tx1"/>
                          </a:solidFill>
                          <a:effectLst/>
                          <a:latin typeface="ＭＳ ゴシック" pitchFamily="49" charset="-128"/>
                          <a:ea typeface="ＭＳ ゴシック" pitchFamily="49" charset="-128"/>
                        </a:rPr>
                        <a:t>年</a:t>
                      </a:r>
                      <a:r>
                        <a:rPr kumimoji="1" lang="en-US" altLang="ja-JP" sz="1200" b="0" i="0" u="none" strike="noStrike" cap="none" normalizeH="0" baseline="0" smtClean="0">
                          <a:ln>
                            <a:noFill/>
                          </a:ln>
                          <a:solidFill>
                            <a:schemeClr val="tx1"/>
                          </a:solidFill>
                          <a:effectLst/>
                          <a:latin typeface="ＭＳ ゴシック" pitchFamily="49" charset="-128"/>
                          <a:ea typeface="ＭＳ ゴシック" pitchFamily="49" charset="-128"/>
                        </a:rPr>
                        <a:t>6</a:t>
                      </a:r>
                      <a:r>
                        <a:rPr kumimoji="1" lang="ja-JP" altLang="en-US" sz="1200" b="0" i="0" u="none" strike="noStrike" cap="none" normalizeH="0" baseline="0" smtClean="0">
                          <a:ln>
                            <a:noFill/>
                          </a:ln>
                          <a:solidFill>
                            <a:schemeClr val="tx1"/>
                          </a:solidFill>
                          <a:effectLst/>
                          <a:latin typeface="ＭＳ ゴシック" pitchFamily="49" charset="-128"/>
                          <a:ea typeface="ＭＳ ゴシック" pitchFamily="49" charset="-128"/>
                        </a:rPr>
                        <a:t>月</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r" defTabSz="914400" rtl="0" eaLnBrk="1" fontAlgn="ctr" latinLnBrk="0" hangingPunct="1">
                        <a:lnSpc>
                          <a:spcPct val="100000"/>
                        </a:lnSpc>
                        <a:spcBef>
                          <a:spcPct val="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ＭＳ ゴシック" pitchFamily="49" charset="-128"/>
                          <a:ea typeface="ＭＳ ゴシック" pitchFamily="49" charset="-128"/>
                        </a:rPr>
                        <a:t>平成</a:t>
                      </a:r>
                      <a:r>
                        <a:rPr kumimoji="1" lang="en-US" altLang="ja-JP" sz="1200" b="0" i="0" u="none" strike="noStrike" cap="none" normalizeH="0" baseline="0" smtClean="0">
                          <a:ln>
                            <a:noFill/>
                          </a:ln>
                          <a:solidFill>
                            <a:schemeClr val="tx1"/>
                          </a:solidFill>
                          <a:effectLst/>
                          <a:latin typeface="ＭＳ ゴシック" pitchFamily="49" charset="-128"/>
                          <a:ea typeface="ＭＳ ゴシック" pitchFamily="49" charset="-128"/>
                        </a:rPr>
                        <a:t>18</a:t>
                      </a:r>
                      <a:r>
                        <a:rPr kumimoji="1" lang="ja-JP" altLang="en-US" sz="1200" b="0" i="0" u="none" strike="noStrike" cap="none" normalizeH="0" baseline="0" smtClean="0">
                          <a:ln>
                            <a:noFill/>
                          </a:ln>
                          <a:solidFill>
                            <a:schemeClr val="tx1"/>
                          </a:solidFill>
                          <a:effectLst/>
                          <a:latin typeface="ＭＳ ゴシック" pitchFamily="49" charset="-128"/>
                          <a:ea typeface="ＭＳ ゴシック" pitchFamily="49" charset="-128"/>
                        </a:rPr>
                        <a:t>年</a:t>
                      </a:r>
                      <a:r>
                        <a:rPr kumimoji="1" lang="en-US" altLang="ja-JP" sz="1200" b="0" i="0" u="none" strike="noStrike" cap="none" normalizeH="0" baseline="0" smtClean="0">
                          <a:ln>
                            <a:noFill/>
                          </a:ln>
                          <a:solidFill>
                            <a:schemeClr val="tx1"/>
                          </a:solidFill>
                          <a:effectLst/>
                          <a:latin typeface="ＭＳ ゴシック" pitchFamily="49" charset="-128"/>
                          <a:ea typeface="ＭＳ ゴシック" pitchFamily="49" charset="-128"/>
                        </a:rPr>
                        <a:t>7</a:t>
                      </a:r>
                      <a:r>
                        <a:rPr kumimoji="1" lang="ja-JP" altLang="en-US" sz="1200" b="0" i="0" u="none" strike="noStrike" cap="none" normalizeH="0" baseline="0" smtClean="0">
                          <a:ln>
                            <a:noFill/>
                          </a:ln>
                          <a:solidFill>
                            <a:schemeClr val="tx1"/>
                          </a:solidFill>
                          <a:effectLst/>
                          <a:latin typeface="ＭＳ ゴシック" pitchFamily="49" charset="-128"/>
                          <a:ea typeface="ＭＳ ゴシック" pitchFamily="49" charset="-128"/>
                        </a:rPr>
                        <a:t>月</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r" defTabSz="914400" rtl="0" eaLnBrk="1" fontAlgn="ctr" latinLnBrk="0" hangingPunct="1">
                        <a:lnSpc>
                          <a:spcPct val="100000"/>
                        </a:lnSpc>
                        <a:spcBef>
                          <a:spcPct val="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ＭＳ ゴシック" pitchFamily="49" charset="-128"/>
                          <a:ea typeface="ＭＳ ゴシック" pitchFamily="49" charset="-128"/>
                        </a:rPr>
                        <a:t>平成</a:t>
                      </a:r>
                      <a:r>
                        <a:rPr kumimoji="1" lang="en-US" altLang="ja-JP" sz="1200" b="0" i="0" u="none" strike="noStrike" cap="none" normalizeH="0" baseline="0" smtClean="0">
                          <a:ln>
                            <a:noFill/>
                          </a:ln>
                          <a:solidFill>
                            <a:schemeClr val="tx1"/>
                          </a:solidFill>
                          <a:effectLst/>
                          <a:latin typeface="ＭＳ ゴシック" pitchFamily="49" charset="-128"/>
                          <a:ea typeface="ＭＳ ゴシック" pitchFamily="49" charset="-128"/>
                        </a:rPr>
                        <a:t>18</a:t>
                      </a:r>
                      <a:r>
                        <a:rPr kumimoji="1" lang="ja-JP" altLang="en-US" sz="1200" b="0" i="0" u="none" strike="noStrike" cap="none" normalizeH="0" baseline="0" smtClean="0">
                          <a:ln>
                            <a:noFill/>
                          </a:ln>
                          <a:solidFill>
                            <a:schemeClr val="tx1"/>
                          </a:solidFill>
                          <a:effectLst/>
                          <a:latin typeface="ＭＳ ゴシック" pitchFamily="49" charset="-128"/>
                          <a:ea typeface="ＭＳ ゴシック" pitchFamily="49" charset="-128"/>
                        </a:rPr>
                        <a:t>年</a:t>
                      </a:r>
                      <a:r>
                        <a:rPr kumimoji="1" lang="en-US" altLang="ja-JP" sz="1200" b="0" i="0" u="none" strike="noStrike" cap="none" normalizeH="0" baseline="0" smtClean="0">
                          <a:ln>
                            <a:noFill/>
                          </a:ln>
                          <a:solidFill>
                            <a:schemeClr val="tx1"/>
                          </a:solidFill>
                          <a:effectLst/>
                          <a:latin typeface="ＭＳ ゴシック" pitchFamily="49" charset="-128"/>
                          <a:ea typeface="ＭＳ ゴシック" pitchFamily="49" charset="-128"/>
                        </a:rPr>
                        <a:t>8</a:t>
                      </a:r>
                      <a:r>
                        <a:rPr kumimoji="1" lang="ja-JP" altLang="en-US" sz="1200" b="0" i="0" u="none" strike="noStrike" cap="none" normalizeH="0" baseline="0" smtClean="0">
                          <a:ln>
                            <a:noFill/>
                          </a:ln>
                          <a:solidFill>
                            <a:schemeClr val="tx1"/>
                          </a:solidFill>
                          <a:effectLst/>
                          <a:latin typeface="ＭＳ ゴシック" pitchFamily="49" charset="-128"/>
                          <a:ea typeface="ＭＳ ゴシック" pitchFamily="49" charset="-128"/>
                        </a:rPr>
                        <a:t>月</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r" defTabSz="914400" rtl="0" eaLnBrk="1" fontAlgn="ctr" latinLnBrk="0" hangingPunct="1">
                        <a:lnSpc>
                          <a:spcPct val="100000"/>
                        </a:lnSpc>
                        <a:spcBef>
                          <a:spcPct val="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ＭＳ ゴシック" pitchFamily="49" charset="-128"/>
                          <a:ea typeface="ＭＳ ゴシック" pitchFamily="49" charset="-128"/>
                        </a:rPr>
                        <a:t>平成</a:t>
                      </a:r>
                      <a:r>
                        <a:rPr kumimoji="1" lang="en-US" altLang="ja-JP" sz="1200" b="0" i="0" u="none" strike="noStrike" cap="none" normalizeH="0" baseline="0" smtClean="0">
                          <a:ln>
                            <a:noFill/>
                          </a:ln>
                          <a:solidFill>
                            <a:schemeClr val="tx1"/>
                          </a:solidFill>
                          <a:effectLst/>
                          <a:latin typeface="ＭＳ ゴシック" pitchFamily="49" charset="-128"/>
                          <a:ea typeface="ＭＳ ゴシック" pitchFamily="49" charset="-128"/>
                        </a:rPr>
                        <a:t>18</a:t>
                      </a:r>
                      <a:r>
                        <a:rPr kumimoji="1" lang="ja-JP" altLang="en-US" sz="1200" b="0" i="0" u="none" strike="noStrike" cap="none" normalizeH="0" baseline="0" smtClean="0">
                          <a:ln>
                            <a:noFill/>
                          </a:ln>
                          <a:solidFill>
                            <a:schemeClr val="tx1"/>
                          </a:solidFill>
                          <a:effectLst/>
                          <a:latin typeface="ＭＳ ゴシック" pitchFamily="49" charset="-128"/>
                          <a:ea typeface="ＭＳ ゴシック" pitchFamily="49" charset="-128"/>
                        </a:rPr>
                        <a:t>年</a:t>
                      </a:r>
                      <a:r>
                        <a:rPr kumimoji="1" lang="en-US" altLang="ja-JP" sz="1200" b="0" i="0" u="none" strike="noStrike" cap="none" normalizeH="0" baseline="0" smtClean="0">
                          <a:ln>
                            <a:noFill/>
                          </a:ln>
                          <a:solidFill>
                            <a:schemeClr val="tx1"/>
                          </a:solidFill>
                          <a:effectLst/>
                          <a:latin typeface="ＭＳ ゴシック" pitchFamily="49" charset="-128"/>
                          <a:ea typeface="ＭＳ ゴシック" pitchFamily="49" charset="-128"/>
                        </a:rPr>
                        <a:t>9</a:t>
                      </a:r>
                      <a:r>
                        <a:rPr kumimoji="1" lang="ja-JP" altLang="en-US" sz="1200" b="0" i="0" u="none" strike="noStrike" cap="none" normalizeH="0" baseline="0" smtClean="0">
                          <a:ln>
                            <a:noFill/>
                          </a:ln>
                          <a:solidFill>
                            <a:schemeClr val="tx1"/>
                          </a:solidFill>
                          <a:effectLst/>
                          <a:latin typeface="ＭＳ ゴシック" pitchFamily="49" charset="-128"/>
                          <a:ea typeface="ＭＳ ゴシック" pitchFamily="49" charset="-128"/>
                        </a:rPr>
                        <a:t>月</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r" defTabSz="914400" rtl="0" eaLnBrk="1" fontAlgn="ctr" latinLnBrk="0" hangingPunct="1">
                        <a:lnSpc>
                          <a:spcPct val="100000"/>
                        </a:lnSpc>
                        <a:spcBef>
                          <a:spcPct val="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ＭＳ ゴシック" pitchFamily="49" charset="-128"/>
                          <a:ea typeface="ＭＳ ゴシック" pitchFamily="49" charset="-128"/>
                        </a:rPr>
                        <a:t>平成</a:t>
                      </a:r>
                      <a:r>
                        <a:rPr kumimoji="1" lang="en-US" altLang="ja-JP" sz="1200" b="0" i="0" u="none" strike="noStrike" cap="none" normalizeH="0" baseline="0" smtClean="0">
                          <a:ln>
                            <a:noFill/>
                          </a:ln>
                          <a:solidFill>
                            <a:schemeClr val="tx1"/>
                          </a:solidFill>
                          <a:effectLst/>
                          <a:latin typeface="ＭＳ ゴシック" pitchFamily="49" charset="-128"/>
                          <a:ea typeface="ＭＳ ゴシック" pitchFamily="49" charset="-128"/>
                        </a:rPr>
                        <a:t>18</a:t>
                      </a:r>
                      <a:r>
                        <a:rPr kumimoji="1" lang="ja-JP" altLang="en-US" sz="1200" b="0" i="0" u="none" strike="noStrike" cap="none" normalizeH="0" baseline="0" smtClean="0">
                          <a:ln>
                            <a:noFill/>
                          </a:ln>
                          <a:solidFill>
                            <a:schemeClr val="tx1"/>
                          </a:solidFill>
                          <a:effectLst/>
                          <a:latin typeface="ＭＳ ゴシック" pitchFamily="49" charset="-128"/>
                          <a:ea typeface="ＭＳ ゴシック" pitchFamily="49" charset="-128"/>
                        </a:rPr>
                        <a:t>年</a:t>
                      </a:r>
                      <a:r>
                        <a:rPr kumimoji="1" lang="en-US" altLang="ja-JP" sz="1200" b="0" i="0" u="none" strike="noStrike" cap="none" normalizeH="0" baseline="0" smtClean="0">
                          <a:ln>
                            <a:noFill/>
                          </a:ln>
                          <a:solidFill>
                            <a:schemeClr val="tx1"/>
                          </a:solidFill>
                          <a:effectLst/>
                          <a:latin typeface="ＭＳ ゴシック" pitchFamily="49" charset="-128"/>
                          <a:ea typeface="ＭＳ ゴシック" pitchFamily="49" charset="-128"/>
                        </a:rPr>
                        <a:t>10</a:t>
                      </a:r>
                      <a:r>
                        <a:rPr kumimoji="1" lang="ja-JP" altLang="en-US" sz="1200" b="0" i="0" u="none" strike="noStrike" cap="none" normalizeH="0" baseline="0" smtClean="0">
                          <a:ln>
                            <a:noFill/>
                          </a:ln>
                          <a:solidFill>
                            <a:schemeClr val="tx1"/>
                          </a:solidFill>
                          <a:effectLst/>
                          <a:latin typeface="ＭＳ ゴシック" pitchFamily="49" charset="-128"/>
                          <a:ea typeface="ＭＳ ゴシック" pitchFamily="49" charset="-128"/>
                        </a:rPr>
                        <a:t>月</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330200">
                <a:tc>
                  <a:txBody>
                    <a:bodyPr/>
                    <a:lstStyle/>
                    <a:p>
                      <a:pPr marL="342900" marR="0" lvl="0" indent="-342900" algn="l" defTabSz="914400" rtl="0" eaLnBrk="1" fontAlgn="ctr" latinLnBrk="0" hangingPunct="1">
                        <a:lnSpc>
                          <a:spcPct val="100000"/>
                        </a:lnSpc>
                        <a:spcBef>
                          <a:spcPct val="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ＭＳ ゴシック" pitchFamily="49" charset="-128"/>
                          <a:ea typeface="ＭＳ ゴシック" pitchFamily="49"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chemeClr val="bg1"/>
                    </a:solidFill>
                  </a:tcPr>
                </a:tc>
                <a:tc>
                  <a:txBody>
                    <a:bodyPr/>
                    <a:lstStyle/>
                    <a:p>
                      <a:pPr marL="342900" marR="0" lvl="0" indent="-342900" algn="l" defTabSz="914400" rtl="0" eaLnBrk="1" fontAlgn="ctr" latinLnBrk="0" hangingPunct="1">
                        <a:lnSpc>
                          <a:spcPct val="100000"/>
                        </a:lnSpc>
                        <a:spcBef>
                          <a:spcPct val="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ＭＳ ゴシック" pitchFamily="49" charset="-128"/>
                          <a:ea typeface="ＭＳ ゴシック" pitchFamily="49" charset="-128"/>
                        </a:rPr>
                        <a:t>計画</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r" defTabSz="914400" rtl="0" eaLnBrk="1" fontAlgn="ctr" latinLnBrk="0" hangingPunct="1">
                        <a:lnSpc>
                          <a:spcPct val="100000"/>
                        </a:lnSpc>
                        <a:spcBef>
                          <a:spcPct val="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ＭＳ ゴシック" pitchFamily="49" charset="-128"/>
                          <a:ea typeface="ＭＳ ゴシック" pitchFamily="49" charset="-128"/>
                        </a:rPr>
                        <a:t>1,600,000</a:t>
                      </a:r>
                      <a:endParaRPr kumimoji="1" lang="en-US" altLang="ja-JP"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r" defTabSz="914400" rtl="0" eaLnBrk="1" fontAlgn="ctr" latinLnBrk="0" hangingPunct="1">
                        <a:lnSpc>
                          <a:spcPct val="100000"/>
                        </a:lnSpc>
                        <a:spcBef>
                          <a:spcPct val="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ＭＳ ゴシック" pitchFamily="49" charset="-128"/>
                          <a:ea typeface="ＭＳ ゴシック" pitchFamily="49" charset="-128"/>
                        </a:rPr>
                        <a:t>1,540,000</a:t>
                      </a:r>
                      <a:endParaRPr kumimoji="1" lang="en-US" altLang="ja-JP"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r" defTabSz="914400" rtl="0" eaLnBrk="1" fontAlgn="ctr" latinLnBrk="0" hangingPunct="1">
                        <a:lnSpc>
                          <a:spcPct val="100000"/>
                        </a:lnSpc>
                        <a:spcBef>
                          <a:spcPct val="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ＭＳ ゴシック" pitchFamily="49" charset="-128"/>
                          <a:ea typeface="ＭＳ ゴシック" pitchFamily="49" charset="-128"/>
                        </a:rPr>
                        <a:t>1,212,000</a:t>
                      </a:r>
                      <a:endParaRPr kumimoji="1" lang="en-US" altLang="ja-JP"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r" defTabSz="914400" rtl="0" eaLnBrk="1" fontAlgn="ctr" latinLnBrk="0" hangingPunct="1">
                        <a:lnSpc>
                          <a:spcPct val="100000"/>
                        </a:lnSpc>
                        <a:spcBef>
                          <a:spcPct val="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ＭＳ ゴシック" pitchFamily="49" charset="-128"/>
                          <a:ea typeface="ＭＳ ゴシック" pitchFamily="49" charset="-128"/>
                        </a:rPr>
                        <a:t>1,223,000</a:t>
                      </a:r>
                      <a:endParaRPr kumimoji="1" lang="en-US" altLang="ja-JP"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r" defTabSz="914400" rtl="0" eaLnBrk="1" fontAlgn="ctr" latinLnBrk="0" hangingPunct="1">
                        <a:lnSpc>
                          <a:spcPct val="100000"/>
                        </a:lnSpc>
                        <a:spcBef>
                          <a:spcPct val="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ＭＳ ゴシック" pitchFamily="49" charset="-128"/>
                          <a:ea typeface="ＭＳ ゴシック" pitchFamily="49" charset="-128"/>
                        </a:rPr>
                        <a:t>1,340,000</a:t>
                      </a:r>
                      <a:endParaRPr kumimoji="1" lang="en-US" altLang="ja-JP"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331788">
                <a:tc>
                  <a:txBody>
                    <a:bodyPr/>
                    <a:lstStyle/>
                    <a:p>
                      <a:pPr marL="342900" marR="0" lvl="0" indent="-342900" algn="l" defTabSz="914400" rtl="0" eaLnBrk="1" fontAlgn="ctr" latinLnBrk="0" hangingPunct="1">
                        <a:lnSpc>
                          <a:spcPct val="100000"/>
                        </a:lnSpc>
                        <a:spcBef>
                          <a:spcPct val="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ＭＳ ゴシック" pitchFamily="49" charset="-128"/>
                          <a:ea typeface="ＭＳ ゴシック" pitchFamily="49" charset="-128"/>
                        </a:rPr>
                        <a:t>大阪</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chemeClr val="bg1"/>
                    </a:solidFill>
                  </a:tcPr>
                </a:tc>
                <a:tc>
                  <a:txBody>
                    <a:bodyPr/>
                    <a:lstStyle/>
                    <a:p>
                      <a:pPr marL="342900" marR="0" lvl="0" indent="-342900" algn="l" defTabSz="914400" rtl="0" eaLnBrk="1" fontAlgn="ctr" latinLnBrk="0" hangingPunct="1">
                        <a:lnSpc>
                          <a:spcPct val="100000"/>
                        </a:lnSpc>
                        <a:spcBef>
                          <a:spcPct val="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ＭＳ ゴシック" pitchFamily="49" charset="-128"/>
                          <a:ea typeface="ＭＳ ゴシック" pitchFamily="49" charset="-128"/>
                        </a:rPr>
                        <a:t>実績</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r" defTabSz="914400" rtl="0" eaLnBrk="1" fontAlgn="ctr" latinLnBrk="0" hangingPunct="1">
                        <a:lnSpc>
                          <a:spcPct val="100000"/>
                        </a:lnSpc>
                        <a:spcBef>
                          <a:spcPct val="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ＭＳ ゴシック" pitchFamily="49" charset="-128"/>
                          <a:ea typeface="ＭＳ ゴシック" pitchFamily="49" charset="-128"/>
                        </a:rPr>
                        <a:t>1,598,000</a:t>
                      </a:r>
                      <a:endParaRPr kumimoji="1" lang="en-US" altLang="ja-JP"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r" defTabSz="914400" rtl="0" eaLnBrk="1" fontAlgn="ctr" latinLnBrk="0" hangingPunct="1">
                        <a:lnSpc>
                          <a:spcPct val="100000"/>
                        </a:lnSpc>
                        <a:spcBef>
                          <a:spcPct val="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ＭＳ ゴシック" pitchFamily="49" charset="-128"/>
                          <a:ea typeface="ＭＳ ゴシック" pitchFamily="49" charset="-128"/>
                        </a:rPr>
                        <a:t>1,552,000</a:t>
                      </a:r>
                      <a:endParaRPr kumimoji="1" lang="en-US" altLang="ja-JP"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r" defTabSz="914400" rtl="0" eaLnBrk="1" fontAlgn="ctr" latinLnBrk="0" hangingPunct="1">
                        <a:lnSpc>
                          <a:spcPct val="100000"/>
                        </a:lnSpc>
                        <a:spcBef>
                          <a:spcPct val="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ＭＳ ゴシック" pitchFamily="49" charset="-128"/>
                          <a:ea typeface="ＭＳ ゴシック" pitchFamily="49" charset="-128"/>
                        </a:rPr>
                        <a:t>1,264,000</a:t>
                      </a:r>
                      <a:endParaRPr kumimoji="1" lang="en-US" altLang="ja-JP"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r" defTabSz="914400" rtl="0" eaLnBrk="1" fontAlgn="ctr" latinLnBrk="0" hangingPunct="1">
                        <a:lnSpc>
                          <a:spcPct val="100000"/>
                        </a:lnSpc>
                        <a:spcBef>
                          <a:spcPct val="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ＭＳ ゴシック" pitchFamily="49" charset="-128"/>
                          <a:ea typeface="ＭＳ ゴシック" pitchFamily="49" charset="-128"/>
                        </a:rPr>
                        <a:t>1,250,000</a:t>
                      </a:r>
                      <a:endParaRPr kumimoji="1" lang="en-US" altLang="ja-JP"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r" defTabSz="914400" rtl="0" eaLnBrk="1" fontAlgn="ctr" latinLnBrk="0" hangingPunct="1">
                        <a:lnSpc>
                          <a:spcPct val="100000"/>
                        </a:lnSpc>
                        <a:spcBef>
                          <a:spcPct val="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ＭＳ ゴシック" pitchFamily="49" charset="-128"/>
                          <a:ea typeface="ＭＳ ゴシック" pitchFamily="49" charset="-128"/>
                        </a:rPr>
                        <a:t>1,332,000</a:t>
                      </a:r>
                      <a:endParaRPr kumimoji="1" lang="en-US" altLang="ja-JP"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330200">
                <a:tc>
                  <a:txBody>
                    <a:bodyPr/>
                    <a:lstStyle/>
                    <a:p>
                      <a:pPr marL="342900" marR="0" lvl="0" indent="-342900" algn="l" defTabSz="914400" rtl="0" eaLnBrk="1" fontAlgn="ctr" latinLnBrk="0" hangingPunct="1">
                        <a:lnSpc>
                          <a:spcPct val="100000"/>
                        </a:lnSpc>
                        <a:spcBef>
                          <a:spcPct val="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ＭＳ ゴシック" pitchFamily="49" charset="-128"/>
                          <a:ea typeface="ＭＳ ゴシック" pitchFamily="49"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l" defTabSz="914400" rtl="0" eaLnBrk="1" fontAlgn="ctr" latinLnBrk="0" hangingPunct="1">
                        <a:lnSpc>
                          <a:spcPct val="100000"/>
                        </a:lnSpc>
                        <a:spcBef>
                          <a:spcPct val="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ＭＳ ゴシック" pitchFamily="49" charset="-128"/>
                          <a:ea typeface="ＭＳ ゴシック" pitchFamily="49"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r" defTabSz="914400" rtl="0" eaLnBrk="1" fontAlgn="ctr" latinLnBrk="0" hangingPunct="1">
                        <a:lnSpc>
                          <a:spcPct val="100000"/>
                        </a:lnSpc>
                        <a:spcBef>
                          <a:spcPct val="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ＭＳ ゴシック" pitchFamily="49" charset="-128"/>
                          <a:ea typeface="ＭＳ ゴシック" pitchFamily="49" charset="-128"/>
                        </a:rPr>
                        <a:t>99.9%</a:t>
                      </a:r>
                      <a:endParaRPr kumimoji="1" lang="en-US" altLang="ja-JP"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r" defTabSz="914400" rtl="0" eaLnBrk="1" fontAlgn="ctr" latinLnBrk="0" hangingPunct="1">
                        <a:lnSpc>
                          <a:spcPct val="100000"/>
                        </a:lnSpc>
                        <a:spcBef>
                          <a:spcPct val="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ＭＳ ゴシック" pitchFamily="49" charset="-128"/>
                          <a:ea typeface="ＭＳ ゴシック" pitchFamily="49" charset="-128"/>
                        </a:rPr>
                        <a:t>100.8%</a:t>
                      </a:r>
                      <a:endParaRPr kumimoji="1" lang="en-US" altLang="ja-JP"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r" defTabSz="914400" rtl="0" eaLnBrk="1" fontAlgn="ctr" latinLnBrk="0" hangingPunct="1">
                        <a:lnSpc>
                          <a:spcPct val="100000"/>
                        </a:lnSpc>
                        <a:spcBef>
                          <a:spcPct val="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ＭＳ ゴシック" pitchFamily="49" charset="-128"/>
                          <a:ea typeface="ＭＳ ゴシック" pitchFamily="49" charset="-128"/>
                        </a:rPr>
                        <a:t>104.3%</a:t>
                      </a:r>
                      <a:endParaRPr kumimoji="1" lang="en-US" altLang="ja-JP"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r" defTabSz="914400" rtl="0" eaLnBrk="1" fontAlgn="ctr" latinLnBrk="0" hangingPunct="1">
                        <a:lnSpc>
                          <a:spcPct val="100000"/>
                        </a:lnSpc>
                        <a:spcBef>
                          <a:spcPct val="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ＭＳ ゴシック" pitchFamily="49" charset="-128"/>
                          <a:ea typeface="ＭＳ ゴシック" pitchFamily="49" charset="-128"/>
                        </a:rPr>
                        <a:t>102.2%</a:t>
                      </a:r>
                      <a:endParaRPr kumimoji="1" lang="en-US" altLang="ja-JP"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r" defTabSz="914400" rtl="0" eaLnBrk="1" fontAlgn="ctr" latinLnBrk="0" hangingPunct="1">
                        <a:lnSpc>
                          <a:spcPct val="100000"/>
                        </a:lnSpc>
                        <a:spcBef>
                          <a:spcPct val="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ＭＳ ゴシック" pitchFamily="49" charset="-128"/>
                          <a:ea typeface="ＭＳ ゴシック" pitchFamily="49" charset="-128"/>
                        </a:rPr>
                        <a:t>99.4%</a:t>
                      </a:r>
                      <a:endParaRPr kumimoji="1" lang="en-US" altLang="ja-JP"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331788">
                <a:tc>
                  <a:txBody>
                    <a:bodyPr/>
                    <a:lstStyle/>
                    <a:p>
                      <a:pPr marL="342900" marR="0" lvl="0" indent="-342900" algn="l" defTabSz="914400" rtl="0" eaLnBrk="1" fontAlgn="ctr" latinLnBrk="0" hangingPunct="1">
                        <a:lnSpc>
                          <a:spcPct val="100000"/>
                        </a:lnSpc>
                        <a:spcBef>
                          <a:spcPct val="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ＭＳ ゴシック" pitchFamily="49" charset="-128"/>
                          <a:ea typeface="ＭＳ ゴシック" pitchFamily="49"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chemeClr val="bg1"/>
                    </a:solidFill>
                  </a:tcPr>
                </a:tc>
                <a:tc>
                  <a:txBody>
                    <a:bodyPr/>
                    <a:lstStyle/>
                    <a:p>
                      <a:pPr marL="342900" marR="0" lvl="0" indent="-342900" algn="l" defTabSz="914400" rtl="0" eaLnBrk="1" fontAlgn="ctr" latinLnBrk="0" hangingPunct="1">
                        <a:lnSpc>
                          <a:spcPct val="100000"/>
                        </a:lnSpc>
                        <a:spcBef>
                          <a:spcPct val="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ＭＳ ゴシック" pitchFamily="49" charset="-128"/>
                          <a:ea typeface="ＭＳ ゴシック" pitchFamily="49" charset="-128"/>
                        </a:rPr>
                        <a:t>計画</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r" defTabSz="914400" rtl="0" eaLnBrk="1" fontAlgn="ctr" latinLnBrk="0" hangingPunct="1">
                        <a:lnSpc>
                          <a:spcPct val="100000"/>
                        </a:lnSpc>
                        <a:spcBef>
                          <a:spcPct val="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ＭＳ ゴシック" pitchFamily="49" charset="-128"/>
                          <a:ea typeface="ＭＳ ゴシック" pitchFamily="49" charset="-128"/>
                        </a:rPr>
                        <a:t>1,470,000</a:t>
                      </a:r>
                      <a:endParaRPr kumimoji="1" lang="en-US" altLang="ja-JP"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r" defTabSz="914400" rtl="0" eaLnBrk="1" fontAlgn="ctr" latinLnBrk="0" hangingPunct="1">
                        <a:lnSpc>
                          <a:spcPct val="100000"/>
                        </a:lnSpc>
                        <a:spcBef>
                          <a:spcPct val="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ＭＳ ゴシック" pitchFamily="49" charset="-128"/>
                          <a:ea typeface="ＭＳ ゴシック" pitchFamily="49" charset="-128"/>
                        </a:rPr>
                        <a:t>1,500,000</a:t>
                      </a:r>
                      <a:endParaRPr kumimoji="1" lang="en-US" altLang="ja-JP"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r" defTabSz="914400" rtl="0" eaLnBrk="1" fontAlgn="ctr" latinLnBrk="0" hangingPunct="1">
                        <a:lnSpc>
                          <a:spcPct val="100000"/>
                        </a:lnSpc>
                        <a:spcBef>
                          <a:spcPct val="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ＭＳ ゴシック" pitchFamily="49" charset="-128"/>
                          <a:ea typeface="ＭＳ ゴシック" pitchFamily="49" charset="-128"/>
                        </a:rPr>
                        <a:t>1,200,000</a:t>
                      </a:r>
                      <a:endParaRPr kumimoji="1" lang="en-US" altLang="ja-JP"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r" defTabSz="914400" rtl="0" eaLnBrk="1" fontAlgn="ctr" latinLnBrk="0" hangingPunct="1">
                        <a:lnSpc>
                          <a:spcPct val="100000"/>
                        </a:lnSpc>
                        <a:spcBef>
                          <a:spcPct val="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ＭＳ ゴシック" pitchFamily="49" charset="-128"/>
                          <a:ea typeface="ＭＳ ゴシック" pitchFamily="49" charset="-128"/>
                        </a:rPr>
                        <a:t>1,200,000</a:t>
                      </a:r>
                      <a:endParaRPr kumimoji="1" lang="en-US" altLang="ja-JP"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r" defTabSz="914400" rtl="0" eaLnBrk="1" fontAlgn="ctr" latinLnBrk="0" hangingPunct="1">
                        <a:lnSpc>
                          <a:spcPct val="100000"/>
                        </a:lnSpc>
                        <a:spcBef>
                          <a:spcPct val="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ＭＳ ゴシック" pitchFamily="49" charset="-128"/>
                          <a:ea typeface="ＭＳ ゴシック" pitchFamily="49" charset="-128"/>
                        </a:rPr>
                        <a:t>1,300,000</a:t>
                      </a:r>
                      <a:endParaRPr kumimoji="1" lang="en-US" altLang="ja-JP"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331788">
                <a:tc>
                  <a:txBody>
                    <a:bodyPr/>
                    <a:lstStyle/>
                    <a:p>
                      <a:pPr marL="342900" marR="0" lvl="0" indent="-342900" algn="l" defTabSz="914400" rtl="0" eaLnBrk="1" fontAlgn="ctr" latinLnBrk="0" hangingPunct="1">
                        <a:lnSpc>
                          <a:spcPct val="100000"/>
                        </a:lnSpc>
                        <a:spcBef>
                          <a:spcPct val="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ＭＳ ゴシック" pitchFamily="49" charset="-128"/>
                          <a:ea typeface="ＭＳ ゴシック" pitchFamily="49" charset="-128"/>
                        </a:rPr>
                        <a:t>名古屋</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chemeClr val="bg1"/>
                    </a:solidFill>
                  </a:tcPr>
                </a:tc>
                <a:tc>
                  <a:txBody>
                    <a:bodyPr/>
                    <a:lstStyle/>
                    <a:p>
                      <a:pPr marL="342900" marR="0" lvl="0" indent="-342900" algn="l" defTabSz="914400" rtl="0" eaLnBrk="1" fontAlgn="ctr" latinLnBrk="0" hangingPunct="1">
                        <a:lnSpc>
                          <a:spcPct val="100000"/>
                        </a:lnSpc>
                        <a:spcBef>
                          <a:spcPct val="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ＭＳ ゴシック" pitchFamily="49" charset="-128"/>
                          <a:ea typeface="ＭＳ ゴシック" pitchFamily="49" charset="-128"/>
                        </a:rPr>
                        <a:t>実績</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r" defTabSz="914400" rtl="0" eaLnBrk="1" fontAlgn="ctr" latinLnBrk="0" hangingPunct="1">
                        <a:lnSpc>
                          <a:spcPct val="100000"/>
                        </a:lnSpc>
                        <a:spcBef>
                          <a:spcPct val="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ＭＳ ゴシック" pitchFamily="49" charset="-128"/>
                          <a:ea typeface="ＭＳ ゴシック" pitchFamily="49" charset="-128"/>
                        </a:rPr>
                        <a:t>1,480,000</a:t>
                      </a:r>
                      <a:endParaRPr kumimoji="1" lang="en-US" altLang="ja-JP"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r" defTabSz="914400" rtl="0" eaLnBrk="1" fontAlgn="ctr" latinLnBrk="0" hangingPunct="1">
                        <a:lnSpc>
                          <a:spcPct val="100000"/>
                        </a:lnSpc>
                        <a:spcBef>
                          <a:spcPct val="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ＭＳ ゴシック" pitchFamily="49" charset="-128"/>
                          <a:ea typeface="ＭＳ ゴシック" pitchFamily="49" charset="-128"/>
                        </a:rPr>
                        <a:t>1,512,000</a:t>
                      </a:r>
                      <a:endParaRPr kumimoji="1" lang="en-US" altLang="ja-JP"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r" defTabSz="914400" rtl="0" eaLnBrk="1" fontAlgn="ctr" latinLnBrk="0" hangingPunct="1">
                        <a:lnSpc>
                          <a:spcPct val="100000"/>
                        </a:lnSpc>
                        <a:spcBef>
                          <a:spcPct val="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ＭＳ ゴシック" pitchFamily="49" charset="-128"/>
                          <a:ea typeface="ＭＳ ゴシック" pitchFamily="49" charset="-128"/>
                        </a:rPr>
                        <a:t>1,164,000</a:t>
                      </a:r>
                      <a:endParaRPr kumimoji="1" lang="en-US" altLang="ja-JP"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r" defTabSz="914400" rtl="0" eaLnBrk="1" fontAlgn="ctr" latinLnBrk="0" hangingPunct="1">
                        <a:lnSpc>
                          <a:spcPct val="100000"/>
                        </a:lnSpc>
                        <a:spcBef>
                          <a:spcPct val="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ＭＳ ゴシック" pitchFamily="49" charset="-128"/>
                          <a:ea typeface="ＭＳ ゴシック" pitchFamily="49" charset="-128"/>
                        </a:rPr>
                        <a:t>1,250,000</a:t>
                      </a:r>
                      <a:endParaRPr kumimoji="1" lang="en-US" altLang="ja-JP"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r" defTabSz="914400" rtl="0" eaLnBrk="1" fontAlgn="ctr" latinLnBrk="0" hangingPunct="1">
                        <a:lnSpc>
                          <a:spcPct val="100000"/>
                        </a:lnSpc>
                        <a:spcBef>
                          <a:spcPct val="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ＭＳ ゴシック" pitchFamily="49" charset="-128"/>
                          <a:ea typeface="ＭＳ ゴシック" pitchFamily="49" charset="-128"/>
                        </a:rPr>
                        <a:t>1,302,000</a:t>
                      </a:r>
                      <a:endParaRPr kumimoji="1" lang="en-US" altLang="ja-JP"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330200">
                <a:tc>
                  <a:txBody>
                    <a:bodyPr/>
                    <a:lstStyle/>
                    <a:p>
                      <a:pPr marL="342900" marR="0" lvl="0" indent="-342900" algn="l" defTabSz="914400" rtl="0" eaLnBrk="1" fontAlgn="ctr"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ＭＳ ゴシック" pitchFamily="49" charset="-128"/>
                          <a:ea typeface="ＭＳ ゴシック" pitchFamily="49" charset="-128"/>
                        </a:rPr>
                        <a:t>　</a:t>
                      </a:r>
                      <a:endParaRPr kumimoji="1" lang="ja-JP" altLang="en-US" sz="1800" b="0" i="0" u="none" strike="noStrike" cap="none" normalizeH="0" baseline="0" dirty="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l" defTabSz="914400" rtl="0" eaLnBrk="1" fontAlgn="ctr" latinLnBrk="0" hangingPunct="1">
                        <a:lnSpc>
                          <a:spcPct val="100000"/>
                        </a:lnSpc>
                        <a:spcBef>
                          <a:spcPct val="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ＭＳ ゴシック" pitchFamily="49" charset="-128"/>
                          <a:ea typeface="ＭＳ ゴシック" pitchFamily="49"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r" defTabSz="914400" rtl="0" eaLnBrk="1" fontAlgn="ctr" latinLnBrk="0" hangingPunct="1">
                        <a:lnSpc>
                          <a:spcPct val="100000"/>
                        </a:lnSpc>
                        <a:spcBef>
                          <a:spcPct val="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ＭＳ ゴシック" pitchFamily="49" charset="-128"/>
                          <a:ea typeface="ＭＳ ゴシック" pitchFamily="49" charset="-128"/>
                        </a:rPr>
                        <a:t>100.7%</a:t>
                      </a:r>
                      <a:endParaRPr kumimoji="1" lang="en-US" altLang="ja-JP"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r" defTabSz="914400" rtl="0" eaLnBrk="1" fontAlgn="ctr" latinLnBrk="0" hangingPunct="1">
                        <a:lnSpc>
                          <a:spcPct val="100000"/>
                        </a:lnSpc>
                        <a:spcBef>
                          <a:spcPct val="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ＭＳ ゴシック" pitchFamily="49" charset="-128"/>
                          <a:ea typeface="ＭＳ ゴシック" pitchFamily="49" charset="-128"/>
                        </a:rPr>
                        <a:t>100.8%</a:t>
                      </a:r>
                      <a:endParaRPr kumimoji="1" lang="en-US" altLang="ja-JP"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r" defTabSz="914400" rtl="0" eaLnBrk="1" fontAlgn="ctr" latinLnBrk="0" hangingPunct="1">
                        <a:lnSpc>
                          <a:spcPct val="100000"/>
                        </a:lnSpc>
                        <a:spcBef>
                          <a:spcPct val="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ＭＳ ゴシック" pitchFamily="49" charset="-128"/>
                          <a:ea typeface="ＭＳ ゴシック" pitchFamily="49" charset="-128"/>
                        </a:rPr>
                        <a:t>97.0%</a:t>
                      </a:r>
                      <a:endParaRPr kumimoji="1" lang="en-US" altLang="ja-JP"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r" defTabSz="914400" rtl="0" eaLnBrk="1" fontAlgn="ctr" latinLnBrk="0" hangingPunct="1">
                        <a:lnSpc>
                          <a:spcPct val="100000"/>
                        </a:lnSpc>
                        <a:spcBef>
                          <a:spcPct val="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ＭＳ ゴシック" pitchFamily="49" charset="-128"/>
                          <a:ea typeface="ＭＳ ゴシック" pitchFamily="49" charset="-128"/>
                        </a:rPr>
                        <a:t>104.2%</a:t>
                      </a:r>
                      <a:endParaRPr kumimoji="1" lang="en-US" altLang="ja-JP"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r" defTabSz="914400" rtl="0" eaLnBrk="1" fontAlgn="ctr" latinLnBrk="0" hangingPunct="1">
                        <a:lnSpc>
                          <a:spcPct val="100000"/>
                        </a:lnSpc>
                        <a:spcBef>
                          <a:spcPct val="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ＭＳ ゴシック" pitchFamily="49" charset="-128"/>
                          <a:ea typeface="ＭＳ ゴシック" pitchFamily="49" charset="-128"/>
                        </a:rPr>
                        <a:t>100.2%</a:t>
                      </a:r>
                      <a:endParaRPr kumimoji="1" lang="en-US" altLang="ja-JP"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331788">
                <a:tc>
                  <a:txBody>
                    <a:bodyPr/>
                    <a:lstStyle/>
                    <a:p>
                      <a:pPr marL="342900" marR="0" lvl="0" indent="-342900" algn="l" defTabSz="914400" rtl="0" eaLnBrk="1" fontAlgn="ctr" latinLnBrk="0" hangingPunct="1">
                        <a:lnSpc>
                          <a:spcPct val="100000"/>
                        </a:lnSpc>
                        <a:spcBef>
                          <a:spcPct val="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ＭＳ ゴシック" pitchFamily="49" charset="-128"/>
                          <a:ea typeface="ＭＳ ゴシック" pitchFamily="49"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chemeClr val="bg1"/>
                    </a:solidFill>
                  </a:tcPr>
                </a:tc>
                <a:tc>
                  <a:txBody>
                    <a:bodyPr/>
                    <a:lstStyle/>
                    <a:p>
                      <a:pPr marL="342900" marR="0" lvl="0" indent="-342900" algn="l" defTabSz="914400" rtl="0" eaLnBrk="1" fontAlgn="ctr" latinLnBrk="0" hangingPunct="1">
                        <a:lnSpc>
                          <a:spcPct val="100000"/>
                        </a:lnSpc>
                        <a:spcBef>
                          <a:spcPct val="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ＭＳ ゴシック" pitchFamily="49" charset="-128"/>
                          <a:ea typeface="ＭＳ ゴシック" pitchFamily="49" charset="-128"/>
                        </a:rPr>
                        <a:t>計画</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r" defTabSz="914400" rtl="0" eaLnBrk="1" fontAlgn="ctr" latinLnBrk="0" hangingPunct="1">
                        <a:lnSpc>
                          <a:spcPct val="100000"/>
                        </a:lnSpc>
                        <a:spcBef>
                          <a:spcPct val="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ＭＳ ゴシック" pitchFamily="49" charset="-128"/>
                          <a:ea typeface="ＭＳ ゴシック" pitchFamily="49" charset="-128"/>
                        </a:rPr>
                        <a:t>1,400,000</a:t>
                      </a:r>
                      <a:endParaRPr kumimoji="1" lang="en-US" altLang="ja-JP"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r" defTabSz="914400" rtl="0" eaLnBrk="1" fontAlgn="ctr" latinLnBrk="0" hangingPunct="1">
                        <a:lnSpc>
                          <a:spcPct val="100000"/>
                        </a:lnSpc>
                        <a:spcBef>
                          <a:spcPct val="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ＭＳ ゴシック" pitchFamily="49" charset="-128"/>
                          <a:ea typeface="ＭＳ ゴシック" pitchFamily="49" charset="-128"/>
                        </a:rPr>
                        <a:t>1,480,000</a:t>
                      </a:r>
                      <a:endParaRPr kumimoji="1" lang="en-US" altLang="ja-JP"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r" defTabSz="914400" rtl="0" eaLnBrk="1" fontAlgn="ctr" latinLnBrk="0" hangingPunct="1">
                        <a:lnSpc>
                          <a:spcPct val="100000"/>
                        </a:lnSpc>
                        <a:spcBef>
                          <a:spcPct val="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ＭＳ ゴシック" pitchFamily="49" charset="-128"/>
                          <a:ea typeface="ＭＳ ゴシック" pitchFamily="49" charset="-128"/>
                        </a:rPr>
                        <a:t>1,100,000</a:t>
                      </a:r>
                      <a:endParaRPr kumimoji="1" lang="en-US" altLang="ja-JP"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r" defTabSz="914400" rtl="0" eaLnBrk="1" fontAlgn="ctr" latinLnBrk="0" hangingPunct="1">
                        <a:lnSpc>
                          <a:spcPct val="100000"/>
                        </a:lnSpc>
                        <a:spcBef>
                          <a:spcPct val="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ＭＳ ゴシック" pitchFamily="49" charset="-128"/>
                          <a:ea typeface="ＭＳ ゴシック" pitchFamily="49" charset="-128"/>
                        </a:rPr>
                        <a:t>1,120,000</a:t>
                      </a:r>
                      <a:endParaRPr kumimoji="1" lang="en-US" altLang="ja-JP"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r" defTabSz="914400" rtl="0" eaLnBrk="1" fontAlgn="ctr" latinLnBrk="0" hangingPunct="1">
                        <a:lnSpc>
                          <a:spcPct val="100000"/>
                        </a:lnSpc>
                        <a:spcBef>
                          <a:spcPct val="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ＭＳ ゴシック" pitchFamily="49" charset="-128"/>
                          <a:ea typeface="ＭＳ ゴシック" pitchFamily="49" charset="-128"/>
                        </a:rPr>
                        <a:t>1,200,000</a:t>
                      </a:r>
                      <a:endParaRPr kumimoji="1" lang="en-US" altLang="ja-JP"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330200">
                <a:tc>
                  <a:txBody>
                    <a:bodyPr/>
                    <a:lstStyle/>
                    <a:p>
                      <a:pPr marL="342900" marR="0" lvl="0" indent="-342900" algn="l" defTabSz="914400" rtl="0" eaLnBrk="1" fontAlgn="ctr" latinLnBrk="0" hangingPunct="1">
                        <a:lnSpc>
                          <a:spcPct val="100000"/>
                        </a:lnSpc>
                        <a:spcBef>
                          <a:spcPct val="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ＭＳ ゴシック" pitchFamily="49" charset="-128"/>
                          <a:ea typeface="ＭＳ ゴシック" pitchFamily="49" charset="-128"/>
                        </a:rPr>
                        <a:t>神戸</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chemeClr val="bg1"/>
                    </a:solidFill>
                  </a:tcPr>
                </a:tc>
                <a:tc>
                  <a:txBody>
                    <a:bodyPr/>
                    <a:lstStyle/>
                    <a:p>
                      <a:pPr marL="342900" marR="0" lvl="0" indent="-342900" algn="l" defTabSz="914400" rtl="0" eaLnBrk="1" fontAlgn="ctr" latinLnBrk="0" hangingPunct="1">
                        <a:lnSpc>
                          <a:spcPct val="100000"/>
                        </a:lnSpc>
                        <a:spcBef>
                          <a:spcPct val="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ＭＳ ゴシック" pitchFamily="49" charset="-128"/>
                          <a:ea typeface="ＭＳ ゴシック" pitchFamily="49" charset="-128"/>
                        </a:rPr>
                        <a:t>実績</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r" defTabSz="914400" rtl="0" eaLnBrk="1" fontAlgn="ctr" latinLnBrk="0" hangingPunct="1">
                        <a:lnSpc>
                          <a:spcPct val="100000"/>
                        </a:lnSpc>
                        <a:spcBef>
                          <a:spcPct val="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ＭＳ ゴシック" pitchFamily="49" charset="-128"/>
                          <a:ea typeface="ＭＳ ゴシック" pitchFamily="49" charset="-128"/>
                        </a:rPr>
                        <a:t>1,250,000</a:t>
                      </a:r>
                      <a:endParaRPr kumimoji="1" lang="en-US" altLang="ja-JP"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r" defTabSz="914400" rtl="0" eaLnBrk="1" fontAlgn="ctr" latinLnBrk="0" hangingPunct="1">
                        <a:lnSpc>
                          <a:spcPct val="100000"/>
                        </a:lnSpc>
                        <a:spcBef>
                          <a:spcPct val="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ＭＳ ゴシック" pitchFamily="49" charset="-128"/>
                          <a:ea typeface="ＭＳ ゴシック" pitchFamily="49" charset="-128"/>
                        </a:rPr>
                        <a:t>1,482,000</a:t>
                      </a:r>
                      <a:endParaRPr kumimoji="1" lang="en-US" altLang="ja-JP"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r" defTabSz="914400" rtl="0" eaLnBrk="1" fontAlgn="ctr" latinLnBrk="0" hangingPunct="1">
                        <a:lnSpc>
                          <a:spcPct val="100000"/>
                        </a:lnSpc>
                        <a:spcBef>
                          <a:spcPct val="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ＭＳ ゴシック" pitchFamily="49" charset="-128"/>
                          <a:ea typeface="ＭＳ ゴシック" pitchFamily="49" charset="-128"/>
                        </a:rPr>
                        <a:t>1,064,000</a:t>
                      </a:r>
                      <a:endParaRPr kumimoji="1" lang="en-US" altLang="ja-JP"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r" defTabSz="914400" rtl="0" eaLnBrk="1" fontAlgn="ctr" latinLnBrk="0" hangingPunct="1">
                        <a:lnSpc>
                          <a:spcPct val="100000"/>
                        </a:lnSpc>
                        <a:spcBef>
                          <a:spcPct val="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ＭＳ ゴシック" pitchFamily="49" charset="-128"/>
                          <a:ea typeface="ＭＳ ゴシック" pitchFamily="49" charset="-128"/>
                        </a:rPr>
                        <a:t>1,000,000</a:t>
                      </a:r>
                      <a:endParaRPr kumimoji="1" lang="en-US" altLang="ja-JP"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r" defTabSz="914400" rtl="0" eaLnBrk="1" fontAlgn="ctr" latinLnBrk="0" hangingPunct="1">
                        <a:lnSpc>
                          <a:spcPct val="100000"/>
                        </a:lnSpc>
                        <a:spcBef>
                          <a:spcPct val="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ＭＳ ゴシック" pitchFamily="49" charset="-128"/>
                          <a:ea typeface="ＭＳ ゴシック" pitchFamily="49" charset="-128"/>
                        </a:rPr>
                        <a:t>1,102,000</a:t>
                      </a:r>
                      <a:endParaRPr kumimoji="1" lang="en-US" altLang="ja-JP"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331788">
                <a:tc>
                  <a:txBody>
                    <a:bodyPr/>
                    <a:lstStyle/>
                    <a:p>
                      <a:pPr marL="342900" marR="0" lvl="0" indent="-342900" algn="l" defTabSz="914400" rtl="0" eaLnBrk="1" fontAlgn="ctr" latinLnBrk="0" hangingPunct="1">
                        <a:lnSpc>
                          <a:spcPct val="100000"/>
                        </a:lnSpc>
                        <a:spcBef>
                          <a:spcPct val="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ＭＳ ゴシック" pitchFamily="49" charset="-128"/>
                          <a:ea typeface="ＭＳ ゴシック" pitchFamily="49"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l" defTabSz="914400" rtl="0" eaLnBrk="1" fontAlgn="ctr" latinLnBrk="0" hangingPunct="1">
                        <a:lnSpc>
                          <a:spcPct val="100000"/>
                        </a:lnSpc>
                        <a:spcBef>
                          <a:spcPct val="0"/>
                        </a:spcBef>
                        <a:spcAft>
                          <a:spcPct val="0"/>
                        </a:spcAft>
                        <a:buClrTx/>
                        <a:buSzTx/>
                        <a:buFontTx/>
                        <a:buNone/>
                        <a:tabLst/>
                      </a:pPr>
                      <a:r>
                        <a:rPr kumimoji="1" lang="ja-JP" altLang="en-US" sz="1200" b="0" i="0" u="none" strike="noStrike" cap="none" normalizeH="0" baseline="0" smtClean="0">
                          <a:ln>
                            <a:noFill/>
                          </a:ln>
                          <a:solidFill>
                            <a:schemeClr val="tx1"/>
                          </a:solidFill>
                          <a:effectLst/>
                          <a:latin typeface="ＭＳ ゴシック" pitchFamily="49" charset="-128"/>
                          <a:ea typeface="ＭＳ ゴシック" pitchFamily="49" charset="-128"/>
                        </a:rPr>
                        <a:t>　</a:t>
                      </a:r>
                      <a:endParaRPr kumimoji="1" lang="ja-JP" altLang="en-US"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r" defTabSz="914400" rtl="0" eaLnBrk="1" fontAlgn="ctr" latinLnBrk="0" hangingPunct="1">
                        <a:lnSpc>
                          <a:spcPct val="100000"/>
                        </a:lnSpc>
                        <a:spcBef>
                          <a:spcPct val="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ＭＳ ゴシック" pitchFamily="49" charset="-128"/>
                          <a:ea typeface="ＭＳ ゴシック" pitchFamily="49" charset="-128"/>
                        </a:rPr>
                        <a:t>89.3%</a:t>
                      </a:r>
                      <a:endParaRPr kumimoji="1" lang="en-US" altLang="ja-JP"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r" defTabSz="914400" rtl="0" eaLnBrk="1" fontAlgn="ctr" latinLnBrk="0" hangingPunct="1">
                        <a:lnSpc>
                          <a:spcPct val="100000"/>
                        </a:lnSpc>
                        <a:spcBef>
                          <a:spcPct val="0"/>
                        </a:spcBef>
                        <a:spcAft>
                          <a:spcPct val="0"/>
                        </a:spcAft>
                        <a:buClrTx/>
                        <a:buSzTx/>
                        <a:buFontTx/>
                        <a:buNone/>
                        <a:tabLst/>
                      </a:pPr>
                      <a:r>
                        <a:rPr kumimoji="1" lang="en-US" altLang="ja-JP" sz="1200" b="0" i="0" u="none" strike="noStrike" cap="none" normalizeH="0" baseline="0" dirty="0" smtClean="0">
                          <a:ln>
                            <a:noFill/>
                          </a:ln>
                          <a:solidFill>
                            <a:schemeClr val="tx1"/>
                          </a:solidFill>
                          <a:effectLst/>
                          <a:latin typeface="ＭＳ ゴシック" pitchFamily="49" charset="-128"/>
                          <a:ea typeface="ＭＳ ゴシック" pitchFamily="49" charset="-128"/>
                        </a:rPr>
                        <a:t>100.1%</a:t>
                      </a:r>
                      <a:endParaRPr kumimoji="1" lang="en-US" altLang="ja-JP" sz="1800" b="0" i="0" u="none" strike="noStrike" cap="none" normalizeH="0" baseline="0" dirty="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r" defTabSz="914400" rtl="0" eaLnBrk="1" fontAlgn="ctr" latinLnBrk="0" hangingPunct="1">
                        <a:lnSpc>
                          <a:spcPct val="100000"/>
                        </a:lnSpc>
                        <a:spcBef>
                          <a:spcPct val="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ＭＳ ゴシック" pitchFamily="49" charset="-128"/>
                          <a:ea typeface="ＭＳ ゴシック" pitchFamily="49" charset="-128"/>
                        </a:rPr>
                        <a:t>96.7%</a:t>
                      </a:r>
                      <a:endParaRPr kumimoji="1" lang="en-US" altLang="ja-JP"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r" defTabSz="914400" rtl="0" eaLnBrk="1" fontAlgn="ctr" latinLnBrk="0" hangingPunct="1">
                        <a:lnSpc>
                          <a:spcPct val="100000"/>
                        </a:lnSpc>
                        <a:spcBef>
                          <a:spcPct val="0"/>
                        </a:spcBef>
                        <a:spcAft>
                          <a:spcPct val="0"/>
                        </a:spcAft>
                        <a:buClrTx/>
                        <a:buSzTx/>
                        <a:buFontTx/>
                        <a:buNone/>
                        <a:tabLst/>
                      </a:pPr>
                      <a:r>
                        <a:rPr kumimoji="1" lang="en-US" altLang="ja-JP" sz="1200" b="0" i="0" u="none" strike="noStrike" cap="none" normalizeH="0" baseline="0" smtClean="0">
                          <a:ln>
                            <a:noFill/>
                          </a:ln>
                          <a:solidFill>
                            <a:schemeClr val="tx1"/>
                          </a:solidFill>
                          <a:effectLst/>
                          <a:latin typeface="ＭＳ ゴシック" pitchFamily="49" charset="-128"/>
                          <a:ea typeface="ＭＳ ゴシック" pitchFamily="49" charset="-128"/>
                        </a:rPr>
                        <a:t>89.3%</a:t>
                      </a:r>
                      <a:endParaRPr kumimoji="1" lang="en-US" altLang="ja-JP" sz="1800" b="0" i="0" u="none" strike="noStrike" cap="none" normalizeH="0" baseline="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r" defTabSz="914400" rtl="0" eaLnBrk="1" fontAlgn="ctr" latinLnBrk="0" hangingPunct="1">
                        <a:lnSpc>
                          <a:spcPct val="100000"/>
                        </a:lnSpc>
                        <a:spcBef>
                          <a:spcPct val="0"/>
                        </a:spcBef>
                        <a:spcAft>
                          <a:spcPct val="0"/>
                        </a:spcAft>
                        <a:buClrTx/>
                        <a:buSzTx/>
                        <a:buFontTx/>
                        <a:buNone/>
                        <a:tabLst/>
                      </a:pPr>
                      <a:r>
                        <a:rPr kumimoji="1" lang="en-US" altLang="ja-JP" sz="1200" b="0" i="0" u="none" strike="noStrike" cap="none" normalizeH="0" baseline="0" dirty="0" smtClean="0">
                          <a:ln>
                            <a:noFill/>
                          </a:ln>
                          <a:solidFill>
                            <a:schemeClr val="tx1"/>
                          </a:solidFill>
                          <a:effectLst/>
                          <a:latin typeface="ＭＳ ゴシック" pitchFamily="49" charset="-128"/>
                          <a:ea typeface="ＭＳ ゴシック" pitchFamily="49" charset="-128"/>
                        </a:rPr>
                        <a:t>91.8%</a:t>
                      </a:r>
                      <a:endParaRPr kumimoji="1" lang="en-US" altLang="ja-JP" sz="1800" b="0" i="0" u="none" strike="noStrike" cap="none" normalizeH="0" baseline="0" dirty="0" smtClean="0">
                        <a:ln>
                          <a:noFill/>
                        </a:ln>
                        <a:solidFill>
                          <a:schemeClr val="tx1"/>
                        </a:solidFill>
                        <a:effectLst/>
                        <a:latin typeface="Arial" charset="0"/>
                        <a:ea typeface="ＭＳ Ｐゴシック" pitchFamily="50"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bl>
          </a:graphicData>
        </a:graphic>
      </p:graphicFrame>
      <p:sp>
        <p:nvSpPr>
          <p:cNvPr id="88512" name="Text Box 448"/>
          <p:cNvSpPr txBox="1">
            <a:spLocks noChangeArrowheads="1"/>
          </p:cNvSpPr>
          <p:nvPr/>
        </p:nvSpPr>
        <p:spPr bwMode="auto">
          <a:xfrm>
            <a:off x="4572000" y="1412875"/>
            <a:ext cx="3600450" cy="549275"/>
          </a:xfrm>
          <a:prstGeom prst="rect">
            <a:avLst/>
          </a:prstGeom>
          <a:noFill/>
          <a:ln w="9525">
            <a:noFill/>
            <a:miter lim="800000"/>
            <a:headEnd/>
            <a:tailEnd/>
          </a:ln>
        </p:spPr>
        <p:txBody>
          <a:bodyPr>
            <a:spAutoFit/>
          </a:bodyPr>
          <a:lstStyle/>
          <a:p>
            <a:pPr>
              <a:spcBef>
                <a:spcPct val="50000"/>
              </a:spcBef>
            </a:pPr>
            <a:r>
              <a:rPr lang="en-US" altLang="en-US" sz="1200">
                <a:hlinkClick r:id="rId5"/>
              </a:rPr>
              <a:t>http://takagi-hiromitsu.jp/diary/20070128.html#p01</a:t>
            </a:r>
            <a:endParaRPr lang="en-US" altLang="ja-JP" sz="1200"/>
          </a:p>
          <a:p>
            <a:pPr>
              <a:spcBef>
                <a:spcPct val="50000"/>
              </a:spcBef>
            </a:pPr>
            <a:r>
              <a:rPr lang="en-US" altLang="ja-JP" sz="1200">
                <a:hlinkClick r:id="rId6"/>
              </a:rPr>
              <a:t>http://takagi-hiromitsu.jp/diary/20070204.html#p01</a:t>
            </a:r>
            <a:endParaRPr lang="en-US" altLang="ja-JP" sz="12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1000"/>
                                        <p:tgtEl>
                                          <p:spTgt spid="88509"/>
                                        </p:tgtEl>
                                      </p:cBhvr>
                                    </p:animEffect>
                                    <p:set>
                                      <p:cBhvr>
                                        <p:cTn id="7" dur="1" fill="hold">
                                          <p:stCondLst>
                                            <p:cond delay="999"/>
                                          </p:stCondLst>
                                        </p:cTn>
                                        <p:tgtEl>
                                          <p:spTgt spid="88509"/>
                                        </p:tgtEl>
                                        <p:attrNameLst>
                                          <p:attrName>style.visibility</p:attrName>
                                        </p:attrNameLst>
                                      </p:cBhvr>
                                      <p:to>
                                        <p:strVal val="hidden"/>
                                      </p:to>
                                    </p:set>
                                  </p:childTnLst>
                                </p:cTn>
                              </p:par>
                              <p:par>
                                <p:cTn id="8" presetID="10" presetClass="entr" presetSubtype="0" fill="hold" grpId="0" nodeType="withEffect">
                                  <p:stCondLst>
                                    <p:cond delay="0"/>
                                  </p:stCondLst>
                                  <p:childTnLst>
                                    <p:set>
                                      <p:cBhvr>
                                        <p:cTn id="9" dur="1" fill="hold">
                                          <p:stCondLst>
                                            <p:cond delay="0"/>
                                          </p:stCondLst>
                                        </p:cTn>
                                        <p:tgtEl>
                                          <p:spTgt spid="88510"/>
                                        </p:tgtEl>
                                        <p:attrNameLst>
                                          <p:attrName>style.visibility</p:attrName>
                                        </p:attrNameLst>
                                      </p:cBhvr>
                                      <p:to>
                                        <p:strVal val="visible"/>
                                      </p:to>
                                    </p:set>
                                    <p:animEffect transition="in" filter="fade">
                                      <p:cBhvr>
                                        <p:cTn id="10" dur="1000"/>
                                        <p:tgtEl>
                                          <p:spTgt spid="88510"/>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88512"/>
                                        </p:tgtEl>
                                        <p:attrNameLst>
                                          <p:attrName>style.visibility</p:attrName>
                                        </p:attrNameLst>
                                      </p:cBhvr>
                                      <p:to>
                                        <p:strVal val="visible"/>
                                      </p:to>
                                    </p:set>
                                    <p:animEffect transition="in" filter="fade">
                                      <p:cBhvr>
                                        <p:cTn id="13" dur="1000"/>
                                        <p:tgtEl>
                                          <p:spTgt spid="885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88510" grpId="0"/>
      <p:bldP spid="8851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ja-JP" altLang="en-US" smtClean="0"/>
              <a:t>指針（３）</a:t>
            </a:r>
          </a:p>
        </p:txBody>
      </p:sp>
      <p:sp>
        <p:nvSpPr>
          <p:cNvPr id="16387" name="Rectangle 3"/>
          <p:cNvSpPr>
            <a:spLocks noGrp="1" noChangeArrowheads="1"/>
          </p:cNvSpPr>
          <p:nvPr>
            <p:ph idx="1"/>
          </p:nvPr>
        </p:nvSpPr>
        <p:spPr/>
        <p:txBody>
          <a:bodyPr/>
          <a:lstStyle/>
          <a:p>
            <a:pPr eaLnBrk="1" hangingPunct="1"/>
            <a:r>
              <a:rPr lang="ja-JP" altLang="en-US" smtClean="0"/>
              <a:t>余白の美</a:t>
            </a:r>
          </a:p>
          <a:p>
            <a:pPr lvl="1" eaLnBrk="1" hangingPunct="1"/>
            <a:r>
              <a:rPr lang="ja-JP" altLang="en-US" smtClean="0"/>
              <a:t>文字を判別しやすい</a:t>
            </a:r>
          </a:p>
          <a:p>
            <a:pPr lvl="1" eaLnBrk="1" hangingPunct="1"/>
            <a:r>
              <a:rPr lang="ja-JP" altLang="en-US" smtClean="0"/>
              <a:t>読みやすい</a:t>
            </a:r>
            <a:endParaRPr lang="en-US" altLang="ja-JP" smtClean="0"/>
          </a:p>
          <a:p>
            <a:pPr lvl="1" eaLnBrk="1" hangingPunct="1"/>
            <a:r>
              <a:rPr lang="ja-JP" altLang="en-US" smtClean="0"/>
              <a:t>「魅せる」文書</a:t>
            </a:r>
          </a:p>
          <a:p>
            <a:pPr eaLnBrk="1" hangingPunct="1"/>
            <a:endParaRPr lang="en-US" altLang="ja-JP"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ja-JP" altLang="en-US" smtClean="0"/>
              <a:t>振り返る</a:t>
            </a:r>
          </a:p>
        </p:txBody>
      </p:sp>
      <p:sp>
        <p:nvSpPr>
          <p:cNvPr id="17411" name="Rectangle 3"/>
          <p:cNvSpPr>
            <a:spLocks noGrp="1" noChangeArrowheads="1"/>
          </p:cNvSpPr>
          <p:nvPr>
            <p:ph idx="1"/>
          </p:nvPr>
        </p:nvSpPr>
        <p:spPr/>
        <p:txBody>
          <a:bodyPr/>
          <a:lstStyle/>
          <a:p>
            <a:pPr eaLnBrk="1" hangingPunct="1">
              <a:lnSpc>
                <a:spcPct val="90000"/>
              </a:lnSpc>
            </a:pPr>
            <a:r>
              <a:rPr lang="ja-JP" altLang="en-US" smtClean="0"/>
              <a:t>第</a:t>
            </a:r>
            <a:r>
              <a:rPr lang="en-US" altLang="ja-JP" smtClean="0"/>
              <a:t>3</a:t>
            </a:r>
            <a:r>
              <a:rPr lang="ja-JP" altLang="en-US" smtClean="0"/>
              <a:t>者の目線</a:t>
            </a:r>
          </a:p>
          <a:p>
            <a:pPr lvl="1" eaLnBrk="1" hangingPunct="1">
              <a:lnSpc>
                <a:spcPct val="90000"/>
              </a:lnSpc>
            </a:pPr>
            <a:r>
              <a:rPr lang="ja-JP" altLang="en-US" smtClean="0"/>
              <a:t>行間で語らない（知ってることを期待しない）</a:t>
            </a:r>
          </a:p>
          <a:p>
            <a:pPr lvl="1" eaLnBrk="1" hangingPunct="1">
              <a:lnSpc>
                <a:spcPct val="90000"/>
              </a:lnSpc>
            </a:pPr>
            <a:r>
              <a:rPr lang="ja-JP" altLang="en-US" smtClean="0"/>
              <a:t>提出先の用語を使う（自社の用語を使わない）</a:t>
            </a:r>
          </a:p>
          <a:p>
            <a:pPr eaLnBrk="1" hangingPunct="1">
              <a:lnSpc>
                <a:spcPct val="90000"/>
              </a:lnSpc>
            </a:pPr>
            <a:r>
              <a:rPr lang="ja-JP" altLang="en-US" smtClean="0"/>
              <a:t>校正ツール</a:t>
            </a:r>
          </a:p>
          <a:p>
            <a:pPr lvl="1" eaLnBrk="1" hangingPunct="1">
              <a:lnSpc>
                <a:spcPct val="90000"/>
              </a:lnSpc>
            </a:pPr>
            <a:r>
              <a:rPr lang="ja-JP" altLang="en-US" smtClean="0"/>
              <a:t>誤字、脱字、ミス スペル</a:t>
            </a:r>
          </a:p>
          <a:p>
            <a:pPr lvl="1" eaLnBrk="1" hangingPunct="1">
              <a:lnSpc>
                <a:spcPct val="90000"/>
              </a:lnSpc>
            </a:pPr>
            <a:r>
              <a:rPr lang="ja-JP" altLang="en-US" smtClean="0"/>
              <a:t>文体チェック</a:t>
            </a:r>
          </a:p>
          <a:p>
            <a:pPr lvl="1" eaLnBrk="1" hangingPunct="1">
              <a:lnSpc>
                <a:spcPct val="90000"/>
              </a:lnSpc>
            </a:pPr>
            <a:r>
              <a:rPr lang="ja-JP" altLang="en-US" smtClean="0"/>
              <a:t>表記のゆれ</a:t>
            </a:r>
          </a:p>
          <a:p>
            <a:pPr lvl="2" eaLnBrk="1" hangingPunct="1">
              <a:lnSpc>
                <a:spcPct val="90000"/>
              </a:lnSpc>
            </a:pPr>
            <a:r>
              <a:rPr lang="ja-JP" altLang="en-US" smtClean="0"/>
              <a:t>メンバー⇔メンバ</a:t>
            </a:r>
          </a:p>
          <a:p>
            <a:pPr lvl="2" eaLnBrk="1" hangingPunct="1">
              <a:lnSpc>
                <a:spcPct val="90000"/>
              </a:lnSpc>
            </a:pPr>
            <a:r>
              <a:rPr lang="ja-JP" altLang="en-US" smtClean="0"/>
              <a:t>カタカナ⇔ｶﾀｶﾅ</a:t>
            </a:r>
          </a:p>
          <a:p>
            <a:pPr lvl="2" eaLnBrk="1" hangingPunct="1">
              <a:lnSpc>
                <a:spcPct val="90000"/>
              </a:lnSpc>
            </a:pPr>
            <a:r>
              <a:rPr lang="ja-JP" altLang="en-US" smtClean="0"/>
              <a:t>ログイン ユーザ⇔ログオン アカウント</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タイトル 1"/>
          <p:cNvSpPr>
            <a:spLocks noGrp="1"/>
          </p:cNvSpPr>
          <p:nvPr>
            <p:ph type="title"/>
          </p:nvPr>
        </p:nvSpPr>
        <p:spPr/>
        <p:txBody>
          <a:bodyPr/>
          <a:lstStyle/>
          <a:p>
            <a:pPr eaLnBrk="1" hangingPunct="1"/>
            <a:r>
              <a:rPr lang="ja-JP" altLang="en-US" smtClean="0"/>
              <a:t>まとめ</a:t>
            </a:r>
          </a:p>
        </p:txBody>
      </p:sp>
      <p:sp>
        <p:nvSpPr>
          <p:cNvPr id="18435" name="コンテンツ プレースホルダ 2"/>
          <p:cNvSpPr>
            <a:spLocks noGrp="1"/>
          </p:cNvSpPr>
          <p:nvPr>
            <p:ph idx="1"/>
          </p:nvPr>
        </p:nvSpPr>
        <p:spPr/>
        <p:txBody>
          <a:bodyPr/>
          <a:lstStyle/>
          <a:p>
            <a:pPr eaLnBrk="1" hangingPunct="1"/>
            <a:r>
              <a:rPr lang="ja-JP" altLang="en-US" sz="5400" smtClean="0"/>
              <a:t>文書も分析、設計が必要</a:t>
            </a:r>
            <a:endParaRPr lang="en-US" altLang="ja-JP" sz="5400" smtClean="0"/>
          </a:p>
          <a:p>
            <a:pPr eaLnBrk="1" hangingPunct="1"/>
            <a:r>
              <a:rPr lang="ja-JP" altLang="en-US" sz="5400" smtClean="0"/>
              <a:t>書く前に、品質を作り込む</a:t>
            </a:r>
            <a:endParaRPr lang="en-US" altLang="ja-JP" sz="5400" smtClean="0"/>
          </a:p>
          <a:p>
            <a:pPr eaLnBrk="1" hangingPunct="1"/>
            <a:r>
              <a:rPr lang="ja-JP" altLang="en-US" sz="5400" smtClean="0"/>
              <a:t>魅せる文書を心がける</a:t>
            </a:r>
            <a:endParaRPr lang="en-US" altLang="ja-JP" sz="5400" smtClean="0"/>
          </a:p>
          <a:p>
            <a:pPr eaLnBrk="1" hangingPunct="1"/>
            <a:r>
              <a:rPr lang="ja-JP" altLang="en-US" sz="5400" smtClean="0"/>
              <a:t>振り返り、確認する</a:t>
            </a:r>
            <a:endParaRPr lang="en-US" altLang="ja-JP" sz="5400" smtClean="0"/>
          </a:p>
          <a:p>
            <a:pPr eaLnBrk="1" hangingPunct="1"/>
            <a:endParaRPr lang="en-US" altLang="ja-JP" sz="5400" smtClean="0"/>
          </a:p>
          <a:p>
            <a:pPr eaLnBrk="1" hangingPunct="1"/>
            <a:endParaRPr lang="ja-JP" altLang="en-US" sz="540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タイトル 1"/>
          <p:cNvSpPr>
            <a:spLocks noGrp="1"/>
          </p:cNvSpPr>
          <p:nvPr>
            <p:ph type="title"/>
          </p:nvPr>
        </p:nvSpPr>
        <p:spPr/>
        <p:txBody>
          <a:bodyPr/>
          <a:lstStyle/>
          <a:p>
            <a:pPr eaLnBrk="1" hangingPunct="1"/>
            <a:r>
              <a:rPr lang="en-US" altLang="ja-JP" sz="3600" smtClean="0"/>
              <a:t>Questions?</a:t>
            </a:r>
            <a:endParaRPr lang="ja-JP" altLang="en-US" sz="360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ja-JP" altLang="en-US" smtClean="0"/>
              <a:t>アジェンダ</a:t>
            </a:r>
          </a:p>
        </p:txBody>
      </p:sp>
      <p:sp>
        <p:nvSpPr>
          <p:cNvPr id="5123" name="Rectangle 3"/>
          <p:cNvSpPr>
            <a:spLocks noGrp="1" noChangeArrowheads="1"/>
          </p:cNvSpPr>
          <p:nvPr>
            <p:ph idx="1"/>
          </p:nvPr>
        </p:nvSpPr>
        <p:spPr>
          <a:xfrm>
            <a:off x="2051050" y="1557338"/>
            <a:ext cx="5064125" cy="4535487"/>
          </a:xfrm>
        </p:spPr>
        <p:txBody>
          <a:bodyPr/>
          <a:lstStyle/>
          <a:p>
            <a:pPr eaLnBrk="1" hangingPunct="1"/>
            <a:r>
              <a:rPr lang="ja-JP" altLang="en-US" sz="3600" smtClean="0"/>
              <a:t>準備</a:t>
            </a:r>
          </a:p>
          <a:p>
            <a:pPr eaLnBrk="1" hangingPunct="1"/>
            <a:r>
              <a:rPr lang="ja-JP" altLang="en-US" sz="3600" smtClean="0"/>
              <a:t>書き方</a:t>
            </a:r>
          </a:p>
          <a:p>
            <a:pPr eaLnBrk="1" hangingPunct="1"/>
            <a:endParaRPr lang="en-US" altLang="ja-JP" sz="360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ja-JP" altLang="en-US" smtClean="0"/>
              <a:t>書く準備として必要なこと</a:t>
            </a:r>
          </a:p>
        </p:txBody>
      </p:sp>
      <p:sp>
        <p:nvSpPr>
          <p:cNvPr id="6147" name="Rectangle 3"/>
          <p:cNvSpPr>
            <a:spLocks noGrp="1" noChangeArrowheads="1"/>
          </p:cNvSpPr>
          <p:nvPr>
            <p:ph idx="1"/>
          </p:nvPr>
        </p:nvSpPr>
        <p:spPr/>
        <p:txBody>
          <a:bodyPr/>
          <a:lstStyle/>
          <a:p>
            <a:pPr eaLnBrk="1" hangingPunct="1"/>
            <a:endParaRPr lang="en-US" altLang="ja-JP" smtClean="0"/>
          </a:p>
          <a:p>
            <a:pPr eaLnBrk="1" hangingPunct="1"/>
            <a:r>
              <a:rPr lang="ja-JP" altLang="en-US" sz="3600" smtClean="0"/>
              <a:t>敵を知り、己を知れば、百戦危うからず</a:t>
            </a:r>
          </a:p>
          <a:p>
            <a:pPr eaLnBrk="1" hangingPunct="1"/>
            <a:endParaRPr lang="ja-JP" altLang="en-US" smtClean="0"/>
          </a:p>
          <a:p>
            <a:pPr lvl="1" eaLnBrk="1" hangingPunct="1"/>
            <a:r>
              <a:rPr lang="ja-JP" altLang="en-US" smtClean="0"/>
              <a:t>なんのために作るのか？</a:t>
            </a:r>
          </a:p>
          <a:p>
            <a:pPr lvl="1" eaLnBrk="1" hangingPunct="1"/>
            <a:r>
              <a:rPr lang="ja-JP" altLang="en-US" smtClean="0"/>
              <a:t>読む人と技術文書との関係は？</a:t>
            </a:r>
          </a:p>
          <a:p>
            <a:pPr lvl="1" eaLnBrk="1" hangingPunct="1"/>
            <a:r>
              <a:rPr lang="ja-JP" altLang="en-US" smtClean="0"/>
              <a:t>読み手が欲しているものは？</a:t>
            </a:r>
          </a:p>
          <a:p>
            <a:pPr lvl="1" eaLnBrk="1" hangingPunct="1"/>
            <a:r>
              <a:rPr lang="ja-JP" altLang="en-US" smtClean="0"/>
              <a:t>自分が持っている情報は？</a:t>
            </a:r>
          </a:p>
          <a:p>
            <a:pPr eaLnBrk="1" hangingPunct="1"/>
            <a:endParaRPr lang="en-US" altLang="ja-JP"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altLang="ja-JP" smtClean="0"/>
              <a:t>1</a:t>
            </a:r>
            <a:r>
              <a:rPr lang="en-US" altLang="ja-JP" baseline="30000" smtClean="0"/>
              <a:t>st </a:t>
            </a:r>
            <a:r>
              <a:rPr lang="ja-JP" altLang="en-US" smtClean="0"/>
              <a:t>－ 作成するタイミングと文書</a:t>
            </a:r>
          </a:p>
        </p:txBody>
      </p:sp>
      <p:pic>
        <p:nvPicPr>
          <p:cNvPr id="7171" name="Picture 32" descr="MPj04090260000[1]"/>
          <p:cNvPicPr>
            <a:picLocks noChangeAspect="1" noChangeArrowheads="1"/>
          </p:cNvPicPr>
          <p:nvPr/>
        </p:nvPicPr>
        <p:blipFill>
          <a:blip r:embed="rId3"/>
          <a:srcRect/>
          <a:stretch>
            <a:fillRect/>
          </a:stretch>
        </p:blipFill>
        <p:spPr bwMode="auto">
          <a:xfrm>
            <a:off x="3348038" y="908050"/>
            <a:ext cx="5256212" cy="5256213"/>
          </a:xfrm>
          <a:prstGeom prst="rect">
            <a:avLst/>
          </a:prstGeom>
          <a:noFill/>
          <a:ln w="9525">
            <a:noFill/>
            <a:miter lim="800000"/>
            <a:headEnd/>
            <a:tailEnd/>
          </a:ln>
        </p:spPr>
      </p:pic>
      <p:sp>
        <p:nvSpPr>
          <p:cNvPr id="7172" name="Text Box 7"/>
          <p:cNvSpPr txBox="1">
            <a:spLocks noChangeArrowheads="1"/>
          </p:cNvSpPr>
          <p:nvPr/>
        </p:nvSpPr>
        <p:spPr bwMode="auto">
          <a:xfrm>
            <a:off x="1350963" y="1993900"/>
            <a:ext cx="596900" cy="366713"/>
          </a:xfrm>
          <a:prstGeom prst="rect">
            <a:avLst/>
          </a:prstGeom>
          <a:noFill/>
          <a:ln w="9525">
            <a:noFill/>
            <a:miter lim="800000"/>
            <a:headEnd/>
            <a:tailEnd/>
          </a:ln>
        </p:spPr>
        <p:txBody>
          <a:bodyPr>
            <a:spAutoFit/>
          </a:bodyPr>
          <a:lstStyle/>
          <a:p>
            <a:endParaRPr lang="ja-JP" altLang="ja-JP"/>
          </a:p>
        </p:txBody>
      </p:sp>
      <p:sp>
        <p:nvSpPr>
          <p:cNvPr id="7173" name="Text Box 8"/>
          <p:cNvSpPr txBox="1">
            <a:spLocks noChangeArrowheads="1"/>
          </p:cNvSpPr>
          <p:nvPr/>
        </p:nvSpPr>
        <p:spPr bwMode="auto">
          <a:xfrm>
            <a:off x="1387475" y="1268413"/>
            <a:ext cx="1412875" cy="466725"/>
          </a:xfrm>
          <a:prstGeom prst="rect">
            <a:avLst/>
          </a:prstGeom>
          <a:solidFill>
            <a:schemeClr val="accent1"/>
          </a:solidFill>
          <a:ln w="9525">
            <a:solidFill>
              <a:schemeClr val="tx1"/>
            </a:solidFill>
            <a:miter lim="800000"/>
            <a:headEnd/>
            <a:tailEnd/>
          </a:ln>
        </p:spPr>
        <p:txBody>
          <a:bodyPr wrap="none" anchor="ctr" anchorCtr="1">
            <a:spAutoFit/>
          </a:bodyPr>
          <a:lstStyle/>
          <a:p>
            <a:pPr>
              <a:spcBef>
                <a:spcPct val="50000"/>
              </a:spcBef>
            </a:pPr>
            <a:r>
              <a:rPr lang="ja-JP" altLang="en-US" sz="2400">
                <a:ea typeface="MS UI Gothic" pitchFamily="50" charset="-128"/>
              </a:rPr>
              <a:t>要件定義</a:t>
            </a:r>
          </a:p>
        </p:txBody>
      </p:sp>
      <p:sp>
        <p:nvSpPr>
          <p:cNvPr id="7174" name="Text Box 9"/>
          <p:cNvSpPr txBox="1">
            <a:spLocks noChangeArrowheads="1"/>
          </p:cNvSpPr>
          <p:nvPr/>
        </p:nvSpPr>
        <p:spPr bwMode="auto">
          <a:xfrm>
            <a:off x="1389063" y="2103438"/>
            <a:ext cx="1412875" cy="466725"/>
          </a:xfrm>
          <a:prstGeom prst="rect">
            <a:avLst/>
          </a:prstGeom>
          <a:solidFill>
            <a:schemeClr val="accent1"/>
          </a:solidFill>
          <a:ln w="9525">
            <a:solidFill>
              <a:schemeClr val="tx1"/>
            </a:solidFill>
            <a:miter lim="800000"/>
            <a:headEnd/>
            <a:tailEnd/>
          </a:ln>
        </p:spPr>
        <p:txBody>
          <a:bodyPr wrap="none" anchor="ctr" anchorCtr="1">
            <a:spAutoFit/>
          </a:bodyPr>
          <a:lstStyle/>
          <a:p>
            <a:pPr>
              <a:spcBef>
                <a:spcPct val="50000"/>
              </a:spcBef>
            </a:pPr>
            <a:r>
              <a:rPr lang="ja-JP" altLang="en-US" sz="2400">
                <a:ea typeface="MS UI Gothic" pitchFamily="50" charset="-128"/>
              </a:rPr>
              <a:t>概要設計</a:t>
            </a:r>
          </a:p>
        </p:txBody>
      </p:sp>
      <p:sp>
        <p:nvSpPr>
          <p:cNvPr id="7175" name="Text Box 10"/>
          <p:cNvSpPr txBox="1">
            <a:spLocks noChangeArrowheads="1"/>
          </p:cNvSpPr>
          <p:nvPr/>
        </p:nvSpPr>
        <p:spPr bwMode="auto">
          <a:xfrm>
            <a:off x="1389063" y="2938463"/>
            <a:ext cx="1412875" cy="466725"/>
          </a:xfrm>
          <a:prstGeom prst="rect">
            <a:avLst/>
          </a:prstGeom>
          <a:solidFill>
            <a:schemeClr val="accent1"/>
          </a:solidFill>
          <a:ln w="9525">
            <a:solidFill>
              <a:schemeClr val="tx1"/>
            </a:solidFill>
            <a:miter lim="800000"/>
            <a:headEnd/>
            <a:tailEnd/>
          </a:ln>
        </p:spPr>
        <p:txBody>
          <a:bodyPr wrap="none" anchor="ctr" anchorCtr="1">
            <a:spAutoFit/>
          </a:bodyPr>
          <a:lstStyle/>
          <a:p>
            <a:pPr>
              <a:spcBef>
                <a:spcPct val="50000"/>
              </a:spcBef>
            </a:pPr>
            <a:r>
              <a:rPr lang="ja-JP" altLang="en-US" sz="2400">
                <a:ea typeface="MS UI Gothic" pitchFamily="50" charset="-128"/>
              </a:rPr>
              <a:t>詳細設計</a:t>
            </a:r>
          </a:p>
        </p:txBody>
      </p:sp>
      <p:sp>
        <p:nvSpPr>
          <p:cNvPr id="7176" name="Text Box 11"/>
          <p:cNvSpPr txBox="1">
            <a:spLocks noChangeArrowheads="1"/>
          </p:cNvSpPr>
          <p:nvPr/>
        </p:nvSpPr>
        <p:spPr bwMode="auto">
          <a:xfrm>
            <a:off x="1325563" y="3773488"/>
            <a:ext cx="1538287" cy="466725"/>
          </a:xfrm>
          <a:prstGeom prst="rect">
            <a:avLst/>
          </a:prstGeom>
          <a:solidFill>
            <a:schemeClr val="accent1"/>
          </a:solidFill>
          <a:ln w="9525">
            <a:solidFill>
              <a:schemeClr val="tx1"/>
            </a:solidFill>
            <a:miter lim="800000"/>
            <a:headEnd/>
            <a:tailEnd/>
          </a:ln>
        </p:spPr>
        <p:txBody>
          <a:bodyPr wrap="none" anchor="ctr" anchorCtr="1">
            <a:spAutoFit/>
          </a:bodyPr>
          <a:lstStyle/>
          <a:p>
            <a:pPr>
              <a:spcBef>
                <a:spcPct val="50000"/>
              </a:spcBef>
            </a:pPr>
            <a:r>
              <a:rPr lang="ja-JP" altLang="en-US" sz="2400">
                <a:ea typeface="MS UI Gothic" pitchFamily="50" charset="-128"/>
              </a:rPr>
              <a:t>コーディング</a:t>
            </a:r>
          </a:p>
        </p:txBody>
      </p:sp>
      <p:sp>
        <p:nvSpPr>
          <p:cNvPr id="7177" name="Text Box 12"/>
          <p:cNvSpPr txBox="1">
            <a:spLocks noChangeArrowheads="1"/>
          </p:cNvSpPr>
          <p:nvPr/>
        </p:nvSpPr>
        <p:spPr bwMode="auto">
          <a:xfrm>
            <a:off x="1657350" y="4608513"/>
            <a:ext cx="876300" cy="466725"/>
          </a:xfrm>
          <a:prstGeom prst="rect">
            <a:avLst/>
          </a:prstGeom>
          <a:solidFill>
            <a:schemeClr val="accent1"/>
          </a:solidFill>
          <a:ln w="9525">
            <a:solidFill>
              <a:schemeClr val="tx1"/>
            </a:solidFill>
            <a:miter lim="800000"/>
            <a:headEnd/>
            <a:tailEnd/>
          </a:ln>
        </p:spPr>
        <p:txBody>
          <a:bodyPr wrap="none" anchor="ctr" anchorCtr="1">
            <a:spAutoFit/>
          </a:bodyPr>
          <a:lstStyle/>
          <a:p>
            <a:pPr>
              <a:spcBef>
                <a:spcPct val="50000"/>
              </a:spcBef>
            </a:pPr>
            <a:r>
              <a:rPr lang="ja-JP" altLang="en-US" sz="2400">
                <a:ea typeface="MS UI Gothic" pitchFamily="50" charset="-128"/>
              </a:rPr>
              <a:t>テスト</a:t>
            </a:r>
          </a:p>
        </p:txBody>
      </p:sp>
      <p:sp>
        <p:nvSpPr>
          <p:cNvPr id="7178" name="Text Box 13"/>
          <p:cNvSpPr txBox="1">
            <a:spLocks noChangeArrowheads="1"/>
          </p:cNvSpPr>
          <p:nvPr/>
        </p:nvSpPr>
        <p:spPr bwMode="auto">
          <a:xfrm>
            <a:off x="1692275" y="5445125"/>
            <a:ext cx="803275" cy="466725"/>
          </a:xfrm>
          <a:prstGeom prst="rect">
            <a:avLst/>
          </a:prstGeom>
          <a:solidFill>
            <a:schemeClr val="accent1"/>
          </a:solidFill>
          <a:ln w="9525">
            <a:solidFill>
              <a:schemeClr val="tx1"/>
            </a:solidFill>
            <a:miter lim="800000"/>
            <a:headEnd/>
            <a:tailEnd/>
          </a:ln>
        </p:spPr>
        <p:txBody>
          <a:bodyPr wrap="none" anchor="ctr" anchorCtr="1">
            <a:spAutoFit/>
          </a:bodyPr>
          <a:lstStyle/>
          <a:p>
            <a:pPr>
              <a:spcBef>
                <a:spcPct val="50000"/>
              </a:spcBef>
            </a:pPr>
            <a:r>
              <a:rPr lang="ja-JP" altLang="en-US" sz="2400">
                <a:ea typeface="MS UI Gothic" pitchFamily="50" charset="-128"/>
              </a:rPr>
              <a:t>納品</a:t>
            </a:r>
          </a:p>
        </p:txBody>
      </p:sp>
      <p:sp>
        <p:nvSpPr>
          <p:cNvPr id="57358" name="Text Box 14"/>
          <p:cNvSpPr txBox="1">
            <a:spLocks noChangeArrowheads="1"/>
          </p:cNvSpPr>
          <p:nvPr/>
        </p:nvSpPr>
        <p:spPr bwMode="auto">
          <a:xfrm>
            <a:off x="6084888" y="1268413"/>
            <a:ext cx="1717675" cy="466725"/>
          </a:xfrm>
          <a:prstGeom prst="rect">
            <a:avLst/>
          </a:prstGeom>
          <a:solidFill>
            <a:srgbClr val="CCFFFF"/>
          </a:solidFill>
          <a:ln w="9525">
            <a:solidFill>
              <a:schemeClr val="tx1"/>
            </a:solidFill>
            <a:prstDash val="sysDot"/>
            <a:miter lim="800000"/>
            <a:headEnd/>
            <a:tailEnd/>
          </a:ln>
        </p:spPr>
        <p:txBody>
          <a:bodyPr wrap="none" anchor="ctr" anchorCtr="1">
            <a:spAutoFit/>
          </a:bodyPr>
          <a:lstStyle/>
          <a:p>
            <a:pPr>
              <a:spcBef>
                <a:spcPct val="50000"/>
              </a:spcBef>
            </a:pPr>
            <a:r>
              <a:rPr lang="ja-JP" altLang="en-US" sz="2400">
                <a:ea typeface="MS UI Gothic" pitchFamily="50" charset="-128"/>
              </a:rPr>
              <a:t>購入仕様書</a:t>
            </a:r>
          </a:p>
        </p:txBody>
      </p:sp>
      <p:sp>
        <p:nvSpPr>
          <p:cNvPr id="57359" name="Text Box 15"/>
          <p:cNvSpPr txBox="1">
            <a:spLocks noChangeArrowheads="1"/>
          </p:cNvSpPr>
          <p:nvPr/>
        </p:nvSpPr>
        <p:spPr bwMode="auto">
          <a:xfrm>
            <a:off x="6084888" y="1808163"/>
            <a:ext cx="1717675" cy="466725"/>
          </a:xfrm>
          <a:prstGeom prst="rect">
            <a:avLst/>
          </a:prstGeom>
          <a:solidFill>
            <a:srgbClr val="CCFFFF"/>
          </a:solidFill>
          <a:ln w="9525">
            <a:solidFill>
              <a:schemeClr val="tx1"/>
            </a:solidFill>
            <a:prstDash val="sysDot"/>
            <a:miter lim="800000"/>
            <a:headEnd/>
            <a:tailEnd/>
          </a:ln>
        </p:spPr>
        <p:txBody>
          <a:bodyPr wrap="none" anchor="ctr" anchorCtr="1">
            <a:spAutoFit/>
          </a:bodyPr>
          <a:lstStyle/>
          <a:p>
            <a:pPr>
              <a:spcBef>
                <a:spcPct val="50000"/>
              </a:spcBef>
            </a:pPr>
            <a:r>
              <a:rPr lang="ja-JP" altLang="en-US" sz="2400">
                <a:ea typeface="MS UI Gothic" pitchFamily="50" charset="-128"/>
              </a:rPr>
              <a:t>案件仕様書</a:t>
            </a:r>
          </a:p>
        </p:txBody>
      </p:sp>
      <p:sp>
        <p:nvSpPr>
          <p:cNvPr id="57360" name="Text Box 16"/>
          <p:cNvSpPr txBox="1">
            <a:spLocks noChangeArrowheads="1"/>
          </p:cNvSpPr>
          <p:nvPr/>
        </p:nvSpPr>
        <p:spPr bwMode="auto">
          <a:xfrm>
            <a:off x="6389688" y="2347913"/>
            <a:ext cx="1108075" cy="466725"/>
          </a:xfrm>
          <a:prstGeom prst="rect">
            <a:avLst/>
          </a:prstGeom>
          <a:solidFill>
            <a:srgbClr val="CCFFFF"/>
          </a:solidFill>
          <a:ln w="9525">
            <a:solidFill>
              <a:schemeClr val="tx1"/>
            </a:solidFill>
            <a:prstDash val="sysDot"/>
            <a:miter lim="800000"/>
            <a:headEnd/>
            <a:tailEnd/>
          </a:ln>
        </p:spPr>
        <p:txBody>
          <a:bodyPr wrap="none" anchor="ctr" anchorCtr="1">
            <a:spAutoFit/>
          </a:bodyPr>
          <a:lstStyle/>
          <a:p>
            <a:pPr>
              <a:spcBef>
                <a:spcPct val="50000"/>
              </a:spcBef>
            </a:pPr>
            <a:r>
              <a:rPr lang="ja-JP" altLang="en-US" sz="2400">
                <a:ea typeface="MS UI Gothic" pitchFamily="50" charset="-128"/>
              </a:rPr>
              <a:t>設計書</a:t>
            </a:r>
          </a:p>
        </p:txBody>
      </p:sp>
      <p:sp>
        <p:nvSpPr>
          <p:cNvPr id="57361" name="Text Box 17"/>
          <p:cNvSpPr txBox="1">
            <a:spLocks noChangeArrowheads="1"/>
          </p:cNvSpPr>
          <p:nvPr/>
        </p:nvSpPr>
        <p:spPr bwMode="auto">
          <a:xfrm>
            <a:off x="6507163" y="2887663"/>
            <a:ext cx="874712" cy="466725"/>
          </a:xfrm>
          <a:prstGeom prst="rect">
            <a:avLst/>
          </a:prstGeom>
          <a:solidFill>
            <a:srgbClr val="CCFFFF"/>
          </a:solidFill>
          <a:ln w="9525">
            <a:solidFill>
              <a:schemeClr val="tx1"/>
            </a:solidFill>
            <a:prstDash val="sysDot"/>
            <a:miter lim="800000"/>
            <a:headEnd/>
            <a:tailEnd/>
          </a:ln>
        </p:spPr>
        <p:txBody>
          <a:bodyPr wrap="none" anchor="ctr" anchorCtr="1">
            <a:spAutoFit/>
          </a:bodyPr>
          <a:lstStyle/>
          <a:p>
            <a:pPr>
              <a:spcBef>
                <a:spcPct val="50000"/>
              </a:spcBef>
            </a:pPr>
            <a:r>
              <a:rPr lang="ja-JP" altLang="en-US" sz="2400">
                <a:ea typeface="MS UI Gothic" pitchFamily="50" charset="-128"/>
              </a:rPr>
              <a:t>コード</a:t>
            </a:r>
          </a:p>
        </p:txBody>
      </p:sp>
      <p:sp>
        <p:nvSpPr>
          <p:cNvPr id="57362" name="Text Box 18"/>
          <p:cNvSpPr txBox="1">
            <a:spLocks noChangeArrowheads="1"/>
          </p:cNvSpPr>
          <p:nvPr/>
        </p:nvSpPr>
        <p:spPr bwMode="auto">
          <a:xfrm>
            <a:off x="6048375" y="3429000"/>
            <a:ext cx="1790700" cy="466725"/>
          </a:xfrm>
          <a:prstGeom prst="rect">
            <a:avLst/>
          </a:prstGeom>
          <a:solidFill>
            <a:srgbClr val="CCFFFF"/>
          </a:solidFill>
          <a:ln w="9525">
            <a:solidFill>
              <a:schemeClr val="tx1"/>
            </a:solidFill>
            <a:prstDash val="sysDot"/>
            <a:miter lim="800000"/>
            <a:headEnd/>
            <a:tailEnd/>
          </a:ln>
        </p:spPr>
        <p:txBody>
          <a:bodyPr wrap="none" anchor="ctr" anchorCtr="1">
            <a:spAutoFit/>
          </a:bodyPr>
          <a:lstStyle/>
          <a:p>
            <a:pPr>
              <a:spcBef>
                <a:spcPct val="50000"/>
              </a:spcBef>
            </a:pPr>
            <a:r>
              <a:rPr lang="ja-JP" altLang="en-US" sz="2400">
                <a:ea typeface="MS UI Gothic" pitchFamily="50" charset="-128"/>
              </a:rPr>
              <a:t>テスト仕様書</a:t>
            </a:r>
          </a:p>
        </p:txBody>
      </p:sp>
      <p:sp>
        <p:nvSpPr>
          <p:cNvPr id="57363" name="Text Box 19"/>
          <p:cNvSpPr txBox="1">
            <a:spLocks noChangeArrowheads="1"/>
          </p:cNvSpPr>
          <p:nvPr/>
        </p:nvSpPr>
        <p:spPr bwMode="auto">
          <a:xfrm>
            <a:off x="6084888" y="3968750"/>
            <a:ext cx="1717675" cy="466725"/>
          </a:xfrm>
          <a:prstGeom prst="rect">
            <a:avLst/>
          </a:prstGeom>
          <a:solidFill>
            <a:srgbClr val="CCFFFF"/>
          </a:solidFill>
          <a:ln w="9525">
            <a:solidFill>
              <a:schemeClr val="tx1"/>
            </a:solidFill>
            <a:prstDash val="sysDot"/>
            <a:miter lim="800000"/>
            <a:headEnd/>
            <a:tailEnd/>
          </a:ln>
        </p:spPr>
        <p:txBody>
          <a:bodyPr wrap="none" anchor="ctr" anchorCtr="1">
            <a:spAutoFit/>
          </a:bodyPr>
          <a:lstStyle/>
          <a:p>
            <a:pPr>
              <a:spcBef>
                <a:spcPct val="50000"/>
              </a:spcBef>
            </a:pPr>
            <a:r>
              <a:rPr lang="ja-JP" altLang="en-US" sz="2400">
                <a:ea typeface="MS UI Gothic" pitchFamily="50" charset="-128"/>
              </a:rPr>
              <a:t>障害報告書</a:t>
            </a:r>
          </a:p>
        </p:txBody>
      </p:sp>
      <p:sp>
        <p:nvSpPr>
          <p:cNvPr id="57364" name="Text Box 20"/>
          <p:cNvSpPr txBox="1">
            <a:spLocks noChangeArrowheads="1"/>
          </p:cNvSpPr>
          <p:nvPr/>
        </p:nvSpPr>
        <p:spPr bwMode="auto">
          <a:xfrm>
            <a:off x="6084888" y="4508500"/>
            <a:ext cx="1717675" cy="466725"/>
          </a:xfrm>
          <a:prstGeom prst="rect">
            <a:avLst/>
          </a:prstGeom>
          <a:solidFill>
            <a:srgbClr val="CCFFFF"/>
          </a:solidFill>
          <a:ln w="9525">
            <a:solidFill>
              <a:schemeClr val="tx1"/>
            </a:solidFill>
            <a:prstDash val="sysDot"/>
            <a:miter lim="800000"/>
            <a:headEnd/>
            <a:tailEnd/>
          </a:ln>
        </p:spPr>
        <p:txBody>
          <a:bodyPr wrap="none" anchor="ctr" anchorCtr="1">
            <a:spAutoFit/>
          </a:bodyPr>
          <a:lstStyle/>
          <a:p>
            <a:pPr>
              <a:spcBef>
                <a:spcPct val="50000"/>
              </a:spcBef>
            </a:pPr>
            <a:r>
              <a:rPr lang="ja-JP" altLang="en-US" sz="2400">
                <a:ea typeface="MS UI Gothic" pitchFamily="50" charset="-128"/>
              </a:rPr>
              <a:t>取扱説明書</a:t>
            </a:r>
          </a:p>
        </p:txBody>
      </p:sp>
      <p:sp>
        <p:nvSpPr>
          <p:cNvPr id="57365" name="Text Box 21"/>
          <p:cNvSpPr txBox="1">
            <a:spLocks noChangeArrowheads="1"/>
          </p:cNvSpPr>
          <p:nvPr/>
        </p:nvSpPr>
        <p:spPr bwMode="auto">
          <a:xfrm>
            <a:off x="6084888" y="5048250"/>
            <a:ext cx="1717675" cy="466725"/>
          </a:xfrm>
          <a:prstGeom prst="rect">
            <a:avLst/>
          </a:prstGeom>
          <a:solidFill>
            <a:srgbClr val="CCFFFF"/>
          </a:solidFill>
          <a:ln w="9525">
            <a:solidFill>
              <a:schemeClr val="tx1"/>
            </a:solidFill>
            <a:prstDash val="sysDot"/>
            <a:miter lim="800000"/>
            <a:headEnd/>
            <a:tailEnd/>
          </a:ln>
        </p:spPr>
        <p:txBody>
          <a:bodyPr wrap="none" anchor="ctr" anchorCtr="1">
            <a:spAutoFit/>
          </a:bodyPr>
          <a:lstStyle/>
          <a:p>
            <a:pPr>
              <a:spcBef>
                <a:spcPct val="50000"/>
              </a:spcBef>
            </a:pPr>
            <a:r>
              <a:rPr lang="ja-JP" altLang="en-US" sz="2400">
                <a:ea typeface="MS UI Gothic" pitchFamily="50" charset="-128"/>
              </a:rPr>
              <a:t>作業手順書</a:t>
            </a:r>
          </a:p>
        </p:txBody>
      </p:sp>
      <p:sp>
        <p:nvSpPr>
          <p:cNvPr id="57366" name="Text Box 22"/>
          <p:cNvSpPr txBox="1">
            <a:spLocks noChangeArrowheads="1"/>
          </p:cNvSpPr>
          <p:nvPr/>
        </p:nvSpPr>
        <p:spPr bwMode="auto">
          <a:xfrm>
            <a:off x="6084888" y="5589588"/>
            <a:ext cx="1717675" cy="466725"/>
          </a:xfrm>
          <a:prstGeom prst="rect">
            <a:avLst/>
          </a:prstGeom>
          <a:solidFill>
            <a:srgbClr val="CCFFFF"/>
          </a:solidFill>
          <a:ln w="9525">
            <a:solidFill>
              <a:schemeClr val="tx1"/>
            </a:solidFill>
            <a:prstDash val="sysDot"/>
            <a:miter lim="800000"/>
            <a:headEnd/>
            <a:tailEnd/>
          </a:ln>
        </p:spPr>
        <p:txBody>
          <a:bodyPr wrap="none" anchor="ctr" anchorCtr="1">
            <a:spAutoFit/>
          </a:bodyPr>
          <a:lstStyle/>
          <a:p>
            <a:pPr>
              <a:spcBef>
                <a:spcPct val="50000"/>
              </a:spcBef>
            </a:pPr>
            <a:r>
              <a:rPr lang="ja-JP" altLang="en-US" sz="2400">
                <a:ea typeface="MS UI Gothic" pitchFamily="50" charset="-128"/>
              </a:rPr>
              <a:t>作業報告書</a:t>
            </a:r>
          </a:p>
        </p:txBody>
      </p:sp>
      <p:sp>
        <p:nvSpPr>
          <p:cNvPr id="57367" name="AutoShape 23"/>
          <p:cNvSpPr>
            <a:spLocks noChangeArrowheads="1"/>
          </p:cNvSpPr>
          <p:nvPr/>
        </p:nvSpPr>
        <p:spPr bwMode="auto">
          <a:xfrm>
            <a:off x="3563938" y="3213100"/>
            <a:ext cx="2016125" cy="64770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9525">
            <a:solidFill>
              <a:schemeClr val="tx1"/>
            </a:solidFill>
            <a:miter lim="800000"/>
            <a:headEnd/>
            <a:tailEnd/>
          </a:ln>
        </p:spPr>
        <p:txBody>
          <a:bodyPr wrap="none" anchor="ctr"/>
          <a:lstStyle/>
          <a:p>
            <a:endParaRPr lang="ja-JP" altLang="en-US"/>
          </a:p>
        </p:txBody>
      </p:sp>
      <p:sp>
        <p:nvSpPr>
          <p:cNvPr id="57372" name="AutoShape 28"/>
          <p:cNvSpPr>
            <a:spLocks noChangeArrowheads="1"/>
          </p:cNvSpPr>
          <p:nvPr/>
        </p:nvSpPr>
        <p:spPr bwMode="auto">
          <a:xfrm>
            <a:off x="3276600" y="1341438"/>
            <a:ext cx="2447925" cy="1655762"/>
          </a:xfrm>
          <a:prstGeom prst="horizontalScroll">
            <a:avLst>
              <a:gd name="adj" fmla="val 12500"/>
            </a:avLst>
          </a:prstGeom>
          <a:solidFill>
            <a:srgbClr val="FFFF99"/>
          </a:solidFill>
          <a:ln w="9525">
            <a:solidFill>
              <a:schemeClr val="tx1"/>
            </a:solidFill>
            <a:round/>
            <a:headEnd/>
            <a:tailEnd/>
          </a:ln>
        </p:spPr>
        <p:txBody>
          <a:bodyPr wrap="none" anchor="ctr"/>
          <a:lstStyle/>
          <a:p>
            <a:pPr>
              <a:buFontTx/>
              <a:buChar char="•"/>
            </a:pPr>
            <a:r>
              <a:rPr lang="ja-JP" altLang="en-US" sz="2400"/>
              <a:t>作成タイミング</a:t>
            </a:r>
          </a:p>
          <a:p>
            <a:pPr>
              <a:buFontTx/>
              <a:buChar char="•"/>
            </a:pPr>
            <a:r>
              <a:rPr lang="ja-JP" altLang="en-US" sz="2400"/>
              <a:t>入力情報</a:t>
            </a:r>
          </a:p>
          <a:p>
            <a:pPr>
              <a:buFontTx/>
              <a:buChar char="•"/>
            </a:pPr>
            <a:r>
              <a:rPr lang="ja-JP" altLang="en-US" sz="2400"/>
              <a:t>出力情報</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7367"/>
                                        </p:tgtEl>
                                        <p:attrNameLst>
                                          <p:attrName>style.visibility</p:attrName>
                                        </p:attrNameLst>
                                      </p:cBhvr>
                                      <p:to>
                                        <p:strVal val="visible"/>
                                      </p:to>
                                    </p:set>
                                    <p:animEffect transition="in" filter="wipe(left)">
                                      <p:cBhvr>
                                        <p:cTn id="7" dur="1000"/>
                                        <p:tgtEl>
                                          <p:spTgt spid="57367"/>
                                        </p:tgtEl>
                                      </p:cBhvr>
                                    </p:animEffect>
                                  </p:childTnLst>
                                </p:cTn>
                              </p:par>
                            </p:childTnLst>
                          </p:cTn>
                        </p:par>
                        <p:par>
                          <p:cTn id="8" fill="hold">
                            <p:stCondLst>
                              <p:cond delay="1000"/>
                            </p:stCondLst>
                            <p:childTnLst>
                              <p:par>
                                <p:cTn id="9" presetID="55" presetClass="entr" presetSubtype="0" fill="hold" grpId="0" nodeType="afterEffect">
                                  <p:stCondLst>
                                    <p:cond delay="0"/>
                                  </p:stCondLst>
                                  <p:childTnLst>
                                    <p:set>
                                      <p:cBhvr>
                                        <p:cTn id="10" dur="1" fill="hold">
                                          <p:stCondLst>
                                            <p:cond delay="0"/>
                                          </p:stCondLst>
                                        </p:cTn>
                                        <p:tgtEl>
                                          <p:spTgt spid="57372"/>
                                        </p:tgtEl>
                                        <p:attrNameLst>
                                          <p:attrName>style.visibility</p:attrName>
                                        </p:attrNameLst>
                                      </p:cBhvr>
                                      <p:to>
                                        <p:strVal val="visible"/>
                                      </p:to>
                                    </p:set>
                                    <p:anim calcmode="lin" valueType="num">
                                      <p:cBhvr>
                                        <p:cTn id="11" dur="2000" fill="hold"/>
                                        <p:tgtEl>
                                          <p:spTgt spid="57372"/>
                                        </p:tgtEl>
                                        <p:attrNameLst>
                                          <p:attrName>ppt_w</p:attrName>
                                        </p:attrNameLst>
                                      </p:cBhvr>
                                      <p:tavLst>
                                        <p:tav tm="0">
                                          <p:val>
                                            <p:strVal val="#ppt_w*0.70"/>
                                          </p:val>
                                        </p:tav>
                                        <p:tav tm="100000">
                                          <p:val>
                                            <p:strVal val="#ppt_w"/>
                                          </p:val>
                                        </p:tav>
                                      </p:tavLst>
                                    </p:anim>
                                    <p:anim calcmode="lin" valueType="num">
                                      <p:cBhvr>
                                        <p:cTn id="12" dur="2000" fill="hold"/>
                                        <p:tgtEl>
                                          <p:spTgt spid="57372"/>
                                        </p:tgtEl>
                                        <p:attrNameLst>
                                          <p:attrName>ppt_h</p:attrName>
                                        </p:attrNameLst>
                                      </p:cBhvr>
                                      <p:tavLst>
                                        <p:tav tm="0">
                                          <p:val>
                                            <p:strVal val="#ppt_h"/>
                                          </p:val>
                                        </p:tav>
                                        <p:tav tm="100000">
                                          <p:val>
                                            <p:strVal val="#ppt_h"/>
                                          </p:val>
                                        </p:tav>
                                      </p:tavLst>
                                    </p:anim>
                                    <p:animEffect transition="in" filter="fade">
                                      <p:cBhvr>
                                        <p:cTn id="13" dur="2000"/>
                                        <p:tgtEl>
                                          <p:spTgt spid="57372"/>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57358"/>
                                        </p:tgtEl>
                                        <p:attrNameLst>
                                          <p:attrName>style.visibility</p:attrName>
                                        </p:attrNameLst>
                                      </p:cBhvr>
                                      <p:to>
                                        <p:strVal val="visible"/>
                                      </p:to>
                                    </p:set>
                                    <p:animEffect transition="in" filter="fade">
                                      <p:cBhvr>
                                        <p:cTn id="16" dur="2000"/>
                                        <p:tgtEl>
                                          <p:spTgt spid="57358"/>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57359"/>
                                        </p:tgtEl>
                                        <p:attrNameLst>
                                          <p:attrName>style.visibility</p:attrName>
                                        </p:attrNameLst>
                                      </p:cBhvr>
                                      <p:to>
                                        <p:strVal val="visible"/>
                                      </p:to>
                                    </p:set>
                                    <p:animEffect transition="in" filter="fade">
                                      <p:cBhvr>
                                        <p:cTn id="19" dur="2000"/>
                                        <p:tgtEl>
                                          <p:spTgt spid="57359"/>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57360"/>
                                        </p:tgtEl>
                                        <p:attrNameLst>
                                          <p:attrName>style.visibility</p:attrName>
                                        </p:attrNameLst>
                                      </p:cBhvr>
                                      <p:to>
                                        <p:strVal val="visible"/>
                                      </p:to>
                                    </p:set>
                                    <p:animEffect transition="in" filter="fade">
                                      <p:cBhvr>
                                        <p:cTn id="22" dur="2000"/>
                                        <p:tgtEl>
                                          <p:spTgt spid="57360"/>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57361"/>
                                        </p:tgtEl>
                                        <p:attrNameLst>
                                          <p:attrName>style.visibility</p:attrName>
                                        </p:attrNameLst>
                                      </p:cBhvr>
                                      <p:to>
                                        <p:strVal val="visible"/>
                                      </p:to>
                                    </p:set>
                                    <p:animEffect transition="in" filter="fade">
                                      <p:cBhvr>
                                        <p:cTn id="25" dur="2000"/>
                                        <p:tgtEl>
                                          <p:spTgt spid="57361"/>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57362"/>
                                        </p:tgtEl>
                                        <p:attrNameLst>
                                          <p:attrName>style.visibility</p:attrName>
                                        </p:attrNameLst>
                                      </p:cBhvr>
                                      <p:to>
                                        <p:strVal val="visible"/>
                                      </p:to>
                                    </p:set>
                                    <p:animEffect transition="in" filter="fade">
                                      <p:cBhvr>
                                        <p:cTn id="28" dur="2000"/>
                                        <p:tgtEl>
                                          <p:spTgt spid="57362"/>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57363"/>
                                        </p:tgtEl>
                                        <p:attrNameLst>
                                          <p:attrName>style.visibility</p:attrName>
                                        </p:attrNameLst>
                                      </p:cBhvr>
                                      <p:to>
                                        <p:strVal val="visible"/>
                                      </p:to>
                                    </p:set>
                                    <p:animEffect transition="in" filter="fade">
                                      <p:cBhvr>
                                        <p:cTn id="31" dur="2000"/>
                                        <p:tgtEl>
                                          <p:spTgt spid="57363"/>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57364"/>
                                        </p:tgtEl>
                                        <p:attrNameLst>
                                          <p:attrName>style.visibility</p:attrName>
                                        </p:attrNameLst>
                                      </p:cBhvr>
                                      <p:to>
                                        <p:strVal val="visible"/>
                                      </p:to>
                                    </p:set>
                                    <p:animEffect transition="in" filter="fade">
                                      <p:cBhvr>
                                        <p:cTn id="34" dur="2000"/>
                                        <p:tgtEl>
                                          <p:spTgt spid="57364"/>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57365"/>
                                        </p:tgtEl>
                                        <p:attrNameLst>
                                          <p:attrName>style.visibility</p:attrName>
                                        </p:attrNameLst>
                                      </p:cBhvr>
                                      <p:to>
                                        <p:strVal val="visible"/>
                                      </p:to>
                                    </p:set>
                                    <p:animEffect transition="in" filter="fade">
                                      <p:cBhvr>
                                        <p:cTn id="37" dur="2000"/>
                                        <p:tgtEl>
                                          <p:spTgt spid="57365"/>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57366"/>
                                        </p:tgtEl>
                                        <p:attrNameLst>
                                          <p:attrName>style.visibility</p:attrName>
                                        </p:attrNameLst>
                                      </p:cBhvr>
                                      <p:to>
                                        <p:strVal val="visible"/>
                                      </p:to>
                                    </p:set>
                                    <p:animEffect transition="in" filter="fade">
                                      <p:cBhvr>
                                        <p:cTn id="40" dur="2000"/>
                                        <p:tgtEl>
                                          <p:spTgt spid="573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58" grpId="0" animBg="1"/>
      <p:bldP spid="57359" grpId="0" animBg="1"/>
      <p:bldP spid="57360" grpId="0" animBg="1"/>
      <p:bldP spid="57361" grpId="0" animBg="1"/>
      <p:bldP spid="57362" grpId="0" animBg="1"/>
      <p:bldP spid="57363" grpId="0" animBg="1"/>
      <p:bldP spid="57364" grpId="0" animBg="1"/>
      <p:bldP spid="57365" grpId="0" animBg="1"/>
      <p:bldP spid="57366" grpId="0" animBg="1"/>
      <p:bldP spid="57367" grpId="0" animBg="1"/>
      <p:bldP spid="5737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altLang="ja-JP" smtClean="0"/>
              <a:t>2</a:t>
            </a:r>
            <a:r>
              <a:rPr lang="en-US" altLang="ja-JP" baseline="30000" smtClean="0"/>
              <a:t>nd</a:t>
            </a:r>
            <a:r>
              <a:rPr lang="en-US" altLang="ja-JP" smtClean="0"/>
              <a:t> – </a:t>
            </a:r>
            <a:r>
              <a:rPr lang="ja-JP" altLang="en-US" smtClean="0"/>
              <a:t>誰に伝えるのか</a:t>
            </a:r>
          </a:p>
        </p:txBody>
      </p:sp>
      <p:pic>
        <p:nvPicPr>
          <p:cNvPr id="8195" name="Picture 31" descr="MPj04022250000[1]"/>
          <p:cNvPicPr>
            <a:picLocks noChangeAspect="1" noChangeArrowheads="1"/>
          </p:cNvPicPr>
          <p:nvPr/>
        </p:nvPicPr>
        <p:blipFill>
          <a:blip r:embed="rId3"/>
          <a:srcRect/>
          <a:stretch>
            <a:fillRect/>
          </a:stretch>
        </p:blipFill>
        <p:spPr bwMode="auto">
          <a:xfrm>
            <a:off x="2411413" y="1052513"/>
            <a:ext cx="6192837" cy="4970462"/>
          </a:xfrm>
          <a:prstGeom prst="rect">
            <a:avLst/>
          </a:prstGeom>
          <a:noFill/>
          <a:ln w="9525">
            <a:noFill/>
            <a:miter lim="800000"/>
            <a:headEnd/>
            <a:tailEnd/>
          </a:ln>
        </p:spPr>
      </p:pic>
      <p:sp>
        <p:nvSpPr>
          <p:cNvPr id="8196" name="Text Box 4"/>
          <p:cNvSpPr txBox="1">
            <a:spLocks noChangeArrowheads="1"/>
          </p:cNvSpPr>
          <p:nvPr/>
        </p:nvSpPr>
        <p:spPr bwMode="auto">
          <a:xfrm>
            <a:off x="504825" y="1268413"/>
            <a:ext cx="1717675" cy="466725"/>
          </a:xfrm>
          <a:prstGeom prst="rect">
            <a:avLst/>
          </a:prstGeom>
          <a:solidFill>
            <a:srgbClr val="CCFFFF"/>
          </a:solidFill>
          <a:ln w="9525">
            <a:solidFill>
              <a:schemeClr val="tx1"/>
            </a:solidFill>
            <a:prstDash val="sysDot"/>
            <a:miter lim="800000"/>
            <a:headEnd/>
            <a:tailEnd/>
          </a:ln>
        </p:spPr>
        <p:txBody>
          <a:bodyPr wrap="none" anchor="ctr" anchorCtr="1">
            <a:spAutoFit/>
          </a:bodyPr>
          <a:lstStyle/>
          <a:p>
            <a:pPr>
              <a:spcBef>
                <a:spcPct val="50000"/>
              </a:spcBef>
            </a:pPr>
            <a:r>
              <a:rPr lang="ja-JP" altLang="en-US" sz="2400">
                <a:ea typeface="MS UI Gothic" pitchFamily="50" charset="-128"/>
              </a:rPr>
              <a:t>購入仕様書</a:t>
            </a:r>
          </a:p>
        </p:txBody>
      </p:sp>
      <p:sp>
        <p:nvSpPr>
          <p:cNvPr id="8197" name="Text Box 5"/>
          <p:cNvSpPr txBox="1">
            <a:spLocks noChangeArrowheads="1"/>
          </p:cNvSpPr>
          <p:nvPr/>
        </p:nvSpPr>
        <p:spPr bwMode="auto">
          <a:xfrm>
            <a:off x="504825" y="1808163"/>
            <a:ext cx="1717675" cy="466725"/>
          </a:xfrm>
          <a:prstGeom prst="rect">
            <a:avLst/>
          </a:prstGeom>
          <a:solidFill>
            <a:srgbClr val="CCFFFF"/>
          </a:solidFill>
          <a:ln w="9525">
            <a:solidFill>
              <a:schemeClr val="tx1"/>
            </a:solidFill>
            <a:prstDash val="sysDot"/>
            <a:miter lim="800000"/>
            <a:headEnd/>
            <a:tailEnd/>
          </a:ln>
        </p:spPr>
        <p:txBody>
          <a:bodyPr wrap="none" anchor="ctr" anchorCtr="1">
            <a:spAutoFit/>
          </a:bodyPr>
          <a:lstStyle/>
          <a:p>
            <a:pPr>
              <a:spcBef>
                <a:spcPct val="50000"/>
              </a:spcBef>
            </a:pPr>
            <a:r>
              <a:rPr lang="ja-JP" altLang="en-US" sz="2400">
                <a:ea typeface="MS UI Gothic" pitchFamily="50" charset="-128"/>
              </a:rPr>
              <a:t>案件仕様書</a:t>
            </a:r>
          </a:p>
        </p:txBody>
      </p:sp>
      <p:sp>
        <p:nvSpPr>
          <p:cNvPr id="8198" name="Text Box 6"/>
          <p:cNvSpPr txBox="1">
            <a:spLocks noChangeArrowheads="1"/>
          </p:cNvSpPr>
          <p:nvPr/>
        </p:nvSpPr>
        <p:spPr bwMode="auto">
          <a:xfrm>
            <a:off x="809625" y="2347913"/>
            <a:ext cx="1108075" cy="466725"/>
          </a:xfrm>
          <a:prstGeom prst="rect">
            <a:avLst/>
          </a:prstGeom>
          <a:solidFill>
            <a:srgbClr val="CCFFFF"/>
          </a:solidFill>
          <a:ln w="9525">
            <a:solidFill>
              <a:schemeClr val="tx1"/>
            </a:solidFill>
            <a:prstDash val="sysDot"/>
            <a:miter lim="800000"/>
            <a:headEnd/>
            <a:tailEnd/>
          </a:ln>
        </p:spPr>
        <p:txBody>
          <a:bodyPr wrap="none" anchor="ctr" anchorCtr="1">
            <a:spAutoFit/>
          </a:bodyPr>
          <a:lstStyle/>
          <a:p>
            <a:pPr>
              <a:spcBef>
                <a:spcPct val="50000"/>
              </a:spcBef>
            </a:pPr>
            <a:r>
              <a:rPr lang="ja-JP" altLang="en-US" sz="2400">
                <a:ea typeface="MS UI Gothic" pitchFamily="50" charset="-128"/>
              </a:rPr>
              <a:t>設計書</a:t>
            </a:r>
          </a:p>
        </p:txBody>
      </p:sp>
      <p:sp>
        <p:nvSpPr>
          <p:cNvPr id="8199" name="Text Box 7"/>
          <p:cNvSpPr txBox="1">
            <a:spLocks noChangeArrowheads="1"/>
          </p:cNvSpPr>
          <p:nvPr/>
        </p:nvSpPr>
        <p:spPr bwMode="auto">
          <a:xfrm>
            <a:off x="927100" y="2887663"/>
            <a:ext cx="874713" cy="466725"/>
          </a:xfrm>
          <a:prstGeom prst="rect">
            <a:avLst/>
          </a:prstGeom>
          <a:solidFill>
            <a:srgbClr val="CCFFFF"/>
          </a:solidFill>
          <a:ln w="9525">
            <a:solidFill>
              <a:schemeClr val="tx1"/>
            </a:solidFill>
            <a:prstDash val="sysDot"/>
            <a:miter lim="800000"/>
            <a:headEnd/>
            <a:tailEnd/>
          </a:ln>
        </p:spPr>
        <p:txBody>
          <a:bodyPr wrap="none" anchor="ctr" anchorCtr="1">
            <a:spAutoFit/>
          </a:bodyPr>
          <a:lstStyle/>
          <a:p>
            <a:pPr>
              <a:spcBef>
                <a:spcPct val="50000"/>
              </a:spcBef>
            </a:pPr>
            <a:r>
              <a:rPr lang="ja-JP" altLang="en-US" sz="2400">
                <a:ea typeface="MS UI Gothic" pitchFamily="50" charset="-128"/>
              </a:rPr>
              <a:t>コード</a:t>
            </a:r>
          </a:p>
        </p:txBody>
      </p:sp>
      <p:sp>
        <p:nvSpPr>
          <p:cNvPr id="8200" name="Text Box 8"/>
          <p:cNvSpPr txBox="1">
            <a:spLocks noChangeArrowheads="1"/>
          </p:cNvSpPr>
          <p:nvPr/>
        </p:nvSpPr>
        <p:spPr bwMode="auto">
          <a:xfrm>
            <a:off x="468313" y="3429000"/>
            <a:ext cx="1790700" cy="466725"/>
          </a:xfrm>
          <a:prstGeom prst="rect">
            <a:avLst/>
          </a:prstGeom>
          <a:solidFill>
            <a:srgbClr val="CCFFFF"/>
          </a:solidFill>
          <a:ln w="9525">
            <a:solidFill>
              <a:schemeClr val="tx1"/>
            </a:solidFill>
            <a:prstDash val="sysDot"/>
            <a:miter lim="800000"/>
            <a:headEnd/>
            <a:tailEnd/>
          </a:ln>
        </p:spPr>
        <p:txBody>
          <a:bodyPr wrap="none" anchor="ctr" anchorCtr="1">
            <a:spAutoFit/>
          </a:bodyPr>
          <a:lstStyle/>
          <a:p>
            <a:pPr>
              <a:spcBef>
                <a:spcPct val="50000"/>
              </a:spcBef>
            </a:pPr>
            <a:r>
              <a:rPr lang="ja-JP" altLang="en-US" sz="2400">
                <a:ea typeface="MS UI Gothic" pitchFamily="50" charset="-128"/>
              </a:rPr>
              <a:t>テスト仕様書</a:t>
            </a:r>
          </a:p>
        </p:txBody>
      </p:sp>
      <p:sp>
        <p:nvSpPr>
          <p:cNvPr id="8201" name="Text Box 9"/>
          <p:cNvSpPr txBox="1">
            <a:spLocks noChangeArrowheads="1"/>
          </p:cNvSpPr>
          <p:nvPr/>
        </p:nvSpPr>
        <p:spPr bwMode="auto">
          <a:xfrm>
            <a:off x="504825" y="3968750"/>
            <a:ext cx="1717675" cy="466725"/>
          </a:xfrm>
          <a:prstGeom prst="rect">
            <a:avLst/>
          </a:prstGeom>
          <a:solidFill>
            <a:srgbClr val="CCFFFF"/>
          </a:solidFill>
          <a:ln w="9525">
            <a:solidFill>
              <a:schemeClr val="tx1"/>
            </a:solidFill>
            <a:prstDash val="sysDot"/>
            <a:miter lim="800000"/>
            <a:headEnd/>
            <a:tailEnd/>
          </a:ln>
        </p:spPr>
        <p:txBody>
          <a:bodyPr wrap="none" anchor="ctr" anchorCtr="1">
            <a:spAutoFit/>
          </a:bodyPr>
          <a:lstStyle/>
          <a:p>
            <a:pPr>
              <a:spcBef>
                <a:spcPct val="50000"/>
              </a:spcBef>
            </a:pPr>
            <a:r>
              <a:rPr lang="ja-JP" altLang="en-US" sz="2400">
                <a:ea typeface="MS UI Gothic" pitchFamily="50" charset="-128"/>
              </a:rPr>
              <a:t>障害報告書</a:t>
            </a:r>
          </a:p>
        </p:txBody>
      </p:sp>
      <p:sp>
        <p:nvSpPr>
          <p:cNvPr id="8202" name="Text Box 10"/>
          <p:cNvSpPr txBox="1">
            <a:spLocks noChangeArrowheads="1"/>
          </p:cNvSpPr>
          <p:nvPr/>
        </p:nvSpPr>
        <p:spPr bwMode="auto">
          <a:xfrm>
            <a:off x="504825" y="4508500"/>
            <a:ext cx="1717675" cy="466725"/>
          </a:xfrm>
          <a:prstGeom prst="rect">
            <a:avLst/>
          </a:prstGeom>
          <a:solidFill>
            <a:srgbClr val="CCFFFF"/>
          </a:solidFill>
          <a:ln w="9525">
            <a:solidFill>
              <a:schemeClr val="tx1"/>
            </a:solidFill>
            <a:prstDash val="sysDot"/>
            <a:miter lim="800000"/>
            <a:headEnd/>
            <a:tailEnd/>
          </a:ln>
        </p:spPr>
        <p:txBody>
          <a:bodyPr wrap="none" anchor="ctr" anchorCtr="1">
            <a:spAutoFit/>
          </a:bodyPr>
          <a:lstStyle/>
          <a:p>
            <a:pPr>
              <a:spcBef>
                <a:spcPct val="50000"/>
              </a:spcBef>
            </a:pPr>
            <a:r>
              <a:rPr lang="ja-JP" altLang="en-US" sz="2400">
                <a:ea typeface="MS UI Gothic" pitchFamily="50" charset="-128"/>
              </a:rPr>
              <a:t>取扱説明書</a:t>
            </a:r>
          </a:p>
        </p:txBody>
      </p:sp>
      <p:sp>
        <p:nvSpPr>
          <p:cNvPr id="8203" name="Text Box 11"/>
          <p:cNvSpPr txBox="1">
            <a:spLocks noChangeArrowheads="1"/>
          </p:cNvSpPr>
          <p:nvPr/>
        </p:nvSpPr>
        <p:spPr bwMode="auto">
          <a:xfrm>
            <a:off x="504825" y="5048250"/>
            <a:ext cx="1717675" cy="466725"/>
          </a:xfrm>
          <a:prstGeom prst="rect">
            <a:avLst/>
          </a:prstGeom>
          <a:solidFill>
            <a:srgbClr val="CCFFFF"/>
          </a:solidFill>
          <a:ln w="9525">
            <a:solidFill>
              <a:schemeClr val="tx1"/>
            </a:solidFill>
            <a:prstDash val="sysDot"/>
            <a:miter lim="800000"/>
            <a:headEnd/>
            <a:tailEnd/>
          </a:ln>
        </p:spPr>
        <p:txBody>
          <a:bodyPr wrap="none" anchor="ctr" anchorCtr="1">
            <a:spAutoFit/>
          </a:bodyPr>
          <a:lstStyle/>
          <a:p>
            <a:pPr>
              <a:spcBef>
                <a:spcPct val="50000"/>
              </a:spcBef>
            </a:pPr>
            <a:r>
              <a:rPr lang="ja-JP" altLang="en-US" sz="2400">
                <a:ea typeface="MS UI Gothic" pitchFamily="50" charset="-128"/>
              </a:rPr>
              <a:t>作業手順書</a:t>
            </a:r>
          </a:p>
        </p:txBody>
      </p:sp>
      <p:sp>
        <p:nvSpPr>
          <p:cNvPr id="8204" name="Text Box 12"/>
          <p:cNvSpPr txBox="1">
            <a:spLocks noChangeArrowheads="1"/>
          </p:cNvSpPr>
          <p:nvPr/>
        </p:nvSpPr>
        <p:spPr bwMode="auto">
          <a:xfrm>
            <a:off x="504825" y="5589588"/>
            <a:ext cx="1717675" cy="466725"/>
          </a:xfrm>
          <a:prstGeom prst="rect">
            <a:avLst/>
          </a:prstGeom>
          <a:solidFill>
            <a:srgbClr val="CCFFFF"/>
          </a:solidFill>
          <a:ln w="9525">
            <a:solidFill>
              <a:schemeClr val="tx1"/>
            </a:solidFill>
            <a:prstDash val="sysDot"/>
            <a:miter lim="800000"/>
            <a:headEnd/>
            <a:tailEnd/>
          </a:ln>
        </p:spPr>
        <p:txBody>
          <a:bodyPr wrap="none" anchor="ctr" anchorCtr="1">
            <a:spAutoFit/>
          </a:bodyPr>
          <a:lstStyle/>
          <a:p>
            <a:pPr>
              <a:spcBef>
                <a:spcPct val="50000"/>
              </a:spcBef>
            </a:pPr>
            <a:r>
              <a:rPr lang="ja-JP" altLang="en-US" sz="2400">
                <a:ea typeface="MS UI Gothic" pitchFamily="50" charset="-128"/>
              </a:rPr>
              <a:t>作業報告書</a:t>
            </a:r>
          </a:p>
        </p:txBody>
      </p:sp>
      <p:sp>
        <p:nvSpPr>
          <p:cNvPr id="60429" name="Text Box 13"/>
          <p:cNvSpPr txBox="1">
            <a:spLocks noChangeArrowheads="1"/>
          </p:cNvSpPr>
          <p:nvPr/>
        </p:nvSpPr>
        <p:spPr bwMode="auto">
          <a:xfrm>
            <a:off x="6961188" y="1196975"/>
            <a:ext cx="806450" cy="469900"/>
          </a:xfrm>
          <a:prstGeom prst="rect">
            <a:avLst/>
          </a:prstGeom>
          <a:solidFill>
            <a:srgbClr val="CCFFCC"/>
          </a:solidFill>
          <a:ln w="12700">
            <a:solidFill>
              <a:schemeClr val="tx1"/>
            </a:solidFill>
            <a:prstDash val="dash"/>
            <a:miter lim="800000"/>
            <a:headEnd/>
            <a:tailEnd/>
          </a:ln>
        </p:spPr>
        <p:txBody>
          <a:bodyPr wrap="none">
            <a:spAutoFit/>
          </a:bodyPr>
          <a:lstStyle/>
          <a:p>
            <a:pPr>
              <a:spcBef>
                <a:spcPct val="50000"/>
              </a:spcBef>
            </a:pPr>
            <a:r>
              <a:rPr lang="ja-JP" altLang="en-US" sz="2400">
                <a:ea typeface="MS UI Gothic" pitchFamily="50" charset="-128"/>
              </a:rPr>
              <a:t>顧客</a:t>
            </a:r>
          </a:p>
        </p:txBody>
      </p:sp>
      <p:sp>
        <p:nvSpPr>
          <p:cNvPr id="60432" name="Text Box 16"/>
          <p:cNvSpPr txBox="1">
            <a:spLocks noChangeArrowheads="1"/>
          </p:cNvSpPr>
          <p:nvPr/>
        </p:nvSpPr>
        <p:spPr bwMode="auto">
          <a:xfrm>
            <a:off x="6961188" y="2060575"/>
            <a:ext cx="806450" cy="469900"/>
          </a:xfrm>
          <a:prstGeom prst="rect">
            <a:avLst/>
          </a:prstGeom>
          <a:solidFill>
            <a:srgbClr val="CCFFCC"/>
          </a:solidFill>
          <a:ln w="12700">
            <a:solidFill>
              <a:schemeClr val="tx1"/>
            </a:solidFill>
            <a:prstDash val="dash"/>
            <a:miter lim="800000"/>
            <a:headEnd/>
            <a:tailEnd/>
          </a:ln>
        </p:spPr>
        <p:txBody>
          <a:bodyPr wrap="none">
            <a:spAutoFit/>
          </a:bodyPr>
          <a:lstStyle/>
          <a:p>
            <a:pPr>
              <a:spcBef>
                <a:spcPct val="50000"/>
              </a:spcBef>
            </a:pPr>
            <a:r>
              <a:rPr lang="ja-JP" altLang="en-US" sz="2400">
                <a:ea typeface="MS UI Gothic" pitchFamily="50" charset="-128"/>
              </a:rPr>
              <a:t>上司</a:t>
            </a:r>
          </a:p>
        </p:txBody>
      </p:sp>
      <p:sp>
        <p:nvSpPr>
          <p:cNvPr id="60433" name="Text Box 17"/>
          <p:cNvSpPr txBox="1">
            <a:spLocks noChangeArrowheads="1"/>
          </p:cNvSpPr>
          <p:nvPr/>
        </p:nvSpPr>
        <p:spPr bwMode="auto">
          <a:xfrm>
            <a:off x="6808788" y="3789363"/>
            <a:ext cx="1111250" cy="469900"/>
          </a:xfrm>
          <a:prstGeom prst="rect">
            <a:avLst/>
          </a:prstGeom>
          <a:solidFill>
            <a:srgbClr val="CCFFCC"/>
          </a:solidFill>
          <a:ln w="12700">
            <a:solidFill>
              <a:schemeClr val="tx1"/>
            </a:solidFill>
            <a:prstDash val="dash"/>
            <a:miter lim="800000"/>
            <a:headEnd/>
            <a:tailEnd/>
          </a:ln>
        </p:spPr>
        <p:txBody>
          <a:bodyPr wrap="none">
            <a:spAutoFit/>
          </a:bodyPr>
          <a:lstStyle/>
          <a:p>
            <a:pPr>
              <a:spcBef>
                <a:spcPct val="50000"/>
              </a:spcBef>
            </a:pPr>
            <a:r>
              <a:rPr lang="ja-JP" altLang="en-US" sz="2400">
                <a:ea typeface="MS UI Gothic" pitchFamily="50" charset="-128"/>
              </a:rPr>
              <a:t>発注先</a:t>
            </a:r>
          </a:p>
        </p:txBody>
      </p:sp>
      <p:sp>
        <p:nvSpPr>
          <p:cNvPr id="60434" name="Text Box 18"/>
          <p:cNvSpPr txBox="1">
            <a:spLocks noChangeArrowheads="1"/>
          </p:cNvSpPr>
          <p:nvPr/>
        </p:nvSpPr>
        <p:spPr bwMode="auto">
          <a:xfrm>
            <a:off x="6084888" y="2924175"/>
            <a:ext cx="2559050" cy="469900"/>
          </a:xfrm>
          <a:prstGeom prst="rect">
            <a:avLst/>
          </a:prstGeom>
          <a:solidFill>
            <a:srgbClr val="CCFFCC"/>
          </a:solidFill>
          <a:ln w="12700">
            <a:solidFill>
              <a:schemeClr val="tx1"/>
            </a:solidFill>
            <a:prstDash val="dash"/>
            <a:miter lim="800000"/>
            <a:headEnd/>
            <a:tailEnd/>
          </a:ln>
        </p:spPr>
        <p:txBody>
          <a:bodyPr wrap="none">
            <a:spAutoFit/>
          </a:bodyPr>
          <a:lstStyle/>
          <a:p>
            <a:pPr>
              <a:spcBef>
                <a:spcPct val="50000"/>
              </a:spcBef>
            </a:pPr>
            <a:r>
              <a:rPr lang="ja-JP" altLang="en-US" sz="2400">
                <a:ea typeface="MS UI Gothic" pitchFamily="50" charset="-128"/>
              </a:rPr>
              <a:t>プロジェクト グループ</a:t>
            </a:r>
          </a:p>
        </p:txBody>
      </p:sp>
      <p:sp>
        <p:nvSpPr>
          <p:cNvPr id="60435" name="Text Box 19"/>
          <p:cNvSpPr txBox="1">
            <a:spLocks noChangeArrowheads="1"/>
          </p:cNvSpPr>
          <p:nvPr/>
        </p:nvSpPr>
        <p:spPr bwMode="auto">
          <a:xfrm>
            <a:off x="6508750" y="4652963"/>
            <a:ext cx="1711325" cy="469900"/>
          </a:xfrm>
          <a:prstGeom prst="rect">
            <a:avLst/>
          </a:prstGeom>
          <a:solidFill>
            <a:srgbClr val="CCFFCC"/>
          </a:solidFill>
          <a:ln w="12700">
            <a:solidFill>
              <a:schemeClr val="tx1"/>
            </a:solidFill>
            <a:prstDash val="dash"/>
            <a:miter lim="800000"/>
            <a:headEnd/>
            <a:tailEnd/>
          </a:ln>
        </p:spPr>
        <p:txBody>
          <a:bodyPr wrap="none">
            <a:spAutoFit/>
          </a:bodyPr>
          <a:lstStyle/>
          <a:p>
            <a:pPr>
              <a:spcBef>
                <a:spcPct val="50000"/>
              </a:spcBef>
            </a:pPr>
            <a:r>
              <a:rPr lang="ja-JP" altLang="en-US" sz="2400">
                <a:ea typeface="MS UI Gothic" pitchFamily="50" charset="-128"/>
              </a:rPr>
              <a:t>エンド ユーザ</a:t>
            </a:r>
          </a:p>
        </p:txBody>
      </p:sp>
      <p:sp>
        <p:nvSpPr>
          <p:cNvPr id="60436" name="Text Box 20"/>
          <p:cNvSpPr txBox="1">
            <a:spLocks noChangeArrowheads="1"/>
          </p:cNvSpPr>
          <p:nvPr/>
        </p:nvSpPr>
        <p:spPr bwMode="auto">
          <a:xfrm>
            <a:off x="6656388" y="5518150"/>
            <a:ext cx="1416050" cy="469900"/>
          </a:xfrm>
          <a:prstGeom prst="rect">
            <a:avLst/>
          </a:prstGeom>
          <a:solidFill>
            <a:srgbClr val="CCFFCC"/>
          </a:solidFill>
          <a:ln w="12700">
            <a:solidFill>
              <a:schemeClr val="tx1"/>
            </a:solidFill>
            <a:prstDash val="dash"/>
            <a:miter lim="800000"/>
            <a:headEnd/>
            <a:tailEnd/>
          </a:ln>
        </p:spPr>
        <p:txBody>
          <a:bodyPr wrap="none">
            <a:spAutoFit/>
          </a:bodyPr>
          <a:lstStyle/>
          <a:p>
            <a:pPr>
              <a:spcBef>
                <a:spcPct val="50000"/>
              </a:spcBef>
            </a:pPr>
            <a:r>
              <a:rPr lang="ja-JP" altLang="en-US" sz="2400">
                <a:ea typeface="MS UI Gothic" pitchFamily="50" charset="-128"/>
              </a:rPr>
              <a:t>品質保証</a:t>
            </a:r>
          </a:p>
        </p:txBody>
      </p:sp>
      <p:sp>
        <p:nvSpPr>
          <p:cNvPr id="60444" name="AutoShape 28"/>
          <p:cNvSpPr>
            <a:spLocks noChangeArrowheads="1"/>
          </p:cNvSpPr>
          <p:nvPr/>
        </p:nvSpPr>
        <p:spPr bwMode="auto">
          <a:xfrm>
            <a:off x="2843213" y="3357563"/>
            <a:ext cx="3024187" cy="64770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029 h 21600"/>
              <a:gd name="T14" fmla="*/ 20211 w 21600"/>
              <a:gd name="T15" fmla="*/ 16571 h 21600"/>
            </a:gdLst>
            <a:ahLst/>
            <a:cxnLst>
              <a:cxn ang="T8">
                <a:pos x="T0" y="T1"/>
              </a:cxn>
              <a:cxn ang="T9">
                <a:pos x="T2" y="T3"/>
              </a:cxn>
              <a:cxn ang="T10">
                <a:pos x="T4" y="T5"/>
              </a:cxn>
              <a:cxn ang="T11">
                <a:pos x="T6" y="T7"/>
              </a:cxn>
            </a:cxnLst>
            <a:rect l="T12" t="T13" r="T14" b="T15"/>
            <a:pathLst>
              <a:path w="21600" h="21600">
                <a:moveTo>
                  <a:pt x="19001" y="0"/>
                </a:moveTo>
                <a:lnTo>
                  <a:pt x="19001" y="5029"/>
                </a:lnTo>
                <a:lnTo>
                  <a:pt x="3375" y="5029"/>
                </a:lnTo>
                <a:lnTo>
                  <a:pt x="3375" y="16571"/>
                </a:lnTo>
                <a:lnTo>
                  <a:pt x="19001" y="16571"/>
                </a:lnTo>
                <a:lnTo>
                  <a:pt x="19001" y="21600"/>
                </a:lnTo>
                <a:lnTo>
                  <a:pt x="21600" y="10800"/>
                </a:lnTo>
                <a:close/>
              </a:path>
              <a:path w="21600" h="21600">
                <a:moveTo>
                  <a:pt x="1350" y="5029"/>
                </a:moveTo>
                <a:lnTo>
                  <a:pt x="1350" y="16571"/>
                </a:lnTo>
                <a:lnTo>
                  <a:pt x="2700" y="16571"/>
                </a:lnTo>
                <a:lnTo>
                  <a:pt x="2700" y="5029"/>
                </a:lnTo>
                <a:close/>
              </a:path>
              <a:path w="21600" h="21600">
                <a:moveTo>
                  <a:pt x="0" y="5029"/>
                </a:moveTo>
                <a:lnTo>
                  <a:pt x="0" y="16571"/>
                </a:lnTo>
                <a:lnTo>
                  <a:pt x="675" y="16571"/>
                </a:lnTo>
                <a:lnTo>
                  <a:pt x="675" y="5029"/>
                </a:lnTo>
                <a:close/>
              </a:path>
            </a:pathLst>
          </a:custGeom>
          <a:solidFill>
            <a:srgbClr val="CCFFFF"/>
          </a:solidFill>
          <a:ln w="9525">
            <a:solidFill>
              <a:schemeClr val="tx1"/>
            </a:solidFill>
            <a:miter lim="800000"/>
            <a:headEnd/>
            <a:tailEnd/>
          </a:ln>
        </p:spPr>
        <p:txBody>
          <a:bodyPr wrap="none" anchor="ctr"/>
          <a:lstStyle/>
          <a:p>
            <a:endParaRPr lang="ja-JP" altLang="en-US"/>
          </a:p>
        </p:txBody>
      </p:sp>
      <p:sp>
        <p:nvSpPr>
          <p:cNvPr id="60446" name="AutoShape 30"/>
          <p:cNvSpPr>
            <a:spLocks noChangeArrowheads="1"/>
          </p:cNvSpPr>
          <p:nvPr/>
        </p:nvSpPr>
        <p:spPr bwMode="auto">
          <a:xfrm>
            <a:off x="2987675" y="1412875"/>
            <a:ext cx="2808288" cy="2016125"/>
          </a:xfrm>
          <a:prstGeom prst="verticalScroll">
            <a:avLst>
              <a:gd name="adj" fmla="val 12519"/>
            </a:avLst>
          </a:prstGeom>
          <a:solidFill>
            <a:srgbClr val="FFFF99"/>
          </a:solidFill>
          <a:ln w="9525">
            <a:solidFill>
              <a:schemeClr val="tx1"/>
            </a:solidFill>
            <a:round/>
            <a:headEnd/>
            <a:tailEnd/>
          </a:ln>
        </p:spPr>
        <p:txBody>
          <a:bodyPr wrap="none" anchor="ctr"/>
          <a:lstStyle/>
          <a:p>
            <a:pPr>
              <a:buFontTx/>
              <a:buChar char="•"/>
            </a:pPr>
            <a:r>
              <a:rPr lang="ja-JP" altLang="en-US" sz="2400"/>
              <a:t>立場</a:t>
            </a:r>
          </a:p>
          <a:p>
            <a:pPr>
              <a:buFontTx/>
              <a:buChar char="•"/>
            </a:pPr>
            <a:r>
              <a:rPr lang="ja-JP" altLang="en-US" sz="2400"/>
              <a:t>持っている知識</a:t>
            </a:r>
          </a:p>
          <a:p>
            <a:pPr>
              <a:buFontTx/>
              <a:buChar char="•"/>
            </a:pPr>
            <a:r>
              <a:rPr lang="ja-JP" altLang="en-US" sz="2400"/>
              <a:t>必要とする情報</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0444"/>
                                        </p:tgtEl>
                                        <p:attrNameLst>
                                          <p:attrName>style.visibility</p:attrName>
                                        </p:attrNameLst>
                                      </p:cBhvr>
                                      <p:to>
                                        <p:strVal val="visible"/>
                                      </p:to>
                                    </p:set>
                                    <p:anim calcmode="lin" valueType="num">
                                      <p:cBhvr additive="base">
                                        <p:cTn id="7" dur="500" fill="hold"/>
                                        <p:tgtEl>
                                          <p:spTgt spid="60444"/>
                                        </p:tgtEl>
                                        <p:attrNameLst>
                                          <p:attrName>ppt_x</p:attrName>
                                        </p:attrNameLst>
                                      </p:cBhvr>
                                      <p:tavLst>
                                        <p:tav tm="0">
                                          <p:val>
                                            <p:strVal val="0-#ppt_w/2"/>
                                          </p:val>
                                        </p:tav>
                                        <p:tav tm="100000">
                                          <p:val>
                                            <p:strVal val="#ppt_x"/>
                                          </p:val>
                                        </p:tav>
                                      </p:tavLst>
                                    </p:anim>
                                    <p:anim calcmode="lin" valueType="num">
                                      <p:cBhvr additive="base">
                                        <p:cTn id="8" dur="500" fill="hold"/>
                                        <p:tgtEl>
                                          <p:spTgt spid="60444"/>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10" presetClass="entr" presetSubtype="0" fill="hold" grpId="0" nodeType="afterEffect">
                                  <p:stCondLst>
                                    <p:cond delay="0"/>
                                  </p:stCondLst>
                                  <p:childTnLst>
                                    <p:set>
                                      <p:cBhvr>
                                        <p:cTn id="11" dur="1" fill="hold">
                                          <p:stCondLst>
                                            <p:cond delay="0"/>
                                          </p:stCondLst>
                                        </p:cTn>
                                        <p:tgtEl>
                                          <p:spTgt spid="60429"/>
                                        </p:tgtEl>
                                        <p:attrNameLst>
                                          <p:attrName>style.visibility</p:attrName>
                                        </p:attrNameLst>
                                      </p:cBhvr>
                                      <p:to>
                                        <p:strVal val="visible"/>
                                      </p:to>
                                    </p:set>
                                    <p:animEffect transition="in" filter="fade">
                                      <p:cBhvr>
                                        <p:cTn id="12" dur="1000"/>
                                        <p:tgtEl>
                                          <p:spTgt spid="60429"/>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60432"/>
                                        </p:tgtEl>
                                        <p:attrNameLst>
                                          <p:attrName>style.visibility</p:attrName>
                                        </p:attrNameLst>
                                      </p:cBhvr>
                                      <p:to>
                                        <p:strVal val="visible"/>
                                      </p:to>
                                    </p:set>
                                    <p:animEffect transition="in" filter="fade">
                                      <p:cBhvr>
                                        <p:cTn id="15" dur="1000"/>
                                        <p:tgtEl>
                                          <p:spTgt spid="60432"/>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60433"/>
                                        </p:tgtEl>
                                        <p:attrNameLst>
                                          <p:attrName>style.visibility</p:attrName>
                                        </p:attrNameLst>
                                      </p:cBhvr>
                                      <p:to>
                                        <p:strVal val="visible"/>
                                      </p:to>
                                    </p:set>
                                    <p:animEffect transition="in" filter="fade">
                                      <p:cBhvr>
                                        <p:cTn id="18" dur="1000"/>
                                        <p:tgtEl>
                                          <p:spTgt spid="60433"/>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60435"/>
                                        </p:tgtEl>
                                        <p:attrNameLst>
                                          <p:attrName>style.visibility</p:attrName>
                                        </p:attrNameLst>
                                      </p:cBhvr>
                                      <p:to>
                                        <p:strVal val="visible"/>
                                      </p:to>
                                    </p:set>
                                    <p:animEffect transition="in" filter="fade">
                                      <p:cBhvr>
                                        <p:cTn id="21" dur="1000"/>
                                        <p:tgtEl>
                                          <p:spTgt spid="60435"/>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60436"/>
                                        </p:tgtEl>
                                        <p:attrNameLst>
                                          <p:attrName>style.visibility</p:attrName>
                                        </p:attrNameLst>
                                      </p:cBhvr>
                                      <p:to>
                                        <p:strVal val="visible"/>
                                      </p:to>
                                    </p:set>
                                    <p:animEffect transition="in" filter="fade">
                                      <p:cBhvr>
                                        <p:cTn id="24" dur="1000"/>
                                        <p:tgtEl>
                                          <p:spTgt spid="60436"/>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60434"/>
                                        </p:tgtEl>
                                        <p:attrNameLst>
                                          <p:attrName>style.visibility</p:attrName>
                                        </p:attrNameLst>
                                      </p:cBhvr>
                                      <p:to>
                                        <p:strVal val="visible"/>
                                      </p:to>
                                    </p:set>
                                    <p:animEffect transition="in" filter="fade">
                                      <p:cBhvr>
                                        <p:cTn id="27" dur="1000"/>
                                        <p:tgtEl>
                                          <p:spTgt spid="60434"/>
                                        </p:tgtEl>
                                      </p:cBhvr>
                                    </p:animEffect>
                                  </p:childTnLst>
                                </p:cTn>
                              </p:par>
                              <p:par>
                                <p:cTn id="28" presetID="17" presetClass="entr" presetSubtype="1" fill="hold" grpId="0" nodeType="withEffect">
                                  <p:stCondLst>
                                    <p:cond delay="0"/>
                                  </p:stCondLst>
                                  <p:childTnLst>
                                    <p:set>
                                      <p:cBhvr>
                                        <p:cTn id="29" dur="1" fill="hold">
                                          <p:stCondLst>
                                            <p:cond delay="0"/>
                                          </p:stCondLst>
                                        </p:cTn>
                                        <p:tgtEl>
                                          <p:spTgt spid="60446"/>
                                        </p:tgtEl>
                                        <p:attrNameLst>
                                          <p:attrName>style.visibility</p:attrName>
                                        </p:attrNameLst>
                                      </p:cBhvr>
                                      <p:to>
                                        <p:strVal val="visible"/>
                                      </p:to>
                                    </p:set>
                                    <p:anim calcmode="lin" valueType="num">
                                      <p:cBhvr>
                                        <p:cTn id="30" dur="1000" fill="hold"/>
                                        <p:tgtEl>
                                          <p:spTgt spid="60446"/>
                                        </p:tgtEl>
                                        <p:attrNameLst>
                                          <p:attrName>ppt_x</p:attrName>
                                        </p:attrNameLst>
                                      </p:cBhvr>
                                      <p:tavLst>
                                        <p:tav tm="0">
                                          <p:val>
                                            <p:strVal val="#ppt_x"/>
                                          </p:val>
                                        </p:tav>
                                        <p:tav tm="100000">
                                          <p:val>
                                            <p:strVal val="#ppt_x"/>
                                          </p:val>
                                        </p:tav>
                                      </p:tavLst>
                                    </p:anim>
                                    <p:anim calcmode="lin" valueType="num">
                                      <p:cBhvr>
                                        <p:cTn id="31" dur="1000" fill="hold"/>
                                        <p:tgtEl>
                                          <p:spTgt spid="60446"/>
                                        </p:tgtEl>
                                        <p:attrNameLst>
                                          <p:attrName>ppt_y</p:attrName>
                                        </p:attrNameLst>
                                      </p:cBhvr>
                                      <p:tavLst>
                                        <p:tav tm="0">
                                          <p:val>
                                            <p:strVal val="#ppt_y-#ppt_h/2"/>
                                          </p:val>
                                        </p:tav>
                                        <p:tav tm="100000">
                                          <p:val>
                                            <p:strVal val="#ppt_y"/>
                                          </p:val>
                                        </p:tav>
                                      </p:tavLst>
                                    </p:anim>
                                    <p:anim calcmode="lin" valueType="num">
                                      <p:cBhvr>
                                        <p:cTn id="32" dur="1000" fill="hold"/>
                                        <p:tgtEl>
                                          <p:spTgt spid="60446"/>
                                        </p:tgtEl>
                                        <p:attrNameLst>
                                          <p:attrName>ppt_w</p:attrName>
                                        </p:attrNameLst>
                                      </p:cBhvr>
                                      <p:tavLst>
                                        <p:tav tm="0">
                                          <p:val>
                                            <p:strVal val="#ppt_w"/>
                                          </p:val>
                                        </p:tav>
                                        <p:tav tm="100000">
                                          <p:val>
                                            <p:strVal val="#ppt_w"/>
                                          </p:val>
                                        </p:tav>
                                      </p:tavLst>
                                    </p:anim>
                                    <p:anim calcmode="lin" valueType="num">
                                      <p:cBhvr>
                                        <p:cTn id="33" dur="1000" fill="hold"/>
                                        <p:tgtEl>
                                          <p:spTgt spid="6044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29" grpId="0" animBg="1"/>
      <p:bldP spid="60432" grpId="0" animBg="1"/>
      <p:bldP spid="60433" grpId="0" animBg="1"/>
      <p:bldP spid="60434" grpId="0" animBg="1"/>
      <p:bldP spid="60435" grpId="0" animBg="1"/>
      <p:bldP spid="60436" grpId="0" animBg="1"/>
      <p:bldP spid="60444" grpId="0" animBg="1"/>
      <p:bldP spid="6044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altLang="ja-JP" smtClean="0"/>
              <a:t>3</a:t>
            </a:r>
            <a:r>
              <a:rPr lang="en-US" altLang="ja-JP" baseline="30000" smtClean="0"/>
              <a:t>rd</a:t>
            </a:r>
            <a:r>
              <a:rPr lang="en-US" altLang="ja-JP" smtClean="0"/>
              <a:t> – </a:t>
            </a:r>
            <a:r>
              <a:rPr lang="ja-JP" altLang="en-US" smtClean="0"/>
              <a:t>何を伝えるのか</a:t>
            </a:r>
          </a:p>
        </p:txBody>
      </p:sp>
      <p:pic>
        <p:nvPicPr>
          <p:cNvPr id="9219" name="Picture 21" descr="MPj04002120000[1]"/>
          <p:cNvPicPr>
            <a:picLocks noChangeAspect="1" noChangeArrowheads="1"/>
          </p:cNvPicPr>
          <p:nvPr/>
        </p:nvPicPr>
        <p:blipFill>
          <a:blip r:embed="rId3"/>
          <a:srcRect/>
          <a:stretch>
            <a:fillRect/>
          </a:stretch>
        </p:blipFill>
        <p:spPr bwMode="auto">
          <a:xfrm>
            <a:off x="3924300" y="981075"/>
            <a:ext cx="4130675" cy="5164138"/>
          </a:xfrm>
          <a:prstGeom prst="rect">
            <a:avLst/>
          </a:prstGeom>
          <a:noFill/>
          <a:ln w="9525">
            <a:noFill/>
            <a:miter lim="800000"/>
            <a:headEnd/>
            <a:tailEnd/>
          </a:ln>
        </p:spPr>
      </p:pic>
      <p:sp>
        <p:nvSpPr>
          <p:cNvPr id="9220" name="Text Box 4"/>
          <p:cNvSpPr txBox="1">
            <a:spLocks noChangeArrowheads="1"/>
          </p:cNvSpPr>
          <p:nvPr/>
        </p:nvSpPr>
        <p:spPr bwMode="auto">
          <a:xfrm>
            <a:off x="1416050" y="1196975"/>
            <a:ext cx="806450" cy="469900"/>
          </a:xfrm>
          <a:prstGeom prst="rect">
            <a:avLst/>
          </a:prstGeom>
          <a:solidFill>
            <a:srgbClr val="CCFFCC"/>
          </a:solidFill>
          <a:ln w="12700">
            <a:solidFill>
              <a:schemeClr val="tx1"/>
            </a:solidFill>
            <a:prstDash val="dash"/>
            <a:miter lim="800000"/>
            <a:headEnd/>
            <a:tailEnd/>
          </a:ln>
        </p:spPr>
        <p:txBody>
          <a:bodyPr wrap="none">
            <a:spAutoFit/>
          </a:bodyPr>
          <a:lstStyle/>
          <a:p>
            <a:pPr>
              <a:spcBef>
                <a:spcPct val="50000"/>
              </a:spcBef>
            </a:pPr>
            <a:r>
              <a:rPr lang="ja-JP" altLang="en-US" sz="2400">
                <a:ea typeface="MS UI Gothic" pitchFamily="50" charset="-128"/>
              </a:rPr>
              <a:t>顧客</a:t>
            </a:r>
          </a:p>
        </p:txBody>
      </p:sp>
      <p:sp>
        <p:nvSpPr>
          <p:cNvPr id="9221" name="Text Box 5"/>
          <p:cNvSpPr txBox="1">
            <a:spLocks noChangeArrowheads="1"/>
          </p:cNvSpPr>
          <p:nvPr/>
        </p:nvSpPr>
        <p:spPr bwMode="auto">
          <a:xfrm>
            <a:off x="1416050" y="2060575"/>
            <a:ext cx="806450" cy="469900"/>
          </a:xfrm>
          <a:prstGeom prst="rect">
            <a:avLst/>
          </a:prstGeom>
          <a:solidFill>
            <a:srgbClr val="CCFFCC"/>
          </a:solidFill>
          <a:ln w="12700">
            <a:solidFill>
              <a:schemeClr val="tx1"/>
            </a:solidFill>
            <a:prstDash val="dash"/>
            <a:miter lim="800000"/>
            <a:headEnd/>
            <a:tailEnd/>
          </a:ln>
        </p:spPr>
        <p:txBody>
          <a:bodyPr wrap="none">
            <a:spAutoFit/>
          </a:bodyPr>
          <a:lstStyle/>
          <a:p>
            <a:pPr>
              <a:spcBef>
                <a:spcPct val="50000"/>
              </a:spcBef>
            </a:pPr>
            <a:r>
              <a:rPr lang="ja-JP" altLang="en-US" sz="2400">
                <a:ea typeface="MS UI Gothic" pitchFamily="50" charset="-128"/>
              </a:rPr>
              <a:t>上司</a:t>
            </a:r>
          </a:p>
        </p:txBody>
      </p:sp>
      <p:sp>
        <p:nvSpPr>
          <p:cNvPr id="9222" name="Text Box 6"/>
          <p:cNvSpPr txBox="1">
            <a:spLocks noChangeArrowheads="1"/>
          </p:cNvSpPr>
          <p:nvPr/>
        </p:nvSpPr>
        <p:spPr bwMode="auto">
          <a:xfrm>
            <a:off x="1263650" y="3789363"/>
            <a:ext cx="1111250" cy="469900"/>
          </a:xfrm>
          <a:prstGeom prst="rect">
            <a:avLst/>
          </a:prstGeom>
          <a:solidFill>
            <a:srgbClr val="CCFFCC"/>
          </a:solidFill>
          <a:ln w="12700">
            <a:solidFill>
              <a:schemeClr val="tx1"/>
            </a:solidFill>
            <a:prstDash val="dash"/>
            <a:miter lim="800000"/>
            <a:headEnd/>
            <a:tailEnd/>
          </a:ln>
        </p:spPr>
        <p:txBody>
          <a:bodyPr wrap="none">
            <a:spAutoFit/>
          </a:bodyPr>
          <a:lstStyle/>
          <a:p>
            <a:pPr>
              <a:spcBef>
                <a:spcPct val="50000"/>
              </a:spcBef>
            </a:pPr>
            <a:r>
              <a:rPr lang="ja-JP" altLang="en-US" sz="2400">
                <a:ea typeface="MS UI Gothic" pitchFamily="50" charset="-128"/>
              </a:rPr>
              <a:t>発注先</a:t>
            </a:r>
          </a:p>
        </p:txBody>
      </p:sp>
      <p:sp>
        <p:nvSpPr>
          <p:cNvPr id="9223" name="Text Box 7"/>
          <p:cNvSpPr txBox="1">
            <a:spLocks noChangeArrowheads="1"/>
          </p:cNvSpPr>
          <p:nvPr/>
        </p:nvSpPr>
        <p:spPr bwMode="auto">
          <a:xfrm>
            <a:off x="539750" y="2924175"/>
            <a:ext cx="2559050" cy="469900"/>
          </a:xfrm>
          <a:prstGeom prst="rect">
            <a:avLst/>
          </a:prstGeom>
          <a:solidFill>
            <a:srgbClr val="CCFFCC"/>
          </a:solidFill>
          <a:ln w="12700">
            <a:solidFill>
              <a:schemeClr val="tx1"/>
            </a:solidFill>
            <a:prstDash val="dash"/>
            <a:miter lim="800000"/>
            <a:headEnd/>
            <a:tailEnd/>
          </a:ln>
        </p:spPr>
        <p:txBody>
          <a:bodyPr wrap="none">
            <a:spAutoFit/>
          </a:bodyPr>
          <a:lstStyle/>
          <a:p>
            <a:pPr>
              <a:spcBef>
                <a:spcPct val="50000"/>
              </a:spcBef>
            </a:pPr>
            <a:r>
              <a:rPr lang="ja-JP" altLang="en-US" sz="2400">
                <a:ea typeface="MS UI Gothic" pitchFamily="50" charset="-128"/>
              </a:rPr>
              <a:t>プロジェクト グループ</a:t>
            </a:r>
          </a:p>
        </p:txBody>
      </p:sp>
      <p:sp>
        <p:nvSpPr>
          <p:cNvPr id="9224" name="Text Box 8"/>
          <p:cNvSpPr txBox="1">
            <a:spLocks noChangeArrowheads="1"/>
          </p:cNvSpPr>
          <p:nvPr/>
        </p:nvSpPr>
        <p:spPr bwMode="auto">
          <a:xfrm>
            <a:off x="963613" y="4652963"/>
            <a:ext cx="1711325" cy="469900"/>
          </a:xfrm>
          <a:prstGeom prst="rect">
            <a:avLst/>
          </a:prstGeom>
          <a:solidFill>
            <a:srgbClr val="CCFFCC"/>
          </a:solidFill>
          <a:ln w="12700">
            <a:solidFill>
              <a:schemeClr val="tx1"/>
            </a:solidFill>
            <a:prstDash val="dash"/>
            <a:miter lim="800000"/>
            <a:headEnd/>
            <a:tailEnd/>
          </a:ln>
        </p:spPr>
        <p:txBody>
          <a:bodyPr wrap="none">
            <a:spAutoFit/>
          </a:bodyPr>
          <a:lstStyle/>
          <a:p>
            <a:pPr>
              <a:spcBef>
                <a:spcPct val="50000"/>
              </a:spcBef>
            </a:pPr>
            <a:r>
              <a:rPr lang="ja-JP" altLang="en-US" sz="2400">
                <a:ea typeface="MS UI Gothic" pitchFamily="50" charset="-128"/>
              </a:rPr>
              <a:t>エンド ユーザ</a:t>
            </a:r>
          </a:p>
        </p:txBody>
      </p:sp>
      <p:sp>
        <p:nvSpPr>
          <p:cNvPr id="9225" name="Text Box 9"/>
          <p:cNvSpPr txBox="1">
            <a:spLocks noChangeArrowheads="1"/>
          </p:cNvSpPr>
          <p:nvPr/>
        </p:nvSpPr>
        <p:spPr bwMode="auto">
          <a:xfrm>
            <a:off x="1111250" y="5518150"/>
            <a:ext cx="1416050" cy="469900"/>
          </a:xfrm>
          <a:prstGeom prst="rect">
            <a:avLst/>
          </a:prstGeom>
          <a:solidFill>
            <a:srgbClr val="CCFFCC"/>
          </a:solidFill>
          <a:ln w="12700">
            <a:solidFill>
              <a:schemeClr val="tx1"/>
            </a:solidFill>
            <a:prstDash val="dash"/>
            <a:miter lim="800000"/>
            <a:headEnd/>
            <a:tailEnd/>
          </a:ln>
        </p:spPr>
        <p:txBody>
          <a:bodyPr wrap="none">
            <a:spAutoFit/>
          </a:bodyPr>
          <a:lstStyle/>
          <a:p>
            <a:pPr>
              <a:spcBef>
                <a:spcPct val="50000"/>
              </a:spcBef>
            </a:pPr>
            <a:r>
              <a:rPr lang="ja-JP" altLang="en-US" sz="2400">
                <a:ea typeface="MS UI Gothic" pitchFamily="50" charset="-128"/>
              </a:rPr>
              <a:t>品質保証</a:t>
            </a:r>
          </a:p>
        </p:txBody>
      </p:sp>
      <p:sp>
        <p:nvSpPr>
          <p:cNvPr id="61450" name="AutoShape 10"/>
          <p:cNvSpPr>
            <a:spLocks noChangeArrowheads="1"/>
          </p:cNvSpPr>
          <p:nvPr/>
        </p:nvSpPr>
        <p:spPr bwMode="auto">
          <a:xfrm>
            <a:off x="4211638" y="1773238"/>
            <a:ext cx="4176712" cy="2951162"/>
          </a:xfrm>
          <a:prstGeom prst="cloudCallout">
            <a:avLst>
              <a:gd name="adj1" fmla="val -67903"/>
              <a:gd name="adj2" fmla="val 44889"/>
            </a:avLst>
          </a:prstGeom>
          <a:solidFill>
            <a:srgbClr val="FFFF99"/>
          </a:solidFill>
          <a:ln w="9525">
            <a:solidFill>
              <a:schemeClr val="tx1"/>
            </a:solidFill>
            <a:round/>
            <a:headEnd/>
            <a:tailEnd/>
          </a:ln>
        </p:spPr>
        <p:txBody>
          <a:bodyPr/>
          <a:lstStyle/>
          <a:p>
            <a:pPr>
              <a:buFontTx/>
              <a:buChar char="•"/>
            </a:pPr>
            <a:r>
              <a:rPr lang="ja-JP" altLang="en-US" sz="2800"/>
              <a:t>欲する情報</a:t>
            </a:r>
          </a:p>
          <a:p>
            <a:pPr>
              <a:buFontTx/>
              <a:buChar char="•"/>
            </a:pPr>
            <a:r>
              <a:rPr lang="ja-JP" altLang="en-US" sz="2800"/>
              <a:t>理解できる情報</a:t>
            </a:r>
          </a:p>
          <a:p>
            <a:pPr>
              <a:buFontTx/>
              <a:buChar char="•"/>
            </a:pPr>
            <a:r>
              <a:rPr lang="ja-JP" altLang="en-US" sz="2800"/>
              <a:t>開示できる情報</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61450"/>
                                        </p:tgtEl>
                                        <p:attrNameLst>
                                          <p:attrName>style.visibility</p:attrName>
                                        </p:attrNameLst>
                                      </p:cBhvr>
                                      <p:to>
                                        <p:strVal val="visible"/>
                                      </p:to>
                                    </p:set>
                                    <p:animEffect transition="in" filter="strips(upRight)">
                                      <p:cBhvr>
                                        <p:cTn id="7" dur="3000"/>
                                        <p:tgtEl>
                                          <p:spTgt spid="614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5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68313" y="260350"/>
            <a:ext cx="8229600" cy="706438"/>
          </a:xfrm>
        </p:spPr>
        <p:txBody>
          <a:bodyPr/>
          <a:lstStyle/>
          <a:p>
            <a:pPr eaLnBrk="1" hangingPunct="1"/>
            <a:r>
              <a:rPr lang="ja-JP" altLang="en-US" smtClean="0"/>
              <a:t>分析する</a:t>
            </a:r>
          </a:p>
        </p:txBody>
      </p:sp>
      <p:sp>
        <p:nvSpPr>
          <p:cNvPr id="10243" name="Rectangle 3"/>
          <p:cNvSpPr>
            <a:spLocks noGrp="1" noChangeArrowheads="1"/>
          </p:cNvSpPr>
          <p:nvPr>
            <p:ph idx="1"/>
          </p:nvPr>
        </p:nvSpPr>
        <p:spPr/>
        <p:txBody>
          <a:bodyPr/>
          <a:lstStyle/>
          <a:p>
            <a:pPr eaLnBrk="1" hangingPunct="1"/>
            <a:r>
              <a:rPr lang="ja-JP" altLang="en-US" sz="2800" smtClean="0"/>
              <a:t>いつ</a:t>
            </a:r>
          </a:p>
          <a:p>
            <a:pPr lvl="1" eaLnBrk="1" hangingPunct="1"/>
            <a:r>
              <a:rPr lang="ja-JP" altLang="en-US" sz="2400" smtClean="0"/>
              <a:t>作成と、参照のタイミング</a:t>
            </a:r>
          </a:p>
          <a:p>
            <a:pPr eaLnBrk="1" hangingPunct="1"/>
            <a:r>
              <a:rPr lang="ja-JP" altLang="en-US" sz="2800" smtClean="0"/>
              <a:t>目的</a:t>
            </a:r>
          </a:p>
          <a:p>
            <a:pPr lvl="1" eaLnBrk="1" hangingPunct="1"/>
            <a:r>
              <a:rPr lang="ja-JP" altLang="en-US" sz="2400" smtClean="0"/>
              <a:t>入力と、出力する情報</a:t>
            </a:r>
          </a:p>
          <a:p>
            <a:pPr lvl="1" eaLnBrk="1" hangingPunct="1"/>
            <a:r>
              <a:rPr lang="ja-JP" altLang="en-US" sz="2400" smtClean="0"/>
              <a:t>なぜ参照するのか</a:t>
            </a:r>
          </a:p>
          <a:p>
            <a:pPr eaLnBrk="1" hangingPunct="1"/>
            <a:r>
              <a:rPr lang="ja-JP" altLang="en-US" sz="2800" smtClean="0"/>
              <a:t>対象者</a:t>
            </a:r>
          </a:p>
          <a:p>
            <a:pPr lvl="1" eaLnBrk="1" hangingPunct="1"/>
            <a:r>
              <a:rPr lang="ja-JP" altLang="en-US" sz="2400" smtClean="0"/>
              <a:t>保持、要求している情報</a:t>
            </a:r>
          </a:p>
          <a:p>
            <a:pPr lvl="1" eaLnBrk="1" hangingPunct="1"/>
            <a:r>
              <a:rPr lang="ja-JP" altLang="en-US" sz="2400" smtClean="0"/>
              <a:t>開示可能な情報</a:t>
            </a:r>
          </a:p>
          <a:p>
            <a:pPr eaLnBrk="1" hangingPunct="1"/>
            <a:r>
              <a:rPr lang="ja-JP" altLang="en-US" sz="2800" smtClean="0"/>
              <a:t>持っている情報</a:t>
            </a:r>
          </a:p>
          <a:p>
            <a:pPr lvl="1" eaLnBrk="1" hangingPunct="1"/>
            <a:r>
              <a:rPr lang="ja-JP" altLang="en-US" sz="2400" smtClean="0"/>
              <a:t>足りているか</a:t>
            </a:r>
          </a:p>
        </p:txBody>
      </p:sp>
      <p:pic>
        <p:nvPicPr>
          <p:cNvPr id="10244" name="Picture 11" descr="MCj03965540000[1]"/>
          <p:cNvPicPr>
            <a:picLocks noChangeAspect="1" noChangeArrowheads="1"/>
          </p:cNvPicPr>
          <p:nvPr/>
        </p:nvPicPr>
        <p:blipFill>
          <a:blip r:embed="rId3"/>
          <a:srcRect/>
          <a:stretch>
            <a:fillRect/>
          </a:stretch>
        </p:blipFill>
        <p:spPr bwMode="auto">
          <a:xfrm>
            <a:off x="4356100" y="2343150"/>
            <a:ext cx="3862388" cy="31115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ja-JP" altLang="en-US" smtClean="0"/>
              <a:t>準備目標</a:t>
            </a:r>
          </a:p>
        </p:txBody>
      </p:sp>
      <p:sp>
        <p:nvSpPr>
          <p:cNvPr id="71684" name="Text Box 4"/>
          <p:cNvSpPr txBox="1">
            <a:spLocks noChangeArrowheads="1"/>
          </p:cNvSpPr>
          <p:nvPr/>
        </p:nvSpPr>
        <p:spPr bwMode="auto">
          <a:xfrm>
            <a:off x="395288" y="1125538"/>
            <a:ext cx="8135937" cy="4968875"/>
          </a:xfrm>
          <a:prstGeom prst="rect">
            <a:avLst/>
          </a:prstGeom>
          <a:noFill/>
          <a:ln w="9525">
            <a:noFill/>
            <a:miter lim="800000"/>
            <a:headEnd/>
            <a:tailEnd/>
          </a:ln>
        </p:spPr>
        <p:txBody>
          <a:bodyPr>
            <a:spAutoFit/>
          </a:bodyPr>
          <a:lstStyle/>
          <a:p>
            <a:pPr algn="ctr">
              <a:spcBef>
                <a:spcPct val="50000"/>
              </a:spcBef>
            </a:pPr>
            <a:r>
              <a:rPr lang="ja-JP" altLang="en-US" sz="8000">
                <a:solidFill>
                  <a:srgbClr val="FF0000"/>
                </a:solidFill>
                <a:latin typeface="ＭＳ 明朝" pitchFamily="17" charset="-128"/>
                <a:ea typeface="ＭＳ 明朝" pitchFamily="17" charset="-128"/>
              </a:rPr>
              <a:t>書く前に</a:t>
            </a:r>
          </a:p>
          <a:p>
            <a:pPr algn="ctr">
              <a:spcBef>
                <a:spcPct val="50000"/>
              </a:spcBef>
            </a:pPr>
            <a:r>
              <a:rPr lang="ja-JP" altLang="en-US" sz="8000">
                <a:latin typeface="ＭＳ 明朝" pitchFamily="17" charset="-128"/>
                <a:ea typeface="ＭＳ 明朝" pitchFamily="17" charset="-128"/>
              </a:rPr>
              <a:t>品質を</a:t>
            </a:r>
          </a:p>
          <a:p>
            <a:pPr algn="ctr">
              <a:spcBef>
                <a:spcPct val="50000"/>
              </a:spcBef>
            </a:pPr>
            <a:r>
              <a:rPr lang="ja-JP" altLang="en-US" sz="8000">
                <a:solidFill>
                  <a:srgbClr val="FF0000"/>
                </a:solidFill>
                <a:latin typeface="ＭＳ 明朝" pitchFamily="17" charset="-128"/>
                <a:ea typeface="ＭＳ 明朝" pitchFamily="17" charset="-128"/>
              </a:rPr>
              <a:t>作り込む</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1684"/>
                                        </p:tgtEl>
                                        <p:attrNameLst>
                                          <p:attrName>style.visibility</p:attrName>
                                        </p:attrNameLst>
                                      </p:cBhvr>
                                      <p:to>
                                        <p:strVal val="visible"/>
                                      </p:to>
                                    </p:set>
                                    <p:animEffect transition="in" filter="fade">
                                      <p:cBhvr>
                                        <p:cTn id="7" dur="500"/>
                                        <p:tgtEl>
                                          <p:spTgt spid="716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4"/>
          <p:cNvSpPr>
            <a:spLocks noGrp="1" noChangeArrowheads="1"/>
          </p:cNvSpPr>
          <p:nvPr>
            <p:ph type="title"/>
          </p:nvPr>
        </p:nvSpPr>
        <p:spPr/>
        <p:txBody>
          <a:bodyPr/>
          <a:lstStyle/>
          <a:p>
            <a:pPr eaLnBrk="1" hangingPunct="1"/>
            <a:r>
              <a:rPr lang="ja-JP" altLang="en-US" smtClean="0"/>
              <a:t>具体例</a:t>
            </a:r>
          </a:p>
        </p:txBody>
      </p:sp>
      <p:sp>
        <p:nvSpPr>
          <p:cNvPr id="12291" name="Rectangle 5"/>
          <p:cNvSpPr>
            <a:spLocks noGrp="1" noChangeArrowheads="1"/>
          </p:cNvSpPr>
          <p:nvPr>
            <p:ph idx="1"/>
          </p:nvPr>
        </p:nvSpPr>
        <p:spPr/>
        <p:txBody>
          <a:bodyPr/>
          <a:lstStyle/>
          <a:p>
            <a:pPr eaLnBrk="1" hangingPunct="1"/>
            <a:r>
              <a:rPr lang="ja-JP" altLang="en-US" smtClean="0"/>
              <a:t>第</a:t>
            </a:r>
            <a:r>
              <a:rPr lang="en-US" altLang="ja-JP" smtClean="0"/>
              <a:t>3</a:t>
            </a:r>
            <a:r>
              <a:rPr lang="ja-JP" altLang="en-US" smtClean="0"/>
              <a:t>回大阪勉強会での「お題」</a:t>
            </a:r>
          </a:p>
          <a:p>
            <a:pPr lvl="1" eaLnBrk="1" hangingPunct="1"/>
            <a:r>
              <a:rPr lang="ja-JP" altLang="en-US" smtClean="0"/>
              <a:t>書いた人：</a:t>
            </a:r>
          </a:p>
          <a:p>
            <a:pPr lvl="2" eaLnBrk="1" hangingPunct="1"/>
            <a:r>
              <a:rPr lang="ja-JP" altLang="en-US" smtClean="0"/>
              <a:t>業務内容には詳しく、</a:t>
            </a:r>
            <a:r>
              <a:rPr lang="en-US" altLang="ja-JP" smtClean="0"/>
              <a:t>IT</a:t>
            </a:r>
            <a:r>
              <a:rPr lang="ja-JP" altLang="en-US" smtClean="0"/>
              <a:t>には詳しくない購入者</a:t>
            </a:r>
          </a:p>
          <a:p>
            <a:pPr lvl="1" eaLnBrk="1" hangingPunct="1"/>
            <a:r>
              <a:rPr lang="ja-JP" altLang="en-US" smtClean="0"/>
              <a:t>読ませる対象：</a:t>
            </a:r>
          </a:p>
          <a:p>
            <a:pPr lvl="2" eaLnBrk="1" hangingPunct="1"/>
            <a:r>
              <a:rPr lang="en-US" altLang="ja-JP" smtClean="0"/>
              <a:t>IT</a:t>
            </a:r>
            <a:r>
              <a:rPr lang="ja-JP" altLang="en-US" smtClean="0"/>
              <a:t>には詳しく、業務内容には詳しくない開発者</a:t>
            </a:r>
          </a:p>
          <a:p>
            <a:pPr lvl="1" eaLnBrk="1" hangingPunct="1"/>
            <a:r>
              <a:rPr lang="ja-JP" altLang="en-US" smtClean="0"/>
              <a:t>伝えたいこと：</a:t>
            </a:r>
          </a:p>
          <a:p>
            <a:pPr lvl="2" eaLnBrk="1" hangingPunct="1"/>
            <a:r>
              <a:rPr lang="ja-JP" altLang="en-US" smtClean="0"/>
              <a:t>業務内容</a:t>
            </a:r>
          </a:p>
          <a:p>
            <a:pPr lvl="2" eaLnBrk="1" hangingPunct="1"/>
            <a:r>
              <a:rPr lang="ja-JP" altLang="en-US" smtClean="0"/>
              <a:t>各業務で必要なこと</a:t>
            </a:r>
          </a:p>
          <a:p>
            <a:pPr lvl="2" eaLnBrk="1" hangingPunct="1"/>
            <a:r>
              <a:rPr lang="ja-JP" altLang="en-US" smtClean="0"/>
              <a:t>現在の問題</a:t>
            </a:r>
          </a:p>
          <a:p>
            <a:pPr lvl="2" eaLnBrk="1" hangingPunct="1"/>
            <a:r>
              <a:rPr lang="ja-JP" altLang="en-US" smtClean="0"/>
              <a:t>考えている、解決方法</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プレゼンテーション1">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スライドマスタ</Template>
  <TotalTime>560</TotalTime>
  <Words>2784</Words>
  <Application>Microsoft Office PowerPoint</Application>
  <PresentationFormat>画面に合わせる (4:3)</PresentationFormat>
  <Paragraphs>299</Paragraphs>
  <Slides>17</Slides>
  <Notes>16</Notes>
  <HiddenSlides>0</HiddenSlides>
  <MMClips>0</MMClips>
  <ScaleCrop>false</ScaleCrop>
  <HeadingPairs>
    <vt:vector size="6" baseType="variant">
      <vt:variant>
        <vt:lpstr>テーマ</vt:lpstr>
      </vt:variant>
      <vt:variant>
        <vt:i4>1</vt:i4>
      </vt:variant>
      <vt:variant>
        <vt:lpstr>埋め込まれた OLE サーバー</vt:lpstr>
      </vt:variant>
      <vt:variant>
        <vt:i4>1</vt:i4>
      </vt:variant>
      <vt:variant>
        <vt:lpstr>スライド タイトル</vt:lpstr>
      </vt:variant>
      <vt:variant>
        <vt:i4>17</vt:i4>
      </vt:variant>
    </vt:vector>
  </HeadingPairs>
  <TitlesOfParts>
    <vt:vector size="19" baseType="lpstr">
      <vt:lpstr>プレゼンテーション1</vt:lpstr>
      <vt:lpstr>グラフ</vt:lpstr>
      <vt:lpstr>伝えるための 技術文書の書き方</vt:lpstr>
      <vt:lpstr>アジェンダ</vt:lpstr>
      <vt:lpstr>書く準備として必要なこと</vt:lpstr>
      <vt:lpstr>1st － 作成するタイミングと文書</vt:lpstr>
      <vt:lpstr>2nd – 誰に伝えるのか</vt:lpstr>
      <vt:lpstr>3rd – 何を伝えるのか</vt:lpstr>
      <vt:lpstr>分析する</vt:lpstr>
      <vt:lpstr>準備目標</vt:lpstr>
      <vt:lpstr>具体例</vt:lpstr>
      <vt:lpstr>大阪勉強会＃３お題</vt:lpstr>
      <vt:lpstr>具体例-わかりやすいのはどっち？</vt:lpstr>
      <vt:lpstr>指針（１）</vt:lpstr>
      <vt:lpstr>指針（2）</vt:lpstr>
      <vt:lpstr>指針（３）</vt:lpstr>
      <vt:lpstr>振り返る</vt:lpstr>
      <vt:lpstr>まとめ</vt:lpstr>
      <vt:lpstr>Questions?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伝えるための技術文書の書き方</dc:title>
  <dc:creator>Jitta</dc:creator>
  <cp:lastModifiedBy>中　博俊</cp:lastModifiedBy>
  <cp:revision>42</cp:revision>
  <dcterms:created xsi:type="dcterms:W3CDTF">2006-12-04T02:37:47Z</dcterms:created>
  <dcterms:modified xsi:type="dcterms:W3CDTF">2007-02-17T15:32:38Z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