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6"/>
  </p:notesMasterIdLst>
  <p:sldIdLst>
    <p:sldId id="266" r:id="rId2"/>
    <p:sldId id="267" r:id="rId3"/>
    <p:sldId id="275" r:id="rId4"/>
    <p:sldId id="274" r:id="rId5"/>
    <p:sldId id="269" r:id="rId6"/>
    <p:sldId id="270" r:id="rId7"/>
    <p:sldId id="271" r:id="rId8"/>
    <p:sldId id="276" r:id="rId9"/>
    <p:sldId id="268" r:id="rId10"/>
    <p:sldId id="272" r:id="rId11"/>
    <p:sldId id="273" r:id="rId12"/>
    <p:sldId id="277" r:id="rId13"/>
    <p:sldId id="265" r:id="rId14"/>
    <p:sldId id="278" r:id="rId15"/>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0000"/>
    <a:srgbClr val="FF9999"/>
    <a:srgbClr val="00CC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72531" autoAdjust="0"/>
  </p:normalViewPr>
  <p:slideViewPr>
    <p:cSldViewPr>
      <p:cViewPr>
        <p:scale>
          <a:sx n="66" d="100"/>
          <a:sy n="66" d="100"/>
        </p:scale>
        <p:origin x="-85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ja-JP" altLang="en-US"/>
          </a:p>
        </p:txBody>
      </p:sp>
      <p:sp>
        <p:nvSpPr>
          <p:cNvPr id="17411" name="Rectangle 3"/>
          <p:cNvSpPr>
            <a:spLocks noGrp="1" noChangeArrowheads="1"/>
          </p:cNvSpPr>
          <p:nvPr>
            <p:ph type="dt" idx="1"/>
          </p:nvPr>
        </p:nvSpPr>
        <p:spPr bwMode="auto">
          <a:xfrm>
            <a:off x="3810000" y="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789F5C61-78F3-438E-949C-B72FC6468D33}" type="datetimeFigureOut">
              <a:rPr lang="ja-JP" altLang="en-US"/>
              <a:pPr/>
              <a:t>2007/2/5</a:t>
            </a:fld>
            <a:endParaRPr lang="ja-JP" altLang="en-US"/>
          </a:p>
        </p:txBody>
      </p:sp>
      <p:sp>
        <p:nvSpPr>
          <p:cNvPr id="17412" name="Rectangle 4"/>
          <p:cNvSpPr>
            <a:spLocks noChangeArrowheads="1" noTextEdit="1"/>
          </p:cNvSpPr>
          <p:nvPr>
            <p:ph type="sldImg" idx="2"/>
          </p:nvPr>
        </p:nvSpPr>
        <p:spPr bwMode="auto">
          <a:xfrm>
            <a:off x="952500" y="762000"/>
            <a:ext cx="4876800" cy="36576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724400"/>
            <a:ext cx="4953000" cy="441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2 レベル</a:t>
            </a:r>
          </a:p>
          <a:p>
            <a:pPr lvl="2"/>
            <a:r>
              <a:rPr lang="ja-JP" altLang="en-US" smtClean="0"/>
              <a:t>第 3 レベル</a:t>
            </a:r>
          </a:p>
          <a:p>
            <a:pPr lvl="3"/>
            <a:r>
              <a:rPr lang="ja-JP" altLang="en-US" smtClean="0"/>
              <a:t>第 4 レベル</a:t>
            </a:r>
          </a:p>
          <a:p>
            <a:pPr lvl="4"/>
            <a:r>
              <a:rPr lang="ja-JP" altLang="en-US" smtClean="0"/>
              <a:t>第 5 レベル</a:t>
            </a:r>
          </a:p>
        </p:txBody>
      </p:sp>
      <p:sp>
        <p:nvSpPr>
          <p:cNvPr id="17414" name="Rectangle 6"/>
          <p:cNvSpPr>
            <a:spLocks noGrp="1" noChangeArrowheads="1"/>
          </p:cNvSpPr>
          <p:nvPr>
            <p:ph type="ftr" sz="quarter" idx="4"/>
          </p:nvPr>
        </p:nvSpPr>
        <p:spPr bwMode="auto">
          <a:xfrm>
            <a:off x="0" y="9372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ja-JP" altLang="en-US"/>
          </a:p>
        </p:txBody>
      </p:sp>
      <p:sp>
        <p:nvSpPr>
          <p:cNvPr id="17415" name="Rectangle 7"/>
          <p:cNvSpPr>
            <a:spLocks noGrp="1" noChangeArrowheads="1"/>
          </p:cNvSpPr>
          <p:nvPr>
            <p:ph type="sldNum" sz="quarter" idx="5"/>
          </p:nvPr>
        </p:nvSpPr>
        <p:spPr bwMode="auto">
          <a:xfrm>
            <a:off x="3810000" y="9372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FAECA18-BEC5-4002-9572-7A50F06E26AF}" type="slidenum">
              <a:rPr lang="ja-JP" altLang="en-US"/>
              <a:pPr/>
              <a:t>&lt;#&gt;</a:t>
            </a:fld>
            <a:endParaRPr lang="ja-JP"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1pPr>
    <a:lvl2pPr marL="457200"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2pPr>
    <a:lvl3pPr marL="914400"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3pPr>
    <a:lvl4pPr marL="1371600"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4pPr>
    <a:lvl5pPr marL="1828800"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noTextEdit="1"/>
          </p:cNvSpPr>
          <p:nvPr>
            <p:ph type="sldImg"/>
          </p:nvPr>
        </p:nvSpPr>
        <p:spPr bwMode="auto">
          <a:xfrm>
            <a:off x="952500" y="762000"/>
            <a:ext cx="4876800" cy="3657600"/>
          </a:xfrm>
          <a:prstGeom prst="rect">
            <a:avLst/>
          </a:prstGeom>
          <a:solidFill>
            <a:srgbClr val="FFFFFF"/>
          </a:solidFill>
          <a:ln>
            <a:solidFill>
              <a:srgbClr val="000000"/>
            </a:solidFill>
            <a:miter lim="800000"/>
            <a:headEnd/>
            <a:tailEnd/>
          </a:ln>
        </p:spPr>
      </p:sp>
      <p:sp>
        <p:nvSpPr>
          <p:cNvPr id="18435" name="Rectangle 3"/>
          <p:cNvSpPr>
            <a:spLocks noChangeArrowheads="1"/>
          </p:cNvSpPr>
          <p:nvPr>
            <p:ph type="body" idx="1"/>
          </p:nvPr>
        </p:nvSpPr>
        <p:spPr bwMode="auto">
          <a:xfrm>
            <a:off x="914400" y="4724400"/>
            <a:ext cx="4953000" cy="4419600"/>
          </a:xfrm>
          <a:prstGeom prst="rect">
            <a:avLst/>
          </a:prstGeom>
          <a:solidFill>
            <a:srgbClr val="FFFFFF"/>
          </a:solidFill>
          <a:ln>
            <a:solidFill>
              <a:srgbClr val="000000"/>
            </a:solidFill>
            <a:miter lim="800000"/>
            <a:headEnd/>
            <a:tailEnd/>
          </a:ln>
        </p:spPr>
        <p:txBody>
          <a:bodyPr/>
          <a:lstStyle/>
          <a:p>
            <a:r>
              <a:rPr lang="ja-JP" altLang="en-US"/>
              <a:t>みなさんプログラムを組むときに</a:t>
            </a:r>
          </a:p>
          <a:p>
            <a:r>
              <a:rPr lang="ja-JP" altLang="en-US"/>
              <a:t>どんな動作をするのか、無駄のないロジックにするにはどうすればいいんだろう？って</a:t>
            </a:r>
          </a:p>
          <a:p>
            <a:r>
              <a:rPr lang="ja-JP" altLang="en-US"/>
              <a:t>考えて作成されているかと思います。</a:t>
            </a:r>
          </a:p>
          <a:p>
            <a:endParaRPr lang="ja-JP" altLang="en-US"/>
          </a:p>
          <a:p>
            <a:r>
              <a:rPr lang="ja-JP" altLang="en-US"/>
              <a:t>じゃあ、そのプログラムが</a:t>
            </a:r>
            <a:r>
              <a:rPr lang="en-US" altLang="ja-JP"/>
              <a:t>DB</a:t>
            </a:r>
            <a:r>
              <a:rPr lang="ja-JP" altLang="en-US"/>
              <a:t>アクセスするときに発行する</a:t>
            </a:r>
            <a:r>
              <a:rPr lang="en-US" altLang="ja-JP"/>
              <a:t>SQL</a:t>
            </a:r>
            <a:r>
              <a:rPr lang="ja-JP" altLang="en-US"/>
              <a:t>を書くときには</a:t>
            </a:r>
          </a:p>
          <a:p>
            <a:r>
              <a:rPr lang="ja-JP" altLang="en-US"/>
              <a:t>何を考えていますか？</a:t>
            </a:r>
          </a:p>
          <a:p>
            <a:endParaRPr lang="ja-JP" altLang="en-US"/>
          </a:p>
          <a:p>
            <a:r>
              <a:rPr lang="ja-JP" altLang="en-US"/>
              <a:t>欲しいデータを取るための条件？</a:t>
            </a:r>
          </a:p>
          <a:p>
            <a:r>
              <a:rPr lang="ja-JP" altLang="en-US"/>
              <a:t>複数テーブルからデータを取るために、結合する内容？</a:t>
            </a:r>
          </a:p>
          <a:p>
            <a:r>
              <a:rPr lang="ja-JP" altLang="en-US"/>
              <a:t>値を計算する？変換する？</a:t>
            </a:r>
          </a:p>
          <a:p>
            <a:endParaRPr lang="ja-JP" altLang="en-US"/>
          </a:p>
          <a:p>
            <a:r>
              <a:rPr lang="ja-JP" altLang="en-US"/>
              <a:t>・・・こんなところでしょうか？</a:t>
            </a:r>
          </a:p>
          <a:p>
            <a:endParaRPr lang="ja-JP" altLang="en-US"/>
          </a:p>
          <a:p>
            <a:endParaRPr lang="ja-JP" altLang="en-US"/>
          </a:p>
          <a:p>
            <a:r>
              <a:rPr lang="en-US" altLang="ja-JP"/>
              <a:t>SQL</a:t>
            </a:r>
            <a:r>
              <a:rPr lang="ja-JP" altLang="en-US"/>
              <a:t>も言語ですから、最適な</a:t>
            </a:r>
            <a:r>
              <a:rPr lang="en-US" altLang="ja-JP"/>
              <a:t>SQL</a:t>
            </a:r>
            <a:r>
              <a:rPr lang="ja-JP" altLang="en-US"/>
              <a:t>と無駄のある</a:t>
            </a:r>
            <a:r>
              <a:rPr lang="en-US" altLang="ja-JP"/>
              <a:t>SQL</a:t>
            </a:r>
            <a:r>
              <a:rPr lang="ja-JP" altLang="en-US"/>
              <a:t>とあります。</a:t>
            </a:r>
          </a:p>
          <a:p>
            <a:r>
              <a:rPr lang="ja-JP" altLang="en-US"/>
              <a:t>じゃあ、それを考えるのに必要なものは何でしょうか？</a:t>
            </a:r>
          </a:p>
          <a:p>
            <a:endParaRPr lang="ja-JP" altLang="en-US"/>
          </a:p>
          <a:p>
            <a:r>
              <a:rPr lang="ja-JP" altLang="en-US"/>
              <a:t>プログラムも</a:t>
            </a:r>
            <a:r>
              <a:rPr lang="en-US" altLang="ja-JP"/>
              <a:t>SQL</a:t>
            </a:r>
            <a:r>
              <a:rPr lang="ja-JP" altLang="en-US"/>
              <a:t>も内部動作を把握することがまず第一歩ですよね？</a:t>
            </a:r>
          </a:p>
          <a:p>
            <a:endParaRPr lang="ja-JP" altLang="en-US"/>
          </a:p>
          <a:p>
            <a:endParaRPr lang="ja-JP" altLang="en-US"/>
          </a:p>
          <a:p>
            <a:r>
              <a:rPr lang="ja-JP" altLang="en-US"/>
              <a:t>なので今日は</a:t>
            </a:r>
            <a:r>
              <a:rPr lang="en-US" altLang="ja-JP"/>
              <a:t>DB</a:t>
            </a:r>
            <a:r>
              <a:rPr lang="ja-JP" altLang="en-US"/>
              <a:t>の内部動作の概略をお話して、</a:t>
            </a:r>
          </a:p>
          <a:p>
            <a:r>
              <a:rPr lang="ja-JP" altLang="en-US"/>
              <a:t>内部動作にも意識を持ってもらおうという目的をもってお話をさせていただきます。</a:t>
            </a:r>
          </a:p>
          <a:p>
            <a:endParaRPr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026"/>
          <p:cNvSpPr>
            <a:spLocks noChangeArrowheads="1" noTextEdit="1"/>
          </p:cNvSpPr>
          <p:nvPr>
            <p:ph type="sldImg"/>
          </p:nvPr>
        </p:nvSpPr>
        <p:spPr bwMode="auto">
          <a:xfrm>
            <a:off x="952500" y="762000"/>
            <a:ext cx="4876800" cy="3657600"/>
          </a:xfrm>
          <a:prstGeom prst="rect">
            <a:avLst/>
          </a:prstGeom>
          <a:solidFill>
            <a:srgbClr val="FFFFFF"/>
          </a:solidFill>
          <a:ln>
            <a:solidFill>
              <a:srgbClr val="000000"/>
            </a:solidFill>
            <a:miter lim="800000"/>
            <a:headEnd/>
            <a:tailEnd/>
          </a:ln>
        </p:spPr>
      </p:sp>
      <p:sp>
        <p:nvSpPr>
          <p:cNvPr id="30723" name="Rectangle 1027"/>
          <p:cNvSpPr>
            <a:spLocks noChangeArrowheads="1"/>
          </p:cNvSpPr>
          <p:nvPr>
            <p:ph type="body" idx="1"/>
          </p:nvPr>
        </p:nvSpPr>
        <p:spPr bwMode="auto">
          <a:xfrm>
            <a:off x="914400" y="4724400"/>
            <a:ext cx="4953000" cy="4419600"/>
          </a:xfrm>
          <a:prstGeom prst="rect">
            <a:avLst/>
          </a:prstGeom>
          <a:solidFill>
            <a:srgbClr val="FFFFFF"/>
          </a:solidFill>
          <a:ln>
            <a:solidFill>
              <a:srgbClr val="000000"/>
            </a:solidFill>
            <a:miter lim="800000"/>
            <a:headEnd/>
            <a:tailEnd/>
          </a:ln>
        </p:spPr>
        <p:txBody>
          <a:bodyPr/>
          <a:lstStyle/>
          <a:p>
            <a:r>
              <a:rPr lang="ja-JP" altLang="en-US"/>
              <a:t>次にクラスタ化テーブルです。</a:t>
            </a:r>
            <a:endParaRPr lang="en-US" altLang="ja-JP"/>
          </a:p>
          <a:p>
            <a:endParaRPr lang="ja-JP" altLang="en-US"/>
          </a:p>
          <a:p>
            <a:r>
              <a:rPr lang="ja-JP" altLang="en-US"/>
              <a:t>データはクラスタ化で指定した列の値順にに格納されていきます。</a:t>
            </a:r>
          </a:p>
          <a:p>
            <a:endParaRPr lang="ja-JP" altLang="en-US"/>
          </a:p>
          <a:p>
            <a:r>
              <a:rPr lang="ja-JP" altLang="en-US"/>
              <a:t>また先ほど見せたようなページ内の未使用領域ができるデータ移動が発生する要因は</a:t>
            </a:r>
          </a:p>
          <a:p>
            <a:r>
              <a:rPr lang="en-US" altLang="ja-JP"/>
              <a:t>UPDATE</a:t>
            </a:r>
            <a:r>
              <a:rPr lang="ja-JP" altLang="en-US"/>
              <a:t>でデータ長が変わったとき、</a:t>
            </a:r>
            <a:r>
              <a:rPr lang="en-US" altLang="ja-JP"/>
              <a:t>DELETE</a:t>
            </a:r>
            <a:r>
              <a:rPr lang="ja-JP" altLang="en-US"/>
              <a:t>で行削除をしたときになります。</a:t>
            </a:r>
          </a:p>
          <a:p>
            <a:endParaRPr lang="ja-JP" altLang="en-US"/>
          </a:p>
          <a:p>
            <a:r>
              <a:rPr lang="en-US" altLang="ja-JP"/>
              <a:t>UPDATE</a:t>
            </a:r>
            <a:r>
              <a:rPr lang="ja-JP" altLang="en-US"/>
              <a:t>でのデータ長変更は</a:t>
            </a:r>
            <a:r>
              <a:rPr lang="en-US" altLang="ja-JP"/>
              <a:t>NULL</a:t>
            </a:r>
            <a:r>
              <a:rPr lang="ja-JP" altLang="en-US"/>
              <a:t>だった項目に値を設定したとき、</a:t>
            </a:r>
            <a:r>
              <a:rPr lang="en-US" altLang="ja-JP"/>
              <a:t>VARCHAR</a:t>
            </a:r>
            <a:r>
              <a:rPr lang="ja-JP" altLang="en-US"/>
              <a:t>項目など</a:t>
            </a:r>
          </a:p>
          <a:p>
            <a:r>
              <a:rPr lang="ja-JP" altLang="en-US"/>
              <a:t>可変長項目の長さを変えたときになります。</a:t>
            </a:r>
          </a:p>
          <a:p>
            <a:endParaRPr lang="ja-JP" altLang="en-US"/>
          </a:p>
          <a:p>
            <a:r>
              <a:rPr lang="ja-JP" altLang="en-US"/>
              <a:t>ここまではヒープと一緒です。</a:t>
            </a:r>
          </a:p>
          <a:p>
            <a:r>
              <a:rPr lang="ja-JP" altLang="en-US"/>
              <a:t>さて個々からはクラスタテーブルのみの特徴ですが、</a:t>
            </a:r>
          </a:p>
          <a:p>
            <a:r>
              <a:rPr lang="ja-JP" altLang="en-US"/>
              <a:t>クラスタキーの更新をした際にもデータ移動が発生します。</a:t>
            </a:r>
          </a:p>
          <a:p>
            <a:r>
              <a:rPr lang="ja-JP" altLang="en-US"/>
              <a:t>なぜならクラスタ化テーブルはクラスタキーで指定したデータ順に並べなきゃいけないからです。</a:t>
            </a:r>
          </a:p>
          <a:p>
            <a:endParaRPr lang="en-US" altLang="ja-JP"/>
          </a:p>
          <a:p>
            <a:endParaRPr lang="en-US" altLang="ja-JP"/>
          </a:p>
          <a:p>
            <a:r>
              <a:rPr lang="ja-JP" altLang="en-US"/>
              <a:t>これを考えるとヒープの方が未使用領域が出来にくく感じますね。</a:t>
            </a:r>
          </a:p>
          <a:p>
            <a:r>
              <a:rPr lang="ja-JP" altLang="en-US"/>
              <a:t>だからクラスタテーブルは使わないほうがいいよね！・・・っていいません。</a:t>
            </a:r>
          </a:p>
          <a:p>
            <a:r>
              <a:rPr lang="ja-JP" altLang="en-US"/>
              <a:t>クラスタテーブルにはデータがクラスタキーに格納されるという利点があります。</a:t>
            </a:r>
          </a:p>
          <a:p>
            <a:r>
              <a:rPr lang="ja-JP" altLang="en-US"/>
              <a:t>これによって自分の意思で意味のある同じデータを同じページに格納することが出来るようになります。</a:t>
            </a:r>
          </a:p>
          <a:p>
            <a:endParaRPr lang="ja-JP" altLang="en-US"/>
          </a:p>
          <a:p>
            <a:r>
              <a:rPr lang="ja-JP" altLang="en-US"/>
              <a:t>また欠点となるクラスタキー更新は</a:t>
            </a:r>
          </a:p>
          <a:p>
            <a:r>
              <a:rPr lang="ja-JP" altLang="en-US"/>
              <a:t>クラスタキーに指定した項目に対して値の変更を行わなければいいのです。</a:t>
            </a:r>
            <a:endParaRPr lang="en-US"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noTextEdit="1"/>
          </p:cNvSpPr>
          <p:nvPr>
            <p:ph type="sldImg"/>
          </p:nvPr>
        </p:nvSpPr>
        <p:spPr bwMode="auto">
          <a:xfrm>
            <a:off x="952500" y="762000"/>
            <a:ext cx="4876800" cy="3657600"/>
          </a:xfrm>
          <a:prstGeom prst="rect">
            <a:avLst/>
          </a:prstGeom>
          <a:solidFill>
            <a:srgbClr val="FFFFFF"/>
          </a:solidFill>
          <a:ln>
            <a:solidFill>
              <a:srgbClr val="000000"/>
            </a:solidFill>
            <a:miter lim="800000"/>
            <a:headEnd/>
            <a:tailEnd/>
          </a:ln>
        </p:spPr>
      </p:sp>
      <p:sp>
        <p:nvSpPr>
          <p:cNvPr id="38915" name="Rectangle 3"/>
          <p:cNvSpPr>
            <a:spLocks noChangeArrowheads="1"/>
          </p:cNvSpPr>
          <p:nvPr>
            <p:ph type="body" idx="1"/>
          </p:nvPr>
        </p:nvSpPr>
        <p:spPr bwMode="auto">
          <a:xfrm>
            <a:off x="914400" y="4724400"/>
            <a:ext cx="4953000" cy="4419600"/>
          </a:xfrm>
          <a:prstGeom prst="rect">
            <a:avLst/>
          </a:prstGeom>
          <a:solidFill>
            <a:srgbClr val="FFFFFF"/>
          </a:solidFill>
          <a:ln>
            <a:solidFill>
              <a:srgbClr val="000000"/>
            </a:solidFill>
            <a:miter lim="800000"/>
            <a:headEnd/>
            <a:tailEnd/>
          </a:ln>
        </p:spPr>
        <p:txBody>
          <a:bodyPr/>
          <a:lstStyle/>
          <a:p>
            <a:r>
              <a:rPr lang="ja-JP" altLang="en-US"/>
              <a:t>さて大まかに2つのテーブルについてお話しました。</a:t>
            </a:r>
          </a:p>
          <a:p>
            <a:endParaRPr lang="ja-JP" altLang="en-US"/>
          </a:p>
          <a:p>
            <a:r>
              <a:rPr lang="ja-JP" altLang="en-US"/>
              <a:t>では、このデータに対するテーブルを作成するときに</a:t>
            </a:r>
          </a:p>
          <a:p>
            <a:r>
              <a:rPr lang="ja-JP" altLang="en-US"/>
              <a:t>あなたならヒープにしますか？クラスタ化テーブルにしますか？</a:t>
            </a:r>
          </a:p>
          <a:p>
            <a:endParaRPr lang="ja-JP" altLang="en-US"/>
          </a:p>
          <a:p>
            <a:r>
              <a:rPr lang="ja-JP" altLang="en-US"/>
              <a:t>実は簡単にどっちが正解かなんていえません。</a:t>
            </a:r>
          </a:p>
          <a:p>
            <a:endParaRPr lang="ja-JP" altLang="en-US"/>
          </a:p>
          <a:p>
            <a:r>
              <a:rPr lang="ja-JP" altLang="en-US"/>
              <a:t>なぜならどのようにデータアクセスするのか？</a:t>
            </a:r>
          </a:p>
          <a:p>
            <a:r>
              <a:rPr lang="ja-JP" altLang="en-US"/>
              <a:t>によって答えがわかるからです。</a:t>
            </a:r>
          </a:p>
          <a:p>
            <a:endParaRPr lang="en-US" altLang="ja-JP"/>
          </a:p>
          <a:p>
            <a:r>
              <a:rPr lang="ja-JP" altLang="en-US"/>
              <a:t>どのようにデータアクセスするかは、</a:t>
            </a:r>
          </a:p>
          <a:p>
            <a:r>
              <a:rPr lang="ja-JP" altLang="en-US"/>
              <a:t>データベースからどんな風にデータを取るんだろう？ということを知らなければなりませんね。</a:t>
            </a:r>
          </a:p>
          <a:p>
            <a:r>
              <a:rPr lang="ja-JP" altLang="en-US"/>
              <a:t>そういう部分はシステムの使用となりますので正解が何かとはいえません。</a:t>
            </a:r>
          </a:p>
          <a:p>
            <a:endParaRPr lang="ja-JP" altLang="en-US"/>
          </a:p>
          <a:p>
            <a:endParaRPr lang="ja-JP" altLang="en-US"/>
          </a:p>
          <a:p>
            <a:r>
              <a:rPr lang="ja-JP" altLang="en-US"/>
              <a:t>・・・とこれで終わっても面白くないので</a:t>
            </a:r>
          </a:p>
          <a:p>
            <a:r>
              <a:rPr lang="ja-JP" altLang="en-US"/>
              <a:t>このデータで顧客ごとにデータを一覧表示する機能を実装するとして</a:t>
            </a:r>
          </a:p>
          <a:p>
            <a:r>
              <a:rPr lang="ja-JP" altLang="en-US"/>
              <a:t>考えてみましょう。</a:t>
            </a:r>
          </a:p>
          <a:p>
            <a:endParaRPr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noTextEdit="1"/>
          </p:cNvSpPr>
          <p:nvPr>
            <p:ph type="sldImg"/>
          </p:nvPr>
        </p:nvSpPr>
        <p:spPr>
          <a:ln/>
        </p:spPr>
      </p:sp>
      <p:sp>
        <p:nvSpPr>
          <p:cNvPr id="41987" name="Rectangle 3"/>
          <p:cNvSpPr>
            <a:spLocks noGrp="1" noChangeArrowheads="1"/>
          </p:cNvSpPr>
          <p:nvPr>
            <p:ph type="body" idx="1"/>
          </p:nvPr>
        </p:nvSpPr>
        <p:spPr/>
        <p:txBody>
          <a:bodyPr/>
          <a:lstStyle/>
          <a:p>
            <a:r>
              <a:rPr lang="ja-JP" altLang="en-US"/>
              <a:t>さて顧客ごとにデータを表示するので</a:t>
            </a:r>
          </a:p>
          <a:p>
            <a:r>
              <a:rPr lang="ja-JP" altLang="en-US"/>
              <a:t>同じページに顧客コードが一緒のデータが格納されていると嬉しいですよね。</a:t>
            </a:r>
          </a:p>
          <a:p>
            <a:r>
              <a:rPr lang="ja-JP" altLang="en-US"/>
              <a:t>なので、顧客コードに対してクラスタキーを設定しましょう。</a:t>
            </a:r>
          </a:p>
          <a:p>
            <a:r>
              <a:rPr lang="ja-JP" altLang="en-US"/>
              <a:t>また注文番号というユニークな番号を振ってデータを特定し、</a:t>
            </a:r>
          </a:p>
          <a:p>
            <a:r>
              <a:rPr lang="ja-JP" altLang="en-US"/>
              <a:t>注文番号指定でデータの更新を行うことを考えると</a:t>
            </a:r>
          </a:p>
          <a:p>
            <a:r>
              <a:rPr lang="ja-JP" altLang="en-US"/>
              <a:t>注文番号に</a:t>
            </a:r>
            <a:r>
              <a:rPr lang="en-US" altLang="ja-JP"/>
              <a:t>UNIEQUE　INDEX</a:t>
            </a:r>
            <a:r>
              <a:rPr lang="ja-JP" altLang="en-US"/>
              <a:t>を作成し、</a:t>
            </a:r>
          </a:p>
          <a:p>
            <a:r>
              <a:rPr lang="ja-JP" altLang="en-US"/>
              <a:t>注文番号重複の回避とデータアクセス効率を上げるようにしましょう。</a:t>
            </a:r>
          </a:p>
          <a:p>
            <a:endParaRPr lang="ja-JP" altLang="en-US"/>
          </a:p>
          <a:p>
            <a:endParaRPr lang="ja-JP" altLang="en-US"/>
          </a:p>
          <a:p>
            <a:r>
              <a:rPr lang="ja-JP" altLang="en-US"/>
              <a:t>たぶん、いま普通に設計されている業務ですと</a:t>
            </a:r>
          </a:p>
          <a:p>
            <a:r>
              <a:rPr lang="ja-JP" altLang="en-US"/>
              <a:t>注文番号に</a:t>
            </a:r>
            <a:r>
              <a:rPr lang="en-US" altLang="ja-JP"/>
              <a:t>PK(＝UNIEQUE INDEX)</a:t>
            </a:r>
            <a:r>
              <a:rPr lang="ja-JP" altLang="en-US"/>
              <a:t>が作成され、</a:t>
            </a:r>
          </a:p>
          <a:p>
            <a:r>
              <a:rPr lang="ja-JP" altLang="en-US"/>
              <a:t>顧客コードに対し、別途</a:t>
            </a:r>
            <a:r>
              <a:rPr lang="en-US" altLang="ja-JP"/>
              <a:t>INDEX</a:t>
            </a:r>
            <a:r>
              <a:rPr lang="ja-JP" altLang="en-US"/>
              <a:t>を作成するなどしてるかもしれません。</a:t>
            </a:r>
          </a:p>
          <a:p>
            <a:endParaRPr lang="ja-JP" altLang="en-US"/>
          </a:p>
          <a:p>
            <a:r>
              <a:rPr lang="ja-JP" altLang="en-US"/>
              <a:t>さて本当にクラスタ化テーブルの方が早いのか見てみましょう。</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noTextEdit="1"/>
          </p:cNvSpPr>
          <p:nvPr>
            <p:ph type="sldImg"/>
          </p:nvPr>
        </p:nvSpPr>
        <p:spPr bwMode="auto">
          <a:xfrm>
            <a:off x="952500" y="762000"/>
            <a:ext cx="4876800" cy="3657600"/>
          </a:xfrm>
          <a:prstGeom prst="rect">
            <a:avLst/>
          </a:prstGeom>
          <a:solidFill>
            <a:srgbClr val="FFFFFF"/>
          </a:solidFill>
          <a:ln>
            <a:solidFill>
              <a:srgbClr val="000000"/>
            </a:solidFill>
            <a:miter lim="800000"/>
            <a:headEnd/>
            <a:tailEnd/>
          </a:ln>
        </p:spPr>
      </p:sp>
      <p:sp>
        <p:nvSpPr>
          <p:cNvPr id="44035" name="Rectangle 3"/>
          <p:cNvSpPr>
            <a:spLocks noChangeArrowheads="1"/>
          </p:cNvSpPr>
          <p:nvPr>
            <p:ph type="body" idx="1"/>
          </p:nvPr>
        </p:nvSpPr>
        <p:spPr bwMode="auto">
          <a:xfrm>
            <a:off x="914400" y="4724400"/>
            <a:ext cx="4953000" cy="4419600"/>
          </a:xfrm>
          <a:prstGeom prst="rect">
            <a:avLst/>
          </a:prstGeom>
          <a:solidFill>
            <a:srgbClr val="FFFFFF"/>
          </a:solidFill>
          <a:ln>
            <a:solidFill>
              <a:srgbClr val="000000"/>
            </a:solidFill>
            <a:miter lim="800000"/>
            <a:headEnd/>
            <a:tailEnd/>
          </a:ln>
        </p:spPr>
        <p:txBody>
          <a:bodyPr/>
          <a:lstStyle/>
          <a:p>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noTextEdit="1"/>
          </p:cNvSpPr>
          <p:nvPr>
            <p:ph type="sldImg"/>
          </p:nvPr>
        </p:nvSpPr>
        <p:spPr bwMode="auto">
          <a:xfrm>
            <a:off x="952500" y="762000"/>
            <a:ext cx="4876800" cy="3657600"/>
          </a:xfrm>
          <a:prstGeom prst="rect">
            <a:avLst/>
          </a:prstGeom>
          <a:solidFill>
            <a:srgbClr val="FFFFFF"/>
          </a:solidFill>
          <a:ln>
            <a:solidFill>
              <a:srgbClr val="000000"/>
            </a:solidFill>
            <a:miter lim="800000"/>
            <a:headEnd/>
            <a:tailEnd/>
          </a:ln>
        </p:spPr>
      </p:sp>
      <p:sp>
        <p:nvSpPr>
          <p:cNvPr id="34819" name="Rectangle 3"/>
          <p:cNvSpPr>
            <a:spLocks noChangeArrowheads="1"/>
          </p:cNvSpPr>
          <p:nvPr>
            <p:ph type="body" idx="1"/>
          </p:nvPr>
        </p:nvSpPr>
        <p:spPr bwMode="auto">
          <a:xfrm>
            <a:off x="914400" y="4724400"/>
            <a:ext cx="4953000" cy="4419600"/>
          </a:xfrm>
          <a:prstGeom prst="rect">
            <a:avLst/>
          </a:prstGeom>
          <a:solidFill>
            <a:srgbClr val="FFFFFF"/>
          </a:solidFill>
          <a:ln>
            <a:solidFill>
              <a:srgbClr val="000000"/>
            </a:solidFill>
            <a:miter lim="800000"/>
            <a:headEnd/>
            <a:tailEnd/>
          </a:ln>
        </p:spPr>
        <p:txBody>
          <a:bodyPr/>
          <a:lstStyle/>
          <a:p>
            <a:r>
              <a:rPr lang="ja-JP" altLang="en-US"/>
              <a:t>まずデータの取得に関してお話します。</a:t>
            </a:r>
          </a:p>
          <a:p>
            <a:endParaRPr lang="ja-JP" altLang="en-US"/>
          </a:p>
          <a:p>
            <a:r>
              <a:rPr lang="en-US" altLang="ja-JP"/>
              <a:t>SELECT</a:t>
            </a:r>
            <a:r>
              <a:rPr lang="ja-JP" altLang="en-US"/>
              <a:t>などを発行すると</a:t>
            </a:r>
          </a:p>
          <a:p>
            <a:r>
              <a:rPr lang="ja-JP" altLang="en-US"/>
              <a:t>まずはバッファというメモリ上のデータを探します。</a:t>
            </a:r>
          </a:p>
          <a:p>
            <a:r>
              <a:rPr lang="ja-JP" altLang="en-US"/>
              <a:t>バッファ内に目的とするデータが存在していなかった場合、</a:t>
            </a:r>
          </a:p>
          <a:p>
            <a:r>
              <a:rPr lang="ja-JP" altLang="en-US"/>
              <a:t>ディスクからデータが読み込まれ、バッファに記憶されます。</a:t>
            </a:r>
          </a:p>
          <a:p>
            <a:endParaRPr lang="ja-JP" altLang="en-US"/>
          </a:p>
          <a:p>
            <a:r>
              <a:rPr lang="ja-JP" altLang="en-US"/>
              <a:t>そうやってメモリ上にあるデータに対し選別したり計算して</a:t>
            </a:r>
          </a:p>
          <a:p>
            <a:r>
              <a:rPr lang="ja-JP" altLang="en-US"/>
              <a:t>出来上がった結果をクライアントに返却しています。</a:t>
            </a:r>
          </a:p>
          <a:p>
            <a:endParaRPr lang="ja-JP" altLang="en-US"/>
          </a:p>
          <a:p>
            <a:r>
              <a:rPr lang="ja-JP" altLang="en-US"/>
              <a:t>データを直接ディスクからクライアントに送っているわけではありません。</a:t>
            </a:r>
          </a:p>
          <a:p>
            <a:r>
              <a:rPr lang="ja-JP" altLang="en-US"/>
              <a:t>常にバッファで何かしらの操作をしてからクライアントに送っています。</a:t>
            </a:r>
          </a:p>
          <a:p>
            <a:endParaRPr lang="ja-JP" altLang="en-US"/>
          </a:p>
          <a:p>
            <a:r>
              <a:rPr lang="ja-JP" altLang="en-US"/>
              <a:t>よって、いつかバッファというメモリがいっぱいになるときが来ます。</a:t>
            </a:r>
          </a:p>
          <a:p>
            <a:endParaRPr lang="ja-JP" altLang="en-US"/>
          </a:p>
          <a:p>
            <a:r>
              <a:rPr lang="ja-JP" altLang="en-US"/>
              <a:t>そのときはバッファ内で一番使われていない古いデータを消して</a:t>
            </a:r>
          </a:p>
          <a:p>
            <a:r>
              <a:rPr lang="ja-JP" altLang="en-US"/>
              <a:t>バッファの空きメモリを確保します。</a:t>
            </a:r>
          </a:p>
          <a:p>
            <a:endParaRPr lang="ja-JP" altLang="en-US"/>
          </a:p>
          <a:p>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noTextEdit="1"/>
          </p:cNvSpPr>
          <p:nvPr>
            <p:ph type="sldImg"/>
          </p:nvPr>
        </p:nvSpPr>
        <p:spPr bwMode="auto">
          <a:xfrm>
            <a:off x="952500" y="762000"/>
            <a:ext cx="4876800" cy="3657600"/>
          </a:xfrm>
          <a:prstGeom prst="rect">
            <a:avLst/>
          </a:prstGeom>
          <a:solidFill>
            <a:srgbClr val="FFFFFF"/>
          </a:solidFill>
          <a:ln>
            <a:solidFill>
              <a:srgbClr val="000000"/>
            </a:solidFill>
            <a:miter lim="800000"/>
            <a:headEnd/>
            <a:tailEnd/>
          </a:ln>
        </p:spPr>
      </p:sp>
      <p:sp>
        <p:nvSpPr>
          <p:cNvPr id="32771" name="Rectangle 3"/>
          <p:cNvSpPr>
            <a:spLocks noChangeArrowheads="1"/>
          </p:cNvSpPr>
          <p:nvPr>
            <p:ph type="body" idx="1"/>
          </p:nvPr>
        </p:nvSpPr>
        <p:spPr bwMode="auto">
          <a:xfrm>
            <a:off x="914400" y="4724400"/>
            <a:ext cx="4953000" cy="4419600"/>
          </a:xfrm>
          <a:prstGeom prst="rect">
            <a:avLst/>
          </a:prstGeom>
          <a:solidFill>
            <a:srgbClr val="FFFFFF"/>
          </a:solidFill>
          <a:ln>
            <a:solidFill>
              <a:srgbClr val="000000"/>
            </a:solidFill>
            <a:miter lim="800000"/>
            <a:headEnd/>
            <a:tailEnd/>
          </a:ln>
        </p:spPr>
        <p:txBody>
          <a:bodyPr/>
          <a:lstStyle/>
          <a:p>
            <a:r>
              <a:rPr lang="ja-JP" altLang="en-US"/>
              <a:t>バッファ内にデータが存在しなかった場合、</a:t>
            </a:r>
          </a:p>
          <a:p>
            <a:r>
              <a:rPr lang="ja-JP" altLang="en-US"/>
              <a:t>ディスクからデータを読み取るようになりますが、</a:t>
            </a:r>
          </a:p>
          <a:p>
            <a:endParaRPr lang="ja-JP" altLang="en-US"/>
          </a:p>
          <a:p>
            <a:r>
              <a:rPr lang="ja-JP" altLang="en-US"/>
              <a:t>ディスクアクセスは</a:t>
            </a:r>
            <a:r>
              <a:rPr lang="en-US" altLang="ja-JP"/>
              <a:t>DB</a:t>
            </a:r>
            <a:r>
              <a:rPr lang="ja-JP" altLang="en-US"/>
              <a:t>にとって負荷の高い操作になります。</a:t>
            </a:r>
          </a:p>
          <a:p>
            <a:endParaRPr lang="ja-JP" altLang="en-US"/>
          </a:p>
          <a:p>
            <a:r>
              <a:rPr lang="ja-JP" altLang="en-US"/>
              <a:t>そう考えると</a:t>
            </a:r>
          </a:p>
          <a:p>
            <a:r>
              <a:rPr lang="ja-JP" altLang="en-US"/>
              <a:t>ディスクアクセスの回数は少ないほうがいいよねっていえますね。</a:t>
            </a:r>
          </a:p>
          <a:p>
            <a:r>
              <a:rPr lang="ja-JP" altLang="en-US"/>
              <a:t>また1回のアクセス時間も短いほうがいいよねって事になります。</a:t>
            </a:r>
          </a:p>
          <a:p>
            <a:endParaRPr lang="ja-JP" altLang="en-US"/>
          </a:p>
          <a:p>
            <a:r>
              <a:rPr lang="ja-JP" altLang="en-US"/>
              <a:t>さてディスクアクセスですが、実は単位があります。</a:t>
            </a:r>
          </a:p>
          <a:p>
            <a:endParaRPr lang="ja-JP" altLang="en-US"/>
          </a:p>
          <a:p>
            <a:r>
              <a:rPr lang="ja-JP" altLang="en-US"/>
              <a:t>それはページ単位になります。</a:t>
            </a:r>
          </a:p>
          <a:p>
            <a:endParaRPr lang="ja-JP" altLang="en-US"/>
          </a:p>
          <a:p>
            <a:r>
              <a:rPr lang="ja-JP" altLang="en-US"/>
              <a:t>さてページって何でしょう？</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noTextEdit="1"/>
          </p:cNvSpPr>
          <p:nvPr>
            <p:ph type="sldImg"/>
          </p:nvPr>
        </p:nvSpPr>
        <p:spPr bwMode="auto">
          <a:xfrm>
            <a:off x="952500" y="762000"/>
            <a:ext cx="4876800" cy="3657600"/>
          </a:xfrm>
          <a:prstGeom prst="rect">
            <a:avLst/>
          </a:prstGeom>
          <a:solidFill>
            <a:srgbClr val="FFFFFF"/>
          </a:solidFill>
          <a:ln>
            <a:solidFill>
              <a:srgbClr val="000000"/>
            </a:solidFill>
            <a:miter lim="800000"/>
            <a:headEnd/>
            <a:tailEnd/>
          </a:ln>
        </p:spPr>
      </p:sp>
      <p:sp>
        <p:nvSpPr>
          <p:cNvPr id="22531" name="Rectangle 3"/>
          <p:cNvSpPr>
            <a:spLocks noChangeArrowheads="1"/>
          </p:cNvSpPr>
          <p:nvPr>
            <p:ph type="body" idx="1"/>
          </p:nvPr>
        </p:nvSpPr>
        <p:spPr bwMode="auto">
          <a:xfrm>
            <a:off x="914400" y="4724400"/>
            <a:ext cx="4953000" cy="4419600"/>
          </a:xfrm>
          <a:prstGeom prst="rect">
            <a:avLst/>
          </a:prstGeom>
          <a:solidFill>
            <a:srgbClr val="FFFFFF"/>
          </a:solidFill>
          <a:ln>
            <a:solidFill>
              <a:srgbClr val="000000"/>
            </a:solidFill>
            <a:miter lim="800000"/>
            <a:headEnd/>
            <a:tailEnd/>
          </a:ln>
        </p:spPr>
        <p:txBody>
          <a:bodyPr/>
          <a:lstStyle/>
          <a:p>
            <a:r>
              <a:rPr lang="ja-JP" altLang="en-US"/>
              <a:t>データベースにデータを格納する際に使用している最小単位は</a:t>
            </a:r>
          </a:p>
          <a:p>
            <a:r>
              <a:rPr lang="ja-JP" altLang="en-US"/>
              <a:t>ページ</a:t>
            </a:r>
          </a:p>
          <a:p>
            <a:r>
              <a:rPr lang="ja-JP" altLang="en-US"/>
              <a:t>といわれています。</a:t>
            </a:r>
          </a:p>
          <a:p>
            <a:r>
              <a:rPr lang="ja-JP" altLang="en-US"/>
              <a:t>1ページ8192バイトで</a:t>
            </a:r>
          </a:p>
          <a:p>
            <a:r>
              <a:rPr lang="ja-JP" altLang="en-US"/>
              <a:t>1ページ中に複数行が格納されています。</a:t>
            </a:r>
          </a:p>
          <a:p>
            <a:endParaRPr lang="ja-JP" altLang="en-US"/>
          </a:p>
          <a:p>
            <a:r>
              <a:rPr lang="ja-JP" altLang="en-US"/>
              <a:t>またページをまとめたエクステントという単位があります。</a:t>
            </a:r>
          </a:p>
          <a:p>
            <a:r>
              <a:rPr lang="ja-JP" altLang="en-US"/>
              <a:t>テーブルはエクステント単位で領域を確保していきます。</a:t>
            </a:r>
          </a:p>
          <a:p>
            <a:r>
              <a:rPr lang="ja-JP" altLang="en-US"/>
              <a:t>なので、すでに確保してあるエクステントにデータが格納できなくなると</a:t>
            </a:r>
          </a:p>
          <a:p>
            <a:r>
              <a:rPr lang="ja-JP" altLang="en-US"/>
              <a:t>テーブルに追加でエクステントを割り当てていきます。</a:t>
            </a:r>
          </a:p>
          <a:p>
            <a:endParaRPr lang="ja-JP" altLang="en-US"/>
          </a:p>
          <a:p>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noTextEdit="1"/>
          </p:cNvSpPr>
          <p:nvPr>
            <p:ph type="sldImg"/>
          </p:nvPr>
        </p:nvSpPr>
        <p:spPr bwMode="auto">
          <a:xfrm>
            <a:off x="952500" y="762000"/>
            <a:ext cx="4876800" cy="3657600"/>
          </a:xfrm>
          <a:prstGeom prst="rect">
            <a:avLst/>
          </a:prstGeom>
          <a:solidFill>
            <a:srgbClr val="FFFFFF"/>
          </a:solidFill>
          <a:ln>
            <a:solidFill>
              <a:srgbClr val="000000"/>
            </a:solidFill>
            <a:miter lim="800000"/>
            <a:headEnd/>
            <a:tailEnd/>
          </a:ln>
        </p:spPr>
      </p:sp>
      <p:sp>
        <p:nvSpPr>
          <p:cNvPr id="24579" name="Rectangle 3"/>
          <p:cNvSpPr>
            <a:spLocks noChangeArrowheads="1"/>
          </p:cNvSpPr>
          <p:nvPr>
            <p:ph type="body" idx="1"/>
          </p:nvPr>
        </p:nvSpPr>
        <p:spPr bwMode="auto">
          <a:xfrm>
            <a:off x="914400" y="4724400"/>
            <a:ext cx="4953000" cy="4419600"/>
          </a:xfrm>
          <a:prstGeom prst="rect">
            <a:avLst/>
          </a:prstGeom>
          <a:solidFill>
            <a:srgbClr val="FFFFFF"/>
          </a:solidFill>
          <a:ln>
            <a:solidFill>
              <a:srgbClr val="000000"/>
            </a:solidFill>
            <a:miter lim="800000"/>
            <a:headEnd/>
            <a:tailEnd/>
          </a:ln>
        </p:spPr>
        <p:txBody>
          <a:bodyPr/>
          <a:lstStyle/>
          <a:p>
            <a:r>
              <a:rPr lang="ja-JP" altLang="en-US"/>
              <a:t>ページ内には以下のようにデータが格納されています。</a:t>
            </a:r>
          </a:p>
          <a:p>
            <a:endParaRPr lang="ja-JP" altLang="en-US"/>
          </a:p>
          <a:p>
            <a:r>
              <a:rPr lang="ja-JP" altLang="en-US"/>
              <a:t>ページの最後に行ヘッダが格納されていき、</a:t>
            </a:r>
          </a:p>
          <a:p>
            <a:r>
              <a:rPr lang="ja-JP" altLang="en-US"/>
              <a:t>ページの頭から行データが格納されていきます。</a:t>
            </a:r>
          </a:p>
          <a:p>
            <a:endParaRPr lang="ja-JP" altLang="en-US"/>
          </a:p>
          <a:p>
            <a:r>
              <a:rPr lang="ja-JP" altLang="en-US"/>
              <a:t>行ヘッダは行の格納場所を記憶しています。</a:t>
            </a:r>
          </a:p>
          <a:p>
            <a:r>
              <a:rPr lang="ja-JP" altLang="en-US"/>
              <a:t>よって行ヘッダ1つに対し、1つ行データの格納場所を記憶しています。</a:t>
            </a:r>
          </a:p>
          <a:p>
            <a:endParaRPr lang="ja-JP" altLang="en-US"/>
          </a:p>
          <a:p>
            <a:r>
              <a:rPr lang="ja-JP" altLang="en-US"/>
              <a:t>さて、なぜ行ヘッダと行データと別々なのでしょう？</a:t>
            </a:r>
          </a:p>
          <a:p>
            <a:r>
              <a:rPr lang="ja-JP" altLang="en-US"/>
              <a:t>データが一度格納されれて移動しないのであれば、</a:t>
            </a:r>
          </a:p>
          <a:p>
            <a:r>
              <a:rPr lang="ja-JP" altLang="en-US"/>
              <a:t>行ヘッダなどいらないかもしれません。</a:t>
            </a:r>
          </a:p>
          <a:p>
            <a:endParaRPr lang="ja-JP" altLang="en-US"/>
          </a:p>
          <a:p>
            <a:r>
              <a:rPr lang="ja-JP" altLang="en-US"/>
              <a:t>でも、データは格納された後に移動することがあるのです。</a:t>
            </a:r>
          </a:p>
          <a:p>
            <a:endParaRPr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noTextEdit="1"/>
          </p:cNvSpPr>
          <p:nvPr>
            <p:ph type="sldImg"/>
          </p:nvPr>
        </p:nvSpPr>
        <p:spPr bwMode="auto">
          <a:xfrm>
            <a:off x="952500" y="762000"/>
            <a:ext cx="4876800" cy="3657600"/>
          </a:xfrm>
          <a:prstGeom prst="rect">
            <a:avLst/>
          </a:prstGeom>
          <a:solidFill>
            <a:srgbClr val="FFFFFF"/>
          </a:solidFill>
          <a:ln>
            <a:solidFill>
              <a:srgbClr val="000000"/>
            </a:solidFill>
            <a:miter lim="800000"/>
            <a:headEnd/>
            <a:tailEnd/>
          </a:ln>
        </p:spPr>
      </p:sp>
      <p:sp>
        <p:nvSpPr>
          <p:cNvPr id="26627" name="Rectangle 3"/>
          <p:cNvSpPr>
            <a:spLocks noChangeArrowheads="1"/>
          </p:cNvSpPr>
          <p:nvPr>
            <p:ph type="body" idx="1"/>
          </p:nvPr>
        </p:nvSpPr>
        <p:spPr bwMode="auto">
          <a:xfrm>
            <a:off x="914400" y="4724400"/>
            <a:ext cx="4953000" cy="4419600"/>
          </a:xfrm>
          <a:prstGeom prst="rect">
            <a:avLst/>
          </a:prstGeom>
          <a:solidFill>
            <a:srgbClr val="FFFFFF"/>
          </a:solidFill>
          <a:ln>
            <a:solidFill>
              <a:srgbClr val="000000"/>
            </a:solidFill>
            <a:miter lim="800000"/>
            <a:headEnd/>
            <a:tailEnd/>
          </a:ln>
        </p:spPr>
        <p:txBody>
          <a:bodyPr/>
          <a:lstStyle/>
          <a:p>
            <a:r>
              <a:rPr lang="ja-JP" altLang="en-US"/>
              <a:t>たとえば行データ1の行長が大きくなったとします。</a:t>
            </a:r>
          </a:p>
          <a:p>
            <a:endParaRPr lang="ja-JP" altLang="en-US"/>
          </a:p>
          <a:p>
            <a:r>
              <a:rPr lang="ja-JP" altLang="en-US"/>
              <a:t>その場合、行データ1が格納されている後ろの領域が開いていれば</a:t>
            </a:r>
          </a:p>
          <a:p>
            <a:r>
              <a:rPr lang="ja-JP" altLang="en-US"/>
              <a:t>その場所を確保してデータを更新できるのですが、</a:t>
            </a:r>
          </a:p>
          <a:p>
            <a:r>
              <a:rPr lang="ja-JP" altLang="en-US"/>
              <a:t>絵の状態ですと、行データ1の後ろに行データ2が格納されているので</a:t>
            </a:r>
          </a:p>
          <a:p>
            <a:r>
              <a:rPr lang="ja-JP" altLang="en-US"/>
              <a:t>行データ1のサイズを増やすことは出来ません。</a:t>
            </a:r>
          </a:p>
          <a:p>
            <a:endParaRPr lang="ja-JP" altLang="en-US"/>
          </a:p>
          <a:p>
            <a:r>
              <a:rPr lang="ja-JP" altLang="en-US"/>
              <a:t>そのために、データ1が格納されていた領域を未使用にして、</a:t>
            </a:r>
          </a:p>
          <a:p>
            <a:r>
              <a:rPr lang="ja-JP" altLang="en-US"/>
              <a:t>未使用領域に新しく行データ1を格納する領域を確保し、</a:t>
            </a:r>
          </a:p>
          <a:p>
            <a:r>
              <a:rPr lang="ja-JP" altLang="en-US"/>
              <a:t>行ヘッダの書き換えをします。</a:t>
            </a:r>
          </a:p>
          <a:p>
            <a:endParaRPr lang="ja-JP" altLang="en-US"/>
          </a:p>
          <a:p>
            <a:r>
              <a:rPr lang="ja-JP" altLang="en-US"/>
              <a:t>そうすることでデータを格納順に取得することが出来ます。</a:t>
            </a:r>
          </a:p>
          <a:p>
            <a:endParaRPr lang="ja-JP" altLang="en-US"/>
          </a:p>
          <a:p>
            <a:endParaRPr lang="ja-JP" altLang="en-US"/>
          </a:p>
          <a:p>
            <a:r>
              <a:rPr lang="ja-JP" altLang="en-US"/>
              <a:t>テーブルのデータはこのように格納されていくのですが、</a:t>
            </a:r>
          </a:p>
          <a:p>
            <a:r>
              <a:rPr lang="ja-JP" altLang="en-US"/>
              <a:t>データ長を変更するような更新がたくさんあると、</a:t>
            </a:r>
          </a:p>
          <a:p>
            <a:r>
              <a:rPr lang="ja-JP" altLang="en-US"/>
              <a:t>元々行データ1が格納されていた領域が未使用になったように、</a:t>
            </a:r>
          </a:p>
          <a:p>
            <a:r>
              <a:rPr lang="ja-JP" altLang="en-US"/>
              <a:t>データの間に未使用領域がある断片化が発生するようになります。</a:t>
            </a:r>
          </a:p>
          <a:p>
            <a:endParaRPr lang="ja-JP" altLang="en-US"/>
          </a:p>
          <a:p>
            <a:r>
              <a:rPr lang="ja-JP" altLang="en-US"/>
              <a:t>この未使用領域があることがデータ取得のレスポンスにも影響します。</a:t>
            </a:r>
          </a:p>
          <a:p>
            <a:endParaRPr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26"/>
          <p:cNvSpPr>
            <a:spLocks noChangeArrowheads="1" noTextEdit="1"/>
          </p:cNvSpPr>
          <p:nvPr>
            <p:ph type="sldImg"/>
          </p:nvPr>
        </p:nvSpPr>
        <p:spPr bwMode="auto">
          <a:xfrm>
            <a:off x="952500" y="762000"/>
            <a:ext cx="4876800" cy="3657600"/>
          </a:xfrm>
          <a:prstGeom prst="rect">
            <a:avLst/>
          </a:prstGeom>
          <a:solidFill>
            <a:srgbClr val="FFFFFF"/>
          </a:solidFill>
          <a:ln>
            <a:solidFill>
              <a:srgbClr val="000000"/>
            </a:solidFill>
            <a:miter lim="800000"/>
            <a:headEnd/>
            <a:tailEnd/>
          </a:ln>
        </p:spPr>
      </p:sp>
      <p:sp>
        <p:nvSpPr>
          <p:cNvPr id="36867" name="Rectangle 1027"/>
          <p:cNvSpPr>
            <a:spLocks noChangeArrowheads="1"/>
          </p:cNvSpPr>
          <p:nvPr>
            <p:ph type="body" idx="1"/>
          </p:nvPr>
        </p:nvSpPr>
        <p:spPr bwMode="auto">
          <a:xfrm>
            <a:off x="914400" y="4724400"/>
            <a:ext cx="4953000" cy="4419600"/>
          </a:xfrm>
          <a:prstGeom prst="rect">
            <a:avLst/>
          </a:prstGeom>
          <a:solidFill>
            <a:srgbClr val="FFFFFF"/>
          </a:solidFill>
          <a:ln>
            <a:solidFill>
              <a:srgbClr val="000000"/>
            </a:solidFill>
            <a:miter lim="800000"/>
            <a:headEnd/>
            <a:tailEnd/>
          </a:ln>
        </p:spPr>
        <p:txBody>
          <a:bodyPr/>
          <a:lstStyle/>
          <a:p>
            <a:r>
              <a:rPr lang="ja-JP" altLang="en-US"/>
              <a:t>これを踏まえて考えると</a:t>
            </a:r>
          </a:p>
          <a:p>
            <a:r>
              <a:rPr lang="ja-JP" altLang="en-US"/>
              <a:t>ディスクアクセスの回数を減らそうと思ったら</a:t>
            </a:r>
          </a:p>
          <a:p>
            <a:r>
              <a:rPr lang="ja-JP" altLang="en-US"/>
              <a:t>1ページに格納される行数が多くなるようにしたいですよね。</a:t>
            </a:r>
          </a:p>
          <a:p>
            <a:r>
              <a:rPr lang="ja-JP" altLang="en-US"/>
              <a:t>それには1行の長さを短くすればいいのです。</a:t>
            </a:r>
          </a:p>
          <a:p>
            <a:r>
              <a:rPr lang="ja-JP" altLang="en-US"/>
              <a:t>また断片化を少なくしてたくさん格納されるようにしたいですよね。</a:t>
            </a:r>
          </a:p>
          <a:p>
            <a:r>
              <a:rPr lang="ja-JP" altLang="en-US"/>
              <a:t>これは先ほどお話したとおり、行長がガチャガチャ変わる更新を行わないように考えればいいのです。</a:t>
            </a:r>
          </a:p>
          <a:p>
            <a:endParaRPr lang="ja-JP" altLang="en-US"/>
          </a:p>
          <a:p>
            <a:r>
              <a:rPr lang="ja-JP" altLang="en-US"/>
              <a:t>また1つのページに欲しいデータがたくさん居てくれると</a:t>
            </a:r>
          </a:p>
          <a:p>
            <a:r>
              <a:rPr lang="ja-JP" altLang="en-US"/>
              <a:t>ディスクアクセスの回数も自動的にへりますよね。</a:t>
            </a:r>
          </a:p>
          <a:p>
            <a:endParaRPr lang="ja-JP" altLang="en-US"/>
          </a:p>
          <a:p>
            <a:r>
              <a:rPr lang="ja-JP" altLang="en-US"/>
              <a:t>さて、これらを制御するために</a:t>
            </a:r>
            <a:r>
              <a:rPr lang="en-US" altLang="ja-JP"/>
              <a:t>DB</a:t>
            </a:r>
            <a:r>
              <a:rPr lang="ja-JP" altLang="en-US"/>
              <a:t>に対して考えることは何でしょう？</a:t>
            </a:r>
          </a:p>
          <a:p>
            <a:endParaRPr lang="ja-JP" altLang="en-US"/>
          </a:p>
          <a:p>
            <a:r>
              <a:rPr lang="ja-JP" altLang="en-US"/>
              <a:t>一番大切なのはテーブルの設計ですね！！</a:t>
            </a:r>
          </a:p>
          <a:p>
            <a:r>
              <a:rPr lang="ja-JP" altLang="en-US"/>
              <a:t>なので、今度はこれらを踏まえた上でテーブル設計について考えて見ましょう。</a:t>
            </a:r>
          </a:p>
          <a:p>
            <a:endParaRPr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noTextEdit="1"/>
          </p:cNvSpPr>
          <p:nvPr>
            <p:ph type="sldImg"/>
          </p:nvPr>
        </p:nvSpPr>
        <p:spPr bwMode="auto">
          <a:xfrm>
            <a:off x="952500" y="762000"/>
            <a:ext cx="4876800" cy="3657600"/>
          </a:xfrm>
          <a:prstGeom prst="rect">
            <a:avLst/>
          </a:prstGeom>
          <a:solidFill>
            <a:srgbClr val="FFFFFF"/>
          </a:solidFill>
          <a:ln>
            <a:solidFill>
              <a:srgbClr val="000000"/>
            </a:solidFill>
            <a:miter lim="800000"/>
            <a:headEnd/>
            <a:tailEnd/>
          </a:ln>
        </p:spPr>
      </p:sp>
      <p:sp>
        <p:nvSpPr>
          <p:cNvPr id="20483" name="Rectangle 3"/>
          <p:cNvSpPr>
            <a:spLocks noChangeArrowheads="1"/>
          </p:cNvSpPr>
          <p:nvPr>
            <p:ph type="body" idx="1"/>
          </p:nvPr>
        </p:nvSpPr>
        <p:spPr bwMode="auto">
          <a:xfrm>
            <a:off x="914400" y="4724400"/>
            <a:ext cx="4953000" cy="4419600"/>
          </a:xfrm>
          <a:prstGeom prst="rect">
            <a:avLst/>
          </a:prstGeom>
          <a:solidFill>
            <a:srgbClr val="FFFFFF"/>
          </a:solidFill>
          <a:ln>
            <a:solidFill>
              <a:srgbClr val="000000"/>
            </a:solidFill>
            <a:miter lim="800000"/>
            <a:headEnd/>
            <a:tailEnd/>
          </a:ln>
        </p:spPr>
        <p:txBody>
          <a:bodyPr/>
          <a:lstStyle/>
          <a:p>
            <a:r>
              <a:rPr lang="ja-JP" altLang="en-US"/>
              <a:t>では、まずはテーブルにはどんなものがあるのでしょうか？</a:t>
            </a:r>
          </a:p>
          <a:p>
            <a:endParaRPr lang="ja-JP" altLang="en-US"/>
          </a:p>
          <a:p>
            <a:r>
              <a:rPr lang="en-US" altLang="ja-JP"/>
              <a:t>SQL Server</a:t>
            </a:r>
            <a:r>
              <a:rPr lang="ja-JP" altLang="en-US"/>
              <a:t>では　テーブルのタイプとして2つ存在しています。</a:t>
            </a:r>
          </a:p>
          <a:p>
            <a:r>
              <a:rPr lang="ja-JP" altLang="en-US"/>
              <a:t>クラスタ化されたテーブルか、そうでないテーブルかというタイプで</a:t>
            </a:r>
          </a:p>
          <a:p>
            <a:r>
              <a:rPr lang="ja-JP" altLang="en-US"/>
              <a:t>クラスタテーブルとヒープ(非クラスタテーブル) が存在しています。</a:t>
            </a:r>
          </a:p>
          <a:p>
            <a:endParaRPr lang="ja-JP" altLang="en-US"/>
          </a:p>
          <a:p>
            <a:r>
              <a:rPr lang="ja-JP" altLang="en-US"/>
              <a:t>1つ目にあげたテーブル・インデクス分離型のヒープは</a:t>
            </a:r>
          </a:p>
          <a:p>
            <a:r>
              <a:rPr lang="ja-JP" altLang="en-US"/>
              <a:t>先ほどまでの説明に出てきた</a:t>
            </a:r>
          </a:p>
          <a:p>
            <a:r>
              <a:rPr lang="ja-JP" altLang="en-US"/>
              <a:t>テーブルのデータは入れた順に入っている状態になるテーブルです。</a:t>
            </a:r>
          </a:p>
          <a:p>
            <a:endParaRPr lang="ja-JP" altLang="en-US"/>
          </a:p>
          <a:p>
            <a:r>
              <a:rPr lang="ja-JP" altLang="en-US"/>
              <a:t>もう1つのクラスタテーブルは</a:t>
            </a:r>
          </a:p>
          <a:p>
            <a:r>
              <a:rPr lang="ja-JP" altLang="en-US"/>
              <a:t>クラスタキーとして指定した項目に対し、データの格納順序が決まるテーブルです。</a:t>
            </a:r>
          </a:p>
          <a:p>
            <a:endParaRPr lang="ja-JP" altLang="en-US"/>
          </a:p>
          <a:p>
            <a:r>
              <a:rPr lang="ja-JP" altLang="en-US"/>
              <a:t>よって、ヒープテーブルを全件取得した際は</a:t>
            </a:r>
          </a:p>
          <a:p>
            <a:r>
              <a:rPr lang="ja-JP" altLang="en-US"/>
              <a:t>取得データの順序は確定されていません。</a:t>
            </a:r>
          </a:p>
          <a:p>
            <a:endParaRPr lang="ja-JP" altLang="en-US"/>
          </a:p>
          <a:p>
            <a:r>
              <a:rPr lang="ja-JP" altLang="en-US"/>
              <a:t>しかしクラスタテーブルに関しては</a:t>
            </a:r>
          </a:p>
          <a:p>
            <a:r>
              <a:rPr lang="ja-JP" altLang="en-US"/>
              <a:t>クラスタキーとして指定した項目順でデータが格納されているため、</a:t>
            </a:r>
          </a:p>
          <a:p>
            <a:r>
              <a:rPr lang="ja-JP" altLang="en-US"/>
              <a:t>取得データはの順序は確定されます。</a:t>
            </a:r>
          </a:p>
          <a:p>
            <a:endParaRPr lang="ja-JP" altLang="en-US"/>
          </a:p>
          <a:p>
            <a:endParaRPr lang="ja-JP" altLang="en-US"/>
          </a:p>
          <a:p>
            <a:r>
              <a:rPr lang="ja-JP" altLang="en-US"/>
              <a:t>さて、大まかに2種類のテーブルがあることを話しましたが、</a:t>
            </a:r>
          </a:p>
          <a:p>
            <a:r>
              <a:rPr lang="ja-JP" altLang="en-US"/>
              <a:t>どの様に使い分けるかについて、</a:t>
            </a:r>
          </a:p>
          <a:p>
            <a:r>
              <a:rPr lang="ja-JP" altLang="en-US"/>
              <a:t>詳しくお話していきたいと思います。</a:t>
            </a:r>
          </a:p>
          <a:p>
            <a:endParaRPr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26"/>
          <p:cNvSpPr>
            <a:spLocks noChangeArrowheads="1" noTextEdit="1"/>
          </p:cNvSpPr>
          <p:nvPr>
            <p:ph type="sldImg"/>
          </p:nvPr>
        </p:nvSpPr>
        <p:spPr bwMode="auto">
          <a:xfrm>
            <a:off x="952500" y="762000"/>
            <a:ext cx="4876800" cy="3657600"/>
          </a:xfrm>
          <a:prstGeom prst="rect">
            <a:avLst/>
          </a:prstGeom>
          <a:solidFill>
            <a:srgbClr val="FFFFFF"/>
          </a:solidFill>
          <a:ln>
            <a:solidFill>
              <a:srgbClr val="000000"/>
            </a:solidFill>
            <a:miter lim="800000"/>
            <a:headEnd/>
            <a:tailEnd/>
          </a:ln>
        </p:spPr>
      </p:sp>
      <p:sp>
        <p:nvSpPr>
          <p:cNvPr id="28675" name="Rectangle 1027"/>
          <p:cNvSpPr>
            <a:spLocks noChangeArrowheads="1"/>
          </p:cNvSpPr>
          <p:nvPr>
            <p:ph type="body" idx="1"/>
          </p:nvPr>
        </p:nvSpPr>
        <p:spPr bwMode="auto">
          <a:xfrm>
            <a:off x="914400" y="4724400"/>
            <a:ext cx="4953000" cy="4419600"/>
          </a:xfrm>
          <a:prstGeom prst="rect">
            <a:avLst/>
          </a:prstGeom>
          <a:solidFill>
            <a:srgbClr val="FFFFFF"/>
          </a:solidFill>
          <a:ln>
            <a:solidFill>
              <a:srgbClr val="000000"/>
            </a:solidFill>
            <a:miter lim="800000"/>
            <a:headEnd/>
            <a:tailEnd/>
          </a:ln>
        </p:spPr>
        <p:txBody>
          <a:bodyPr/>
          <a:lstStyle/>
          <a:p>
            <a:r>
              <a:rPr lang="ja-JP" altLang="en-US"/>
              <a:t>ヒープという皆さんが一般的にイメージしているテーブルですが、</a:t>
            </a:r>
          </a:p>
          <a:p>
            <a:r>
              <a:rPr lang="ja-JP" altLang="en-US"/>
              <a:t>データの格納内容を大まかにまとめると、この様になります。</a:t>
            </a:r>
          </a:p>
          <a:p>
            <a:endParaRPr lang="ja-JP" altLang="en-US"/>
          </a:p>
          <a:p>
            <a:r>
              <a:rPr lang="ja-JP" altLang="en-US"/>
              <a:t>データは入れた順に格納されていきます。</a:t>
            </a:r>
          </a:p>
          <a:p>
            <a:endParaRPr lang="ja-JP" altLang="en-US"/>
          </a:p>
          <a:p>
            <a:r>
              <a:rPr lang="ja-JP" altLang="en-US"/>
              <a:t>また先ほど見せたようなページ内の未使用領域ができるデータ移動が発生する要因は</a:t>
            </a:r>
          </a:p>
          <a:p>
            <a:r>
              <a:rPr lang="en-US" altLang="ja-JP"/>
              <a:t>UPDATE</a:t>
            </a:r>
            <a:r>
              <a:rPr lang="ja-JP" altLang="en-US"/>
              <a:t>でデータ長が変わったとき、</a:t>
            </a:r>
            <a:r>
              <a:rPr lang="en-US" altLang="ja-JP"/>
              <a:t>DELETE</a:t>
            </a:r>
            <a:r>
              <a:rPr lang="ja-JP" altLang="en-US"/>
              <a:t>で行削除をしたときになります。</a:t>
            </a:r>
          </a:p>
          <a:p>
            <a:endParaRPr lang="ja-JP" altLang="en-US"/>
          </a:p>
          <a:p>
            <a:r>
              <a:rPr lang="en-US" altLang="ja-JP"/>
              <a:t>UPDATE</a:t>
            </a:r>
            <a:r>
              <a:rPr lang="ja-JP" altLang="en-US"/>
              <a:t>でのデータ長変更は</a:t>
            </a:r>
            <a:r>
              <a:rPr lang="en-US" altLang="ja-JP"/>
              <a:t>NULL</a:t>
            </a:r>
            <a:r>
              <a:rPr lang="ja-JP" altLang="en-US"/>
              <a:t>だった項目に値を設定したとき、</a:t>
            </a:r>
            <a:r>
              <a:rPr lang="en-US" altLang="ja-JP"/>
              <a:t>VARCHAR</a:t>
            </a:r>
            <a:r>
              <a:rPr lang="ja-JP" altLang="en-US"/>
              <a:t>項目など</a:t>
            </a:r>
          </a:p>
          <a:p>
            <a:r>
              <a:rPr lang="ja-JP" altLang="en-US"/>
              <a:t>可変長項目の長さを変えたときになります。</a:t>
            </a:r>
          </a:p>
          <a:p>
            <a:endParaRPr lang="ja-JP" altLang="en-US"/>
          </a:p>
          <a:p>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rPr>
              <a:t>わんくま</a:t>
            </a:r>
            <a:r>
              <a:rPr kumimoji="0" lang="ja-JP" altLang="en-US" sz="2400" dirty="0">
                <a:solidFill>
                  <a:schemeClr val="tx2"/>
                </a:solidFill>
              </a:rPr>
              <a:t>同盟 </a:t>
            </a:r>
            <a:r>
              <a:rPr kumimoji="0" lang="ja-JP" altLang="en-US" sz="2400" dirty="0">
                <a:solidFill>
                  <a:schemeClr val="tx2"/>
                </a:solidFill>
              </a:rPr>
              <a:t>東京勉強会 </a:t>
            </a:r>
            <a:r>
              <a:rPr kumimoji="0" lang="en-US" altLang="ja-JP" sz="2400" dirty="0">
                <a:solidFill>
                  <a:schemeClr val="tx2"/>
                </a:solidFill>
              </a:rPr>
              <a:t>#4</a:t>
            </a:r>
            <a:endParaRPr kumimoji="0" lang="en-US" altLang="ja-JP" sz="2400" dirty="0">
              <a:solidFill>
                <a:schemeClr val="tx2"/>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5"/>
          <p:cNvSpPr txBox="1">
            <a:spLocks noChangeArrowheads="1"/>
          </p:cNvSpPr>
          <p:nvPr/>
        </p:nvSpPr>
        <p:spPr bwMode="auto">
          <a:xfrm>
            <a:off x="457200" y="1676400"/>
            <a:ext cx="8305800" cy="1190625"/>
          </a:xfrm>
          <a:prstGeom prst="rect">
            <a:avLst/>
          </a:prstGeom>
          <a:noFill/>
          <a:ln w="9525">
            <a:noFill/>
            <a:miter lim="800000"/>
            <a:headEnd/>
            <a:tailEnd/>
          </a:ln>
        </p:spPr>
        <p:txBody>
          <a:bodyPr>
            <a:spAutoFit/>
          </a:bodyPr>
          <a:lstStyle/>
          <a:p>
            <a:pPr algn="ctr"/>
            <a:r>
              <a:rPr lang="ja-JP" altLang="en-US" sz="3600" b="1">
                <a:effectLst>
                  <a:outerShdw blurRad="38100" dist="38100" dir="2700000" algn="tl">
                    <a:srgbClr val="C0C0C0"/>
                  </a:outerShdw>
                </a:effectLst>
                <a:latin typeface="ＭＳ Ｐゴシック" pitchFamily="50" charset="-128"/>
              </a:rPr>
              <a:t>パフォーマンスチューニングの第一歩 </a:t>
            </a:r>
          </a:p>
          <a:p>
            <a:pPr algn="ctr"/>
            <a:r>
              <a:rPr lang="ja-JP" altLang="en-US" sz="3600" b="1">
                <a:effectLst>
                  <a:outerShdw blurRad="38100" dist="38100" dir="2700000" algn="tl">
                    <a:srgbClr val="C0C0C0"/>
                  </a:outerShdw>
                </a:effectLst>
                <a:latin typeface="ＭＳ Ｐゴシック" pitchFamily="50" charset="-128"/>
              </a:rPr>
              <a:t>[</a:t>
            </a:r>
            <a:r>
              <a:rPr lang="en-US" altLang="ja-JP" sz="3600" b="1">
                <a:effectLst>
                  <a:outerShdw blurRad="38100" dist="38100" dir="2700000" algn="tl">
                    <a:srgbClr val="C0C0C0"/>
                  </a:outerShdw>
                </a:effectLst>
                <a:latin typeface="ＭＳ Ｐゴシック" pitchFamily="50" charset="-128"/>
              </a:rPr>
              <a:t>DB</a:t>
            </a:r>
            <a:r>
              <a:rPr lang="ja-JP" altLang="en-US" sz="3600" b="1">
                <a:effectLst>
                  <a:outerShdw blurRad="38100" dist="38100" dir="2700000" algn="tl">
                    <a:srgbClr val="C0C0C0"/>
                  </a:outerShdw>
                </a:effectLst>
                <a:latin typeface="ＭＳ Ｐゴシック" pitchFamily="50" charset="-128"/>
              </a:rPr>
              <a:t>の動きを知ろう]</a:t>
            </a:r>
          </a:p>
        </p:txBody>
      </p:sp>
      <p:sp>
        <p:nvSpPr>
          <p:cNvPr id="15363" name="Rectangle 1027"/>
          <p:cNvSpPr>
            <a:spLocks noGrp="1" noChangeArrowheads="1"/>
          </p:cNvSpPr>
          <p:nvPr>
            <p:ph type="title" idx="4294967295"/>
          </p:nvPr>
        </p:nvSpPr>
        <p:spPr/>
        <p:txBody>
          <a:bodyPr/>
          <a:lstStyle/>
          <a:p>
            <a:endParaRPr lang="ja-JP" altLang="en-US" smtClean="0"/>
          </a:p>
        </p:txBody>
      </p:sp>
      <p:sp>
        <p:nvSpPr>
          <p:cNvPr id="15364" name="Text Box 1028"/>
          <p:cNvSpPr txBox="1">
            <a:spLocks noChangeArrowheads="1"/>
          </p:cNvSpPr>
          <p:nvPr/>
        </p:nvSpPr>
        <p:spPr bwMode="auto">
          <a:xfrm>
            <a:off x="3429000" y="4572000"/>
            <a:ext cx="5486400" cy="366713"/>
          </a:xfrm>
          <a:prstGeom prst="rect">
            <a:avLst/>
          </a:prstGeom>
          <a:noFill/>
          <a:ln w="9525">
            <a:noFill/>
            <a:miter lim="800000"/>
            <a:headEnd/>
            <a:tailEnd/>
          </a:ln>
          <a:effectLst/>
        </p:spPr>
        <p:txBody>
          <a:bodyPr>
            <a:spAutoFit/>
          </a:bodyPr>
          <a:lstStyle/>
          <a:p>
            <a:pPr algn="r">
              <a:spcBef>
                <a:spcPct val="50000"/>
              </a:spcBef>
            </a:pPr>
            <a:r>
              <a:rPr lang="ja-JP" altLang="en-US"/>
              <a:t>夏椰(今川　美保)</a:t>
            </a:r>
          </a:p>
        </p:txBody>
      </p:sp>
    </p:spTree>
  </p:cSld>
  <p:clrMapOvr>
    <a:masterClrMapping/>
  </p:clrMapOvr>
  <p:transition advTm="5024"/>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26"/>
          <p:cNvSpPr>
            <a:spLocks noGrp="1" noChangeArrowheads="1"/>
          </p:cNvSpPr>
          <p:nvPr>
            <p:ph type="title" idx="4294967295"/>
          </p:nvPr>
        </p:nvSpPr>
        <p:spPr/>
        <p:txBody>
          <a:bodyPr/>
          <a:lstStyle/>
          <a:p>
            <a:r>
              <a:rPr lang="ja-JP" altLang="en-US" smtClean="0"/>
              <a:t>ヒープ</a:t>
            </a:r>
          </a:p>
        </p:txBody>
      </p:sp>
      <p:sp>
        <p:nvSpPr>
          <p:cNvPr id="27651" name="Text Box 1027"/>
          <p:cNvSpPr txBox="1">
            <a:spLocks noChangeArrowheads="1"/>
          </p:cNvSpPr>
          <p:nvPr/>
        </p:nvSpPr>
        <p:spPr bwMode="auto">
          <a:xfrm>
            <a:off x="914400" y="1219200"/>
            <a:ext cx="7467600" cy="5008563"/>
          </a:xfrm>
          <a:prstGeom prst="rect">
            <a:avLst/>
          </a:prstGeom>
          <a:noFill/>
          <a:ln w="9525">
            <a:noFill/>
            <a:miter lim="800000"/>
            <a:headEnd/>
            <a:tailEnd/>
          </a:ln>
          <a:effectLst/>
        </p:spPr>
        <p:txBody>
          <a:bodyPr>
            <a:spAutoFit/>
          </a:bodyPr>
          <a:lstStyle/>
          <a:p>
            <a:pPr>
              <a:spcBef>
                <a:spcPct val="50000"/>
              </a:spcBef>
              <a:buFontTx/>
              <a:buChar char="•"/>
            </a:pPr>
            <a:r>
              <a:rPr lang="ja-JP" altLang="en-US" sz="2800"/>
              <a:t>　データは入れた順に格納されていく。　</a:t>
            </a:r>
          </a:p>
          <a:p>
            <a:pPr>
              <a:spcBef>
                <a:spcPct val="50000"/>
              </a:spcBef>
              <a:buFontTx/>
              <a:buChar char="•"/>
            </a:pPr>
            <a:r>
              <a:rPr lang="ja-JP" altLang="en-US" sz="2800"/>
              <a:t>　格納されたデータが移動するのは</a:t>
            </a:r>
          </a:p>
          <a:p>
            <a:pPr>
              <a:spcBef>
                <a:spcPct val="50000"/>
              </a:spcBef>
            </a:pPr>
            <a:r>
              <a:rPr lang="ja-JP" altLang="en-US" sz="2800"/>
              <a:t>　　</a:t>
            </a:r>
            <a:r>
              <a:rPr lang="en-US" altLang="ja-JP" sz="2800"/>
              <a:t>UPDATE</a:t>
            </a:r>
            <a:r>
              <a:rPr lang="ja-JP" altLang="en-US" sz="2800"/>
              <a:t>によってデータ長が変更されたとき。</a:t>
            </a:r>
          </a:p>
          <a:p>
            <a:pPr>
              <a:spcBef>
                <a:spcPct val="50000"/>
              </a:spcBef>
            </a:pPr>
            <a:r>
              <a:rPr lang="ja-JP" altLang="en-US" sz="2800"/>
              <a:t>　　→</a:t>
            </a:r>
            <a:r>
              <a:rPr lang="en-US" altLang="ja-JP" sz="2800"/>
              <a:t>NULL</a:t>
            </a:r>
            <a:r>
              <a:rPr lang="ja-JP" altLang="en-US" sz="2800"/>
              <a:t>項目に値を入れた</a:t>
            </a:r>
          </a:p>
          <a:p>
            <a:pPr>
              <a:spcBef>
                <a:spcPct val="50000"/>
              </a:spcBef>
            </a:pPr>
            <a:r>
              <a:rPr lang="en-US" altLang="ja-JP" sz="2800"/>
              <a:t>　　</a:t>
            </a:r>
            <a:r>
              <a:rPr lang="ja-JP" altLang="en-US" sz="2800"/>
              <a:t>→データ長自体を変えた。</a:t>
            </a:r>
          </a:p>
          <a:p>
            <a:pPr>
              <a:spcBef>
                <a:spcPct val="50000"/>
              </a:spcBef>
            </a:pPr>
            <a:r>
              <a:rPr lang="ja-JP" altLang="en-US" sz="2800"/>
              <a:t>　　　(</a:t>
            </a:r>
            <a:r>
              <a:rPr lang="en-US" altLang="ja-JP" sz="2800"/>
              <a:t>VARCHAR</a:t>
            </a:r>
            <a:r>
              <a:rPr lang="ja-JP" altLang="en-US" sz="2800"/>
              <a:t>の格納データ長が増えた等)</a:t>
            </a:r>
          </a:p>
          <a:p>
            <a:pPr>
              <a:spcBef>
                <a:spcPct val="50000"/>
              </a:spcBef>
              <a:buFontTx/>
              <a:buChar char="•"/>
            </a:pPr>
            <a:r>
              <a:rPr lang="ja-JP" altLang="en-US" sz="2800"/>
              <a:t>　</a:t>
            </a:r>
            <a:r>
              <a:rPr lang="en-US" altLang="ja-JP" sz="2800"/>
              <a:t>DELETE</a:t>
            </a:r>
            <a:r>
              <a:rPr lang="ja-JP" altLang="en-US" sz="2800"/>
              <a:t>でも未使用領域が発生する。</a:t>
            </a:r>
          </a:p>
          <a:p>
            <a:pPr>
              <a:spcBef>
                <a:spcPct val="50000"/>
              </a:spcBef>
            </a:pPr>
            <a:endParaRPr lang="ja-JP" altLang="en-US" sz="2800"/>
          </a:p>
        </p:txBody>
      </p:sp>
    </p:spTree>
  </p:cSld>
  <p:clrMapOvr>
    <a:masterClrMapping/>
  </p:clrMapOvr>
  <p:transition advTm="4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26"/>
          <p:cNvSpPr>
            <a:spLocks noGrp="1" noChangeArrowheads="1"/>
          </p:cNvSpPr>
          <p:nvPr>
            <p:ph type="title" idx="4294967295"/>
          </p:nvPr>
        </p:nvSpPr>
        <p:spPr/>
        <p:txBody>
          <a:bodyPr/>
          <a:lstStyle/>
          <a:p>
            <a:r>
              <a:rPr lang="ja-JP" altLang="en-US" smtClean="0"/>
              <a:t>クラスタ化テーブル</a:t>
            </a:r>
          </a:p>
        </p:txBody>
      </p:sp>
      <p:sp>
        <p:nvSpPr>
          <p:cNvPr id="29699" name="Text Box 1027"/>
          <p:cNvSpPr txBox="1">
            <a:spLocks noChangeArrowheads="1"/>
          </p:cNvSpPr>
          <p:nvPr/>
        </p:nvSpPr>
        <p:spPr bwMode="auto">
          <a:xfrm>
            <a:off x="914400" y="1219200"/>
            <a:ext cx="7467600" cy="5649913"/>
          </a:xfrm>
          <a:prstGeom prst="rect">
            <a:avLst/>
          </a:prstGeom>
          <a:noFill/>
          <a:ln w="9525">
            <a:noFill/>
            <a:miter lim="800000"/>
            <a:headEnd/>
            <a:tailEnd/>
          </a:ln>
          <a:effectLst/>
        </p:spPr>
        <p:txBody>
          <a:bodyPr>
            <a:spAutoFit/>
          </a:bodyPr>
          <a:lstStyle/>
          <a:p>
            <a:pPr>
              <a:spcBef>
                <a:spcPct val="50000"/>
              </a:spcBef>
              <a:buFontTx/>
              <a:buChar char="•"/>
            </a:pPr>
            <a:r>
              <a:rPr lang="ja-JP" altLang="en-US" sz="2800"/>
              <a:t>　データは入れた順に格納されていく。　</a:t>
            </a:r>
          </a:p>
          <a:p>
            <a:pPr>
              <a:spcBef>
                <a:spcPct val="50000"/>
              </a:spcBef>
              <a:buFontTx/>
              <a:buChar char="•"/>
            </a:pPr>
            <a:r>
              <a:rPr lang="ja-JP" altLang="en-US" sz="2800"/>
              <a:t>　格納されたデータが移動するのは</a:t>
            </a:r>
          </a:p>
          <a:p>
            <a:pPr>
              <a:spcBef>
                <a:spcPct val="50000"/>
              </a:spcBef>
            </a:pPr>
            <a:r>
              <a:rPr lang="ja-JP" altLang="en-US" sz="2800"/>
              <a:t>　　</a:t>
            </a:r>
            <a:r>
              <a:rPr lang="en-US" altLang="ja-JP" sz="2800"/>
              <a:t>UPDATE</a:t>
            </a:r>
            <a:r>
              <a:rPr lang="ja-JP" altLang="en-US" sz="2800"/>
              <a:t>によってデータ長が変更されたとき。</a:t>
            </a:r>
          </a:p>
          <a:p>
            <a:pPr>
              <a:spcBef>
                <a:spcPct val="50000"/>
              </a:spcBef>
            </a:pPr>
            <a:r>
              <a:rPr lang="ja-JP" altLang="en-US" sz="2800"/>
              <a:t>　　→</a:t>
            </a:r>
            <a:r>
              <a:rPr lang="en-US" altLang="ja-JP" sz="2800"/>
              <a:t>NULL</a:t>
            </a:r>
            <a:r>
              <a:rPr lang="ja-JP" altLang="en-US" sz="2800"/>
              <a:t>項目に値を入れた</a:t>
            </a:r>
          </a:p>
          <a:p>
            <a:pPr>
              <a:spcBef>
                <a:spcPct val="50000"/>
              </a:spcBef>
            </a:pPr>
            <a:r>
              <a:rPr lang="en-US" altLang="ja-JP" sz="2800"/>
              <a:t>　　</a:t>
            </a:r>
            <a:r>
              <a:rPr lang="ja-JP" altLang="en-US" sz="2800"/>
              <a:t>→データ長自体を変えた。</a:t>
            </a:r>
          </a:p>
          <a:p>
            <a:pPr>
              <a:spcBef>
                <a:spcPct val="50000"/>
              </a:spcBef>
            </a:pPr>
            <a:r>
              <a:rPr lang="ja-JP" altLang="en-US" sz="2800"/>
              <a:t>　　　(</a:t>
            </a:r>
            <a:r>
              <a:rPr lang="en-US" altLang="ja-JP" sz="2800"/>
              <a:t>VARCHAR</a:t>
            </a:r>
            <a:r>
              <a:rPr lang="ja-JP" altLang="en-US" sz="2800"/>
              <a:t>の格納データ長が増えた等)</a:t>
            </a:r>
          </a:p>
          <a:p>
            <a:pPr>
              <a:spcBef>
                <a:spcPct val="50000"/>
              </a:spcBef>
              <a:buFontTx/>
              <a:buChar char="•"/>
            </a:pPr>
            <a:r>
              <a:rPr lang="ja-JP" altLang="en-US" sz="2800"/>
              <a:t>　</a:t>
            </a:r>
            <a:r>
              <a:rPr lang="en-US" altLang="ja-JP" sz="2800"/>
              <a:t>DELETE</a:t>
            </a:r>
            <a:r>
              <a:rPr lang="ja-JP" altLang="en-US" sz="2800"/>
              <a:t>でも未使用領域が発生する。</a:t>
            </a:r>
          </a:p>
          <a:p>
            <a:pPr>
              <a:spcBef>
                <a:spcPct val="50000"/>
              </a:spcBef>
              <a:buFontTx/>
              <a:buChar char="•"/>
            </a:pPr>
            <a:r>
              <a:rPr lang="ja-JP" altLang="en-US" sz="2800"/>
              <a:t>　</a:t>
            </a:r>
            <a:r>
              <a:rPr lang="ja-JP" altLang="en-US" sz="2800" b="1"/>
              <a:t>クラスタキーの更新</a:t>
            </a:r>
          </a:p>
          <a:p>
            <a:pPr>
              <a:spcBef>
                <a:spcPct val="50000"/>
              </a:spcBef>
            </a:pPr>
            <a:endParaRPr lang="ja-JP" altLang="en-US" sz="2800"/>
          </a:p>
        </p:txBody>
      </p:sp>
    </p:spTree>
  </p:cSld>
  <p:clrMapOvr>
    <a:masterClrMapping/>
  </p:clrMapOvr>
  <p:transition advTm="64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p:txBody>
          <a:bodyPr/>
          <a:lstStyle/>
          <a:p>
            <a:r>
              <a:rPr lang="ja-JP" altLang="en-US" smtClean="0"/>
              <a:t>この場合どっちがいい？</a:t>
            </a:r>
          </a:p>
        </p:txBody>
      </p:sp>
      <p:sp>
        <p:nvSpPr>
          <p:cNvPr id="37891" name="Text Box 3"/>
          <p:cNvSpPr txBox="1">
            <a:spLocks noChangeArrowheads="1"/>
          </p:cNvSpPr>
          <p:nvPr/>
        </p:nvSpPr>
        <p:spPr bwMode="auto">
          <a:xfrm>
            <a:off x="914400" y="1219200"/>
            <a:ext cx="7467600" cy="1160463"/>
          </a:xfrm>
          <a:prstGeom prst="rect">
            <a:avLst/>
          </a:prstGeom>
          <a:noFill/>
          <a:ln w="9525">
            <a:noFill/>
            <a:miter lim="800000"/>
            <a:headEnd/>
            <a:tailEnd/>
          </a:ln>
          <a:effectLst/>
        </p:spPr>
        <p:txBody>
          <a:bodyPr>
            <a:spAutoFit/>
          </a:bodyPr>
          <a:lstStyle/>
          <a:p>
            <a:pPr>
              <a:spcBef>
                <a:spcPct val="50000"/>
              </a:spcBef>
            </a:pPr>
            <a:r>
              <a:rPr lang="ja-JP" altLang="en-US" sz="2800"/>
              <a:t>さてこの場合、ヒープにしますか？</a:t>
            </a:r>
          </a:p>
          <a:p>
            <a:pPr>
              <a:spcBef>
                <a:spcPct val="50000"/>
              </a:spcBef>
            </a:pPr>
            <a:r>
              <a:rPr lang="ja-JP" altLang="en-US" sz="2800"/>
              <a:t>　　　　　　　　　　クラスタ化テーブルにしますか？</a:t>
            </a:r>
          </a:p>
        </p:txBody>
      </p:sp>
      <p:graphicFrame>
        <p:nvGraphicFramePr>
          <p:cNvPr id="37923" name="Group 35"/>
          <p:cNvGraphicFramePr>
            <a:graphicFrameLocks noGrp="1"/>
          </p:cNvGraphicFramePr>
          <p:nvPr/>
        </p:nvGraphicFramePr>
        <p:xfrm>
          <a:off x="533400" y="3124200"/>
          <a:ext cx="8153400" cy="2336800"/>
        </p:xfrm>
        <a:graphic>
          <a:graphicData uri="http://schemas.openxmlformats.org/drawingml/2006/table">
            <a:tbl>
              <a:tblPr/>
              <a:tblGrid>
                <a:gridCol w="2036763"/>
                <a:gridCol w="2039937"/>
                <a:gridCol w="2039938"/>
                <a:gridCol w="2036762"/>
              </a:tblGrid>
              <a:tr h="11684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注文番号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99"/>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顧客コード</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99"/>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金額</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99"/>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時間</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99"/>
                    </a:solidFill>
                  </a:tcPr>
                </a:tc>
              </a:tr>
              <a:tr h="11684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0001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K0001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1,000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1/22 12:00:05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advTm="592"/>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ja-JP" smtClean="0"/>
              <a:t>もし、顧客毎にデータを表示するなら</a:t>
            </a:r>
          </a:p>
        </p:txBody>
      </p:sp>
      <p:sp>
        <p:nvSpPr>
          <p:cNvPr id="2051" name="Rectangle 3"/>
          <p:cNvSpPr>
            <a:spLocks noGrp="1" noChangeArrowheads="1"/>
          </p:cNvSpPr>
          <p:nvPr>
            <p:ph type="body" idx="1"/>
          </p:nvPr>
        </p:nvSpPr>
        <p:spPr>
          <a:xfrm>
            <a:off x="533400" y="1295400"/>
            <a:ext cx="8229600" cy="2590800"/>
          </a:xfrm>
        </p:spPr>
        <p:txBody>
          <a:bodyPr/>
          <a:lstStyle/>
          <a:p>
            <a:pPr eaLnBrk="1" hangingPunct="1"/>
            <a:r>
              <a:rPr lang="ja-JP" altLang="ja-JP" sz="2800" smtClean="0"/>
              <a:t>顧客コードにクラスタキーを設定する。</a:t>
            </a:r>
            <a:endParaRPr lang="ja-JP" altLang="en-US" sz="2800" smtClean="0"/>
          </a:p>
          <a:p>
            <a:pPr eaLnBrk="1" hangingPunct="1">
              <a:buFontTx/>
              <a:buNone/>
            </a:pPr>
            <a:r>
              <a:rPr lang="ja-JP" altLang="ja-JP" sz="2800" smtClean="0"/>
              <a:t>　　→顧客ごとにデータを固める</a:t>
            </a:r>
          </a:p>
          <a:p>
            <a:pPr eaLnBrk="1" hangingPunct="1"/>
            <a:r>
              <a:rPr lang="ja-JP" altLang="ja-JP" sz="2800" smtClean="0"/>
              <a:t>注文番号にユニークインデクスを作成する。</a:t>
            </a:r>
            <a:endParaRPr lang="ja-JP" altLang="en-US" sz="2800" smtClean="0"/>
          </a:p>
          <a:p>
            <a:pPr eaLnBrk="1" hangingPunct="1">
              <a:buFontTx/>
              <a:buNone/>
            </a:pPr>
            <a:r>
              <a:rPr lang="ja-JP" altLang="ja-JP" sz="2800" smtClean="0"/>
              <a:t>　　→注文番号重複を防ぐ</a:t>
            </a:r>
          </a:p>
          <a:p>
            <a:pPr eaLnBrk="1" hangingPunct="1">
              <a:buFontTx/>
              <a:buNone/>
            </a:pPr>
            <a:endParaRPr lang="ja-JP" altLang="en-US" sz="2800" smtClean="0"/>
          </a:p>
        </p:txBody>
      </p:sp>
      <p:graphicFrame>
        <p:nvGraphicFramePr>
          <p:cNvPr id="2093" name="Group 45"/>
          <p:cNvGraphicFramePr>
            <a:graphicFrameLocks noGrp="1"/>
          </p:cNvGraphicFramePr>
          <p:nvPr/>
        </p:nvGraphicFramePr>
        <p:xfrm>
          <a:off x="457200" y="3657600"/>
          <a:ext cx="8077200" cy="2336800"/>
        </p:xfrm>
        <a:graphic>
          <a:graphicData uri="http://schemas.openxmlformats.org/drawingml/2006/table">
            <a:tbl>
              <a:tblPr/>
              <a:tblGrid>
                <a:gridCol w="2017713"/>
                <a:gridCol w="2020887"/>
                <a:gridCol w="2020888"/>
                <a:gridCol w="2017712"/>
              </a:tblGrid>
              <a:tr h="11684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accent2"/>
                          </a:solidFill>
                          <a:effectLst/>
                          <a:latin typeface="Arial" charset="0"/>
                          <a:ea typeface="ＭＳ Ｐゴシック" pitchFamily="50" charset="-128"/>
                        </a:rPr>
                        <a:t>注文番号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99"/>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rgbClr val="FF0000"/>
                          </a:solidFill>
                          <a:effectLst/>
                          <a:latin typeface="Arial" charset="0"/>
                          <a:ea typeface="ＭＳ Ｐゴシック" pitchFamily="50" charset="-128"/>
                        </a:rPr>
                        <a:t>顧客コード</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99"/>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金額</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99"/>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時間</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99"/>
                    </a:solidFill>
                  </a:tcPr>
                </a:tc>
              </a:tr>
              <a:tr h="11684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0001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K0001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1,000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1/22 12:00:05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advTm="64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p:txBody>
          <a:bodyPr/>
          <a:lstStyle/>
          <a:p>
            <a:r>
              <a:rPr lang="ja-JP" altLang="en-US" smtClean="0"/>
              <a:t>まとめ</a:t>
            </a:r>
          </a:p>
        </p:txBody>
      </p:sp>
      <p:sp>
        <p:nvSpPr>
          <p:cNvPr id="43011" name="Text Box 3"/>
          <p:cNvSpPr txBox="1">
            <a:spLocks noChangeArrowheads="1"/>
          </p:cNvSpPr>
          <p:nvPr/>
        </p:nvSpPr>
        <p:spPr bwMode="auto">
          <a:xfrm>
            <a:off x="914400" y="1219200"/>
            <a:ext cx="7467600" cy="3725863"/>
          </a:xfrm>
          <a:prstGeom prst="rect">
            <a:avLst/>
          </a:prstGeom>
          <a:noFill/>
          <a:ln w="9525">
            <a:noFill/>
            <a:miter lim="800000"/>
            <a:headEnd/>
            <a:tailEnd/>
          </a:ln>
          <a:effectLst/>
        </p:spPr>
        <p:txBody>
          <a:bodyPr>
            <a:spAutoFit/>
          </a:bodyPr>
          <a:lstStyle/>
          <a:p>
            <a:pPr>
              <a:spcBef>
                <a:spcPct val="50000"/>
              </a:spcBef>
              <a:buFontTx/>
              <a:buChar char="•"/>
            </a:pPr>
            <a:r>
              <a:rPr lang="ja-JP" altLang="en-US" sz="2800"/>
              <a:t>　内部動作を理解して　設計するだけで</a:t>
            </a:r>
          </a:p>
          <a:p>
            <a:pPr>
              <a:spcBef>
                <a:spcPct val="50000"/>
              </a:spcBef>
            </a:pPr>
            <a:r>
              <a:rPr lang="ja-JP" altLang="en-US" sz="2800"/>
              <a:t>　　</a:t>
            </a:r>
            <a:r>
              <a:rPr lang="en-US" altLang="ja-JP" sz="2800"/>
              <a:t>SQL</a:t>
            </a:r>
            <a:r>
              <a:rPr lang="ja-JP" altLang="en-US" sz="2800"/>
              <a:t>動作の差が出ます！</a:t>
            </a:r>
          </a:p>
          <a:p>
            <a:pPr>
              <a:spcBef>
                <a:spcPct val="50000"/>
              </a:spcBef>
            </a:pPr>
            <a:endParaRPr lang="ja-JP" altLang="en-US" sz="2800"/>
          </a:p>
          <a:p>
            <a:pPr>
              <a:spcBef>
                <a:spcPct val="50000"/>
              </a:spcBef>
            </a:pPr>
            <a:r>
              <a:rPr lang="ja-JP" altLang="en-US" sz="2800"/>
              <a:t>　　内部動作に興味を持ち</a:t>
            </a:r>
          </a:p>
          <a:p>
            <a:pPr>
              <a:spcBef>
                <a:spcPct val="50000"/>
              </a:spcBef>
            </a:pPr>
            <a:r>
              <a:rPr lang="ja-JP" altLang="en-US" sz="2800"/>
              <a:t>　　よりよい設計にお役立てください。</a:t>
            </a:r>
          </a:p>
          <a:p>
            <a:pPr>
              <a:spcBef>
                <a:spcPct val="50000"/>
              </a:spcBef>
            </a:pPr>
            <a:endParaRPr lang="ja-JP" altLang="en-US" sz="2800"/>
          </a:p>
        </p:txBody>
      </p:sp>
    </p:spTree>
  </p:cSld>
  <p:clrMapOvr>
    <a:masterClrMapping/>
  </p:clrMapOvr>
  <p:transition advTm="576"/>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ja-JP" altLang="en-US" smtClean="0"/>
              <a:t>何を考える？</a:t>
            </a:r>
          </a:p>
        </p:txBody>
      </p:sp>
      <p:sp>
        <p:nvSpPr>
          <p:cNvPr id="16387" name="Text Box 3"/>
          <p:cNvSpPr txBox="1">
            <a:spLocks noChangeArrowheads="1"/>
          </p:cNvSpPr>
          <p:nvPr/>
        </p:nvSpPr>
        <p:spPr bwMode="auto">
          <a:xfrm>
            <a:off x="974725" y="1439863"/>
            <a:ext cx="7331075" cy="2100262"/>
          </a:xfrm>
          <a:prstGeom prst="rect">
            <a:avLst/>
          </a:prstGeom>
          <a:noFill/>
          <a:ln w="9525">
            <a:noFill/>
            <a:miter lim="800000"/>
            <a:headEnd/>
            <a:tailEnd/>
          </a:ln>
          <a:effectLst/>
        </p:spPr>
        <p:txBody>
          <a:bodyPr>
            <a:spAutoFit/>
          </a:bodyPr>
          <a:lstStyle/>
          <a:p>
            <a:pPr>
              <a:spcBef>
                <a:spcPct val="50000"/>
              </a:spcBef>
              <a:buFontTx/>
              <a:buChar char="•"/>
            </a:pPr>
            <a:r>
              <a:rPr lang="ja-JP" altLang="en-US" sz="2400" b="1"/>
              <a:t>　</a:t>
            </a:r>
            <a:r>
              <a:rPr lang="en-US" altLang="ja-JP" sz="2400" b="1"/>
              <a:t>SQL</a:t>
            </a:r>
            <a:r>
              <a:rPr lang="ja-JP" altLang="en-US" sz="2400" b="1"/>
              <a:t>を書くときに何を考えている？</a:t>
            </a:r>
          </a:p>
          <a:p>
            <a:pPr lvl="1">
              <a:spcBef>
                <a:spcPct val="50000"/>
              </a:spcBef>
              <a:buFontTx/>
              <a:buChar char="•"/>
            </a:pPr>
            <a:r>
              <a:rPr lang="ja-JP" altLang="en-US" sz="2400" b="1"/>
              <a:t>　欲しいデータを取得する条件？</a:t>
            </a:r>
          </a:p>
          <a:p>
            <a:pPr lvl="1">
              <a:spcBef>
                <a:spcPct val="50000"/>
              </a:spcBef>
              <a:buFontTx/>
              <a:buChar char="•"/>
            </a:pPr>
            <a:r>
              <a:rPr lang="ja-JP" altLang="en-US" sz="2400" b="1"/>
              <a:t>　どのテーブルをつなげる？</a:t>
            </a:r>
          </a:p>
          <a:p>
            <a:pPr lvl="1">
              <a:spcBef>
                <a:spcPct val="50000"/>
              </a:spcBef>
            </a:pPr>
            <a:r>
              <a:rPr lang="ja-JP" altLang="en-US" sz="2400" b="1"/>
              <a:t>					・・・</a:t>
            </a:r>
            <a:r>
              <a:rPr lang="en-US" altLang="ja-JP" sz="2400" b="1"/>
              <a:t>etc.</a:t>
            </a:r>
          </a:p>
        </p:txBody>
      </p:sp>
      <p:sp>
        <p:nvSpPr>
          <p:cNvPr id="16388" name="Text Box 4"/>
          <p:cNvSpPr txBox="1">
            <a:spLocks noChangeArrowheads="1"/>
          </p:cNvSpPr>
          <p:nvPr/>
        </p:nvSpPr>
        <p:spPr bwMode="auto">
          <a:xfrm>
            <a:off x="4327525" y="2460625"/>
            <a:ext cx="184150" cy="366713"/>
          </a:xfrm>
          <a:prstGeom prst="rect">
            <a:avLst/>
          </a:prstGeom>
          <a:noFill/>
          <a:ln w="9525">
            <a:noFill/>
            <a:miter lim="800000"/>
            <a:headEnd/>
            <a:tailEnd/>
          </a:ln>
          <a:effectLst/>
        </p:spPr>
        <p:txBody>
          <a:bodyPr wrap="none">
            <a:spAutoFit/>
          </a:bodyPr>
          <a:lstStyle/>
          <a:p>
            <a:endParaRPr lang="ja-JP" altLang="en-US"/>
          </a:p>
        </p:txBody>
      </p:sp>
    </p:spTree>
  </p:cSld>
  <p:clrMapOvr>
    <a:masterClrMapping/>
  </p:clrMapOvr>
  <p:transition advTm="816"/>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a:lstStyle/>
          <a:p>
            <a:r>
              <a:rPr lang="ja-JP" altLang="en-US" smtClean="0"/>
              <a:t>データを取得すると・・・</a:t>
            </a:r>
          </a:p>
        </p:txBody>
      </p:sp>
      <p:sp>
        <p:nvSpPr>
          <p:cNvPr id="33795" name="Text Box 3"/>
          <p:cNvSpPr txBox="1">
            <a:spLocks noChangeArrowheads="1"/>
          </p:cNvSpPr>
          <p:nvPr/>
        </p:nvSpPr>
        <p:spPr bwMode="auto">
          <a:xfrm>
            <a:off x="974725" y="1439863"/>
            <a:ext cx="7331075" cy="4291012"/>
          </a:xfrm>
          <a:prstGeom prst="rect">
            <a:avLst/>
          </a:prstGeom>
          <a:noFill/>
          <a:ln w="9525">
            <a:noFill/>
            <a:miter lim="800000"/>
            <a:headEnd/>
            <a:tailEnd/>
          </a:ln>
          <a:effectLst/>
        </p:spPr>
        <p:txBody>
          <a:bodyPr>
            <a:spAutoFit/>
          </a:bodyPr>
          <a:lstStyle/>
          <a:p>
            <a:pPr>
              <a:spcBef>
                <a:spcPct val="50000"/>
              </a:spcBef>
              <a:buFontTx/>
              <a:buChar char="•"/>
            </a:pPr>
            <a:r>
              <a:rPr lang="ja-JP" altLang="en-US" sz="2400" b="1"/>
              <a:t>　バッファというメモリのデータを探す。</a:t>
            </a:r>
          </a:p>
          <a:p>
            <a:pPr>
              <a:spcBef>
                <a:spcPct val="50000"/>
              </a:spcBef>
              <a:buFontTx/>
              <a:buChar char="•"/>
            </a:pPr>
            <a:r>
              <a:rPr lang="ja-JP" altLang="en-US" sz="2400" b="1"/>
              <a:t>　ディスクからデータが読み取られる。</a:t>
            </a:r>
          </a:p>
          <a:p>
            <a:pPr>
              <a:spcBef>
                <a:spcPct val="50000"/>
              </a:spcBef>
              <a:buFontTx/>
              <a:buChar char="•"/>
            </a:pPr>
            <a:r>
              <a:rPr lang="en-US" altLang="ja-JP" sz="2400" b="1"/>
              <a:t>　</a:t>
            </a:r>
            <a:r>
              <a:rPr lang="ja-JP" altLang="en-US" sz="2400" b="1"/>
              <a:t>読み取ったデータをバッファに格納する。</a:t>
            </a:r>
          </a:p>
          <a:p>
            <a:pPr>
              <a:spcBef>
                <a:spcPct val="50000"/>
              </a:spcBef>
              <a:buFontTx/>
              <a:buChar char="•"/>
            </a:pPr>
            <a:r>
              <a:rPr lang="ja-JP" altLang="en-US" sz="2400" b="1"/>
              <a:t>　バッファに出したデータを選別する。</a:t>
            </a:r>
          </a:p>
          <a:p>
            <a:pPr>
              <a:spcBef>
                <a:spcPct val="50000"/>
              </a:spcBef>
              <a:buFontTx/>
              <a:buChar char="•"/>
            </a:pPr>
            <a:r>
              <a:rPr lang="ja-JP" altLang="en-US" sz="2400" b="1"/>
              <a:t>　データの計算を行う。</a:t>
            </a:r>
          </a:p>
          <a:p>
            <a:pPr>
              <a:spcBef>
                <a:spcPct val="50000"/>
              </a:spcBef>
              <a:buFontTx/>
              <a:buChar char="•"/>
            </a:pPr>
            <a:endParaRPr lang="ja-JP" altLang="en-US" sz="2400" b="1"/>
          </a:p>
          <a:p>
            <a:pPr>
              <a:spcBef>
                <a:spcPct val="50000"/>
              </a:spcBef>
            </a:pPr>
            <a:r>
              <a:rPr lang="ja-JP" altLang="en-US" sz="2400" b="1"/>
              <a:t>　→バッファがいっぱいになったら？</a:t>
            </a:r>
          </a:p>
          <a:p>
            <a:pPr>
              <a:spcBef>
                <a:spcPct val="50000"/>
              </a:spcBef>
            </a:pPr>
            <a:r>
              <a:rPr lang="ja-JP" altLang="en-US" sz="2400" b="1"/>
              <a:t>　　古いデータを消しちゃう！</a:t>
            </a:r>
          </a:p>
        </p:txBody>
      </p:sp>
      <p:sp>
        <p:nvSpPr>
          <p:cNvPr id="33796" name="Text Box 4"/>
          <p:cNvSpPr txBox="1">
            <a:spLocks noChangeArrowheads="1"/>
          </p:cNvSpPr>
          <p:nvPr/>
        </p:nvSpPr>
        <p:spPr bwMode="auto">
          <a:xfrm>
            <a:off x="4327525" y="2460625"/>
            <a:ext cx="184150" cy="366713"/>
          </a:xfrm>
          <a:prstGeom prst="rect">
            <a:avLst/>
          </a:prstGeom>
          <a:noFill/>
          <a:ln w="9525">
            <a:noFill/>
            <a:miter lim="800000"/>
            <a:headEnd/>
            <a:tailEnd/>
          </a:ln>
          <a:effectLst/>
        </p:spPr>
        <p:txBody>
          <a:bodyPr wrap="none">
            <a:spAutoFit/>
          </a:bodyPr>
          <a:lstStyle/>
          <a:p>
            <a:endParaRPr lang="ja-JP" altLang="en-US"/>
          </a:p>
        </p:txBody>
      </p:sp>
    </p:spTree>
  </p:cSld>
  <p:clrMapOvr>
    <a:masterClrMapping/>
  </p:clrMapOvr>
  <p:transition advTm="976"/>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p:txBody>
          <a:bodyPr/>
          <a:lstStyle/>
          <a:p>
            <a:r>
              <a:rPr lang="ja-JP" altLang="en-US" smtClean="0"/>
              <a:t>ディスクから取得する</a:t>
            </a:r>
          </a:p>
        </p:txBody>
      </p:sp>
      <p:sp>
        <p:nvSpPr>
          <p:cNvPr id="31747" name="Text Box 3"/>
          <p:cNvSpPr txBox="1">
            <a:spLocks noChangeArrowheads="1"/>
          </p:cNvSpPr>
          <p:nvPr/>
        </p:nvSpPr>
        <p:spPr bwMode="auto">
          <a:xfrm>
            <a:off x="974725" y="1439863"/>
            <a:ext cx="7331075" cy="2100262"/>
          </a:xfrm>
          <a:prstGeom prst="rect">
            <a:avLst/>
          </a:prstGeom>
          <a:noFill/>
          <a:ln w="9525">
            <a:noFill/>
            <a:miter lim="800000"/>
            <a:headEnd/>
            <a:tailEnd/>
          </a:ln>
          <a:effectLst/>
        </p:spPr>
        <p:txBody>
          <a:bodyPr>
            <a:spAutoFit/>
          </a:bodyPr>
          <a:lstStyle/>
          <a:p>
            <a:pPr>
              <a:spcBef>
                <a:spcPct val="50000"/>
              </a:spcBef>
              <a:buFontTx/>
              <a:buChar char="•"/>
            </a:pPr>
            <a:r>
              <a:rPr lang="ja-JP" altLang="en-US" sz="2400" b="1"/>
              <a:t>　ディスクアクセスする回数は少ないほうがいい。</a:t>
            </a:r>
          </a:p>
          <a:p>
            <a:pPr>
              <a:spcBef>
                <a:spcPct val="50000"/>
              </a:spcBef>
              <a:buFontTx/>
              <a:buChar char="•"/>
            </a:pPr>
            <a:r>
              <a:rPr lang="en-US" altLang="ja-JP" sz="2400" b="1"/>
              <a:t>　</a:t>
            </a:r>
            <a:r>
              <a:rPr lang="ja-JP" altLang="en-US" sz="2400" b="1"/>
              <a:t>ディスクへアクセスする時間も短いほうがいい。</a:t>
            </a:r>
          </a:p>
          <a:p>
            <a:pPr lvl="1">
              <a:spcBef>
                <a:spcPct val="50000"/>
              </a:spcBef>
            </a:pPr>
            <a:r>
              <a:rPr lang="ja-JP" altLang="en-US" sz="2400" b="1"/>
              <a:t>→ディスクアクセスする単位は？</a:t>
            </a:r>
          </a:p>
          <a:p>
            <a:pPr>
              <a:spcBef>
                <a:spcPct val="50000"/>
              </a:spcBef>
              <a:buFontTx/>
              <a:buChar char="•"/>
            </a:pPr>
            <a:endParaRPr lang="en-US" altLang="ja-JP" sz="2400" b="1"/>
          </a:p>
        </p:txBody>
      </p:sp>
      <p:sp>
        <p:nvSpPr>
          <p:cNvPr id="31748" name="Text Box 4"/>
          <p:cNvSpPr txBox="1">
            <a:spLocks noChangeArrowheads="1"/>
          </p:cNvSpPr>
          <p:nvPr/>
        </p:nvSpPr>
        <p:spPr bwMode="auto">
          <a:xfrm>
            <a:off x="4327525" y="2460625"/>
            <a:ext cx="184150" cy="366713"/>
          </a:xfrm>
          <a:prstGeom prst="rect">
            <a:avLst/>
          </a:prstGeom>
          <a:noFill/>
          <a:ln w="9525">
            <a:noFill/>
            <a:miter lim="800000"/>
            <a:headEnd/>
            <a:tailEnd/>
          </a:ln>
          <a:effectLst/>
        </p:spPr>
        <p:txBody>
          <a:bodyPr wrap="none">
            <a:spAutoFit/>
          </a:bodyPr>
          <a:lstStyle/>
          <a:p>
            <a:endParaRPr lang="ja-JP" altLang="en-US"/>
          </a:p>
        </p:txBody>
      </p:sp>
    </p:spTree>
  </p:cSld>
  <p:clrMapOvr>
    <a:masterClrMapping/>
  </p:clrMapOvr>
  <p:transition advTm="576"/>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26"/>
          <p:cNvSpPr>
            <a:spLocks noGrp="1" noChangeArrowheads="1"/>
          </p:cNvSpPr>
          <p:nvPr>
            <p:ph type="title" idx="4294967295"/>
          </p:nvPr>
        </p:nvSpPr>
        <p:spPr/>
        <p:txBody>
          <a:bodyPr/>
          <a:lstStyle/>
          <a:p>
            <a:r>
              <a:rPr lang="ja-JP" altLang="en-US" smtClean="0"/>
              <a:t>テーブルデータの格納</a:t>
            </a:r>
          </a:p>
        </p:txBody>
      </p:sp>
      <p:sp>
        <p:nvSpPr>
          <p:cNvPr id="21507" name="Text Box 1027"/>
          <p:cNvSpPr txBox="1">
            <a:spLocks noChangeArrowheads="1"/>
          </p:cNvSpPr>
          <p:nvPr/>
        </p:nvSpPr>
        <p:spPr bwMode="auto">
          <a:xfrm>
            <a:off x="974725" y="1439863"/>
            <a:ext cx="7331075" cy="2647950"/>
          </a:xfrm>
          <a:prstGeom prst="rect">
            <a:avLst/>
          </a:prstGeom>
          <a:noFill/>
          <a:ln w="9525">
            <a:noFill/>
            <a:miter lim="800000"/>
            <a:headEnd/>
            <a:tailEnd/>
          </a:ln>
          <a:effectLst/>
        </p:spPr>
        <p:txBody>
          <a:bodyPr>
            <a:spAutoFit/>
          </a:bodyPr>
          <a:lstStyle/>
          <a:p>
            <a:pPr>
              <a:spcBef>
                <a:spcPct val="50000"/>
              </a:spcBef>
              <a:buFontTx/>
              <a:buChar char="•"/>
            </a:pPr>
            <a:r>
              <a:rPr lang="ja-JP" altLang="en-US" sz="2400" b="1"/>
              <a:t>ページ</a:t>
            </a:r>
          </a:p>
          <a:p>
            <a:pPr lvl="1">
              <a:spcBef>
                <a:spcPct val="50000"/>
              </a:spcBef>
              <a:buFontTx/>
              <a:buChar char="•"/>
            </a:pPr>
            <a:r>
              <a:rPr lang="ja-JP" altLang="en-US" sz="2400" b="1"/>
              <a:t>1ページ＝8,192</a:t>
            </a:r>
            <a:r>
              <a:rPr lang="en-US" altLang="ja-JP" sz="2400" b="1"/>
              <a:t>B</a:t>
            </a:r>
          </a:p>
          <a:p>
            <a:pPr>
              <a:spcBef>
                <a:spcPct val="50000"/>
              </a:spcBef>
              <a:buFontTx/>
              <a:buChar char="•"/>
            </a:pPr>
            <a:r>
              <a:rPr lang="ja-JP" altLang="en-US" sz="2400" b="1"/>
              <a:t>エクステント</a:t>
            </a:r>
            <a:endParaRPr lang="en-US" altLang="ja-JP" sz="2400" b="1"/>
          </a:p>
          <a:p>
            <a:pPr lvl="1">
              <a:spcBef>
                <a:spcPct val="50000"/>
              </a:spcBef>
              <a:buFontTx/>
              <a:buChar char="•"/>
            </a:pPr>
            <a:r>
              <a:rPr lang="ja-JP" altLang="en-US" sz="2400" b="1"/>
              <a:t>エクステント＝8ページ</a:t>
            </a:r>
          </a:p>
          <a:p>
            <a:pPr lvl="1">
              <a:spcBef>
                <a:spcPct val="50000"/>
              </a:spcBef>
            </a:pPr>
            <a:r>
              <a:rPr lang="ja-JP" altLang="en-US" sz="2400" b="1"/>
              <a:t>　　　　　　　　＝64</a:t>
            </a:r>
            <a:r>
              <a:rPr lang="en-US" altLang="ja-JP" sz="2400" b="1"/>
              <a:t>KB</a:t>
            </a:r>
          </a:p>
        </p:txBody>
      </p:sp>
      <p:sp>
        <p:nvSpPr>
          <p:cNvPr id="21508" name="Text Box 1028"/>
          <p:cNvSpPr txBox="1">
            <a:spLocks noChangeArrowheads="1"/>
          </p:cNvSpPr>
          <p:nvPr/>
        </p:nvSpPr>
        <p:spPr bwMode="auto">
          <a:xfrm>
            <a:off x="4327525" y="2460625"/>
            <a:ext cx="184150" cy="366713"/>
          </a:xfrm>
          <a:prstGeom prst="rect">
            <a:avLst/>
          </a:prstGeom>
          <a:noFill/>
          <a:ln w="9525">
            <a:noFill/>
            <a:miter lim="800000"/>
            <a:headEnd/>
            <a:tailEnd/>
          </a:ln>
          <a:effectLst/>
        </p:spPr>
        <p:txBody>
          <a:bodyPr wrap="none">
            <a:spAutoFit/>
          </a:bodyPr>
          <a:lstStyle/>
          <a:p>
            <a:endParaRPr lang="ja-JP" altLang="en-US"/>
          </a:p>
        </p:txBody>
      </p:sp>
      <p:graphicFrame>
        <p:nvGraphicFramePr>
          <p:cNvPr id="21509" name="Group 1029"/>
          <p:cNvGraphicFramePr>
            <a:graphicFrameLocks noGrp="1"/>
          </p:cNvGraphicFramePr>
          <p:nvPr/>
        </p:nvGraphicFramePr>
        <p:xfrm>
          <a:off x="304800" y="4343400"/>
          <a:ext cx="8382000" cy="1295400"/>
        </p:xfrm>
        <a:graphic>
          <a:graphicData uri="http://schemas.openxmlformats.org/drawingml/2006/table">
            <a:tbl>
              <a:tblPr/>
              <a:tblGrid>
                <a:gridCol w="8382000"/>
              </a:tblGrid>
              <a:tr h="12954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1エクステント</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bl>
          </a:graphicData>
        </a:graphic>
      </p:graphicFrame>
      <p:graphicFrame>
        <p:nvGraphicFramePr>
          <p:cNvPr id="21515" name="Group 1035"/>
          <p:cNvGraphicFramePr>
            <a:graphicFrameLocks noGrp="1"/>
          </p:cNvGraphicFramePr>
          <p:nvPr/>
        </p:nvGraphicFramePr>
        <p:xfrm>
          <a:off x="457200" y="4724400"/>
          <a:ext cx="8077200" cy="736600"/>
        </p:xfrm>
        <a:graphic>
          <a:graphicData uri="http://schemas.openxmlformats.org/drawingml/2006/table">
            <a:tbl>
              <a:tblPr/>
              <a:tblGrid>
                <a:gridCol w="1009650"/>
                <a:gridCol w="1009650"/>
                <a:gridCol w="1009650"/>
                <a:gridCol w="1009650"/>
                <a:gridCol w="1009650"/>
                <a:gridCol w="1009650"/>
                <a:gridCol w="1009650"/>
                <a:gridCol w="1009650"/>
              </a:tblGrid>
              <a:tr h="736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pitchFamily="50" charset="-128"/>
                        </a:rPr>
                        <a:t>1ページ</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ransition advTm="592"/>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Grp="1" noChangeArrowheads="1"/>
          </p:cNvSpPr>
          <p:nvPr>
            <p:ph type="title" idx="4294967295"/>
          </p:nvPr>
        </p:nvSpPr>
        <p:spPr/>
        <p:txBody>
          <a:bodyPr/>
          <a:lstStyle/>
          <a:p>
            <a:r>
              <a:rPr lang="ja-JP" altLang="en-US" smtClean="0"/>
              <a:t>行の格納</a:t>
            </a:r>
          </a:p>
        </p:txBody>
      </p:sp>
      <p:sp>
        <p:nvSpPr>
          <p:cNvPr id="23555" name="Text Box 1027"/>
          <p:cNvSpPr txBox="1">
            <a:spLocks noChangeArrowheads="1"/>
          </p:cNvSpPr>
          <p:nvPr/>
        </p:nvSpPr>
        <p:spPr bwMode="auto">
          <a:xfrm>
            <a:off x="4327525" y="2460625"/>
            <a:ext cx="184150" cy="366713"/>
          </a:xfrm>
          <a:prstGeom prst="rect">
            <a:avLst/>
          </a:prstGeom>
          <a:noFill/>
          <a:ln w="9525">
            <a:noFill/>
            <a:miter lim="800000"/>
            <a:headEnd/>
            <a:tailEnd/>
          </a:ln>
          <a:effectLst/>
        </p:spPr>
        <p:txBody>
          <a:bodyPr wrap="none">
            <a:spAutoFit/>
          </a:bodyPr>
          <a:lstStyle/>
          <a:p>
            <a:endParaRPr lang="ja-JP" altLang="en-US"/>
          </a:p>
        </p:txBody>
      </p:sp>
      <p:graphicFrame>
        <p:nvGraphicFramePr>
          <p:cNvPr id="23556" name="Group 1028"/>
          <p:cNvGraphicFramePr>
            <a:graphicFrameLocks noGrp="1"/>
          </p:cNvGraphicFramePr>
          <p:nvPr/>
        </p:nvGraphicFramePr>
        <p:xfrm>
          <a:off x="1524000" y="1143000"/>
          <a:ext cx="6096000" cy="4835525"/>
        </p:xfrm>
        <a:graphic>
          <a:graphicData uri="http://schemas.openxmlformats.org/drawingml/2006/table">
            <a:tbl>
              <a:tblPr/>
              <a:tblGrid>
                <a:gridCol w="1524000"/>
                <a:gridCol w="1447800"/>
                <a:gridCol w="182563"/>
                <a:gridCol w="1417637"/>
                <a:gridCol w="1524000"/>
              </a:tblGrid>
              <a:tr h="7175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行データ1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行データ2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行データ3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行データ4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29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行データ5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行データ6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行データ7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行データ8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03425">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未使用</a:t>
                      </a:r>
                    </a:p>
                  </a:txBody>
                  <a:tcPr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bg2"/>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1" lang="ja-JP" altLang="en-US" sz="1800" b="1" i="0" u="none" strike="noStrike" cap="none" normalizeH="0" baseline="0" smtClean="0">
                        <a:ln>
                          <a:noFill/>
                        </a:ln>
                        <a:solidFill>
                          <a:schemeClr val="tx1"/>
                        </a:solidFill>
                        <a:effectLst/>
                        <a:latin typeface="Arial" charset="0"/>
                        <a:ea typeface="ＭＳ Ｐゴシック" pitchFamily="50" charset="-128"/>
                      </a:endParaRPr>
                    </a:p>
                  </a:txBody>
                  <a:tcPr horzOverflow="overflow">
                    <a:lnL>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bg2"/>
                    </a:solid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行ヘッダ8</a:t>
                      </a:r>
                    </a:p>
                  </a:txBody>
                  <a:tcPr horzOverflow="overflow">
                    <a:lnL w="2857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行ヘッダ7</a:t>
                      </a: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hlink"/>
                    </a:solidFill>
                  </a:tcPr>
                </a:tc>
                <a:tc grid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行ヘッダ6</a:t>
                      </a: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hlink"/>
                    </a:solidFill>
                  </a:tcPr>
                </a:tc>
                <a:tc h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行ヘッダ5</a:t>
                      </a:r>
                    </a:p>
                  </a:txBody>
                  <a:tcPr horzOverflow="overflow">
                    <a:lnL w="571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hlink"/>
                    </a:solid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行ヘッダ4</a:t>
                      </a:r>
                    </a:p>
                  </a:txBody>
                  <a:tcPr horzOverflow="overflow">
                    <a:lnL w="2857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行ヘッダ3</a:t>
                      </a: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hlink"/>
                    </a:solidFill>
                  </a:tcPr>
                </a:tc>
                <a:tc grid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行ヘッダ2</a:t>
                      </a: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hlink"/>
                    </a:solidFill>
                  </a:tcPr>
                </a:tc>
                <a:tc h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Arial" charset="0"/>
                          <a:ea typeface="ＭＳ Ｐゴシック" pitchFamily="50" charset="-128"/>
                        </a:rPr>
                        <a:t>行ヘッダ1</a:t>
                      </a:r>
                    </a:p>
                  </a:txBody>
                  <a:tcPr horzOverflow="overflow">
                    <a:lnL w="571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hlink"/>
                    </a:solidFill>
                  </a:tcPr>
                </a:tc>
              </a:tr>
            </a:tbl>
          </a:graphicData>
        </a:graphic>
      </p:graphicFrame>
      <p:sp>
        <p:nvSpPr>
          <p:cNvPr id="23589" name="Line 1061"/>
          <p:cNvSpPr>
            <a:spLocks noChangeShapeType="1"/>
          </p:cNvSpPr>
          <p:nvPr/>
        </p:nvSpPr>
        <p:spPr bwMode="auto">
          <a:xfrm flipH="1" flipV="1">
            <a:off x="3886200" y="1524000"/>
            <a:ext cx="1447800" cy="4267200"/>
          </a:xfrm>
          <a:prstGeom prst="line">
            <a:avLst/>
          </a:prstGeom>
          <a:noFill/>
          <a:ln w="38100">
            <a:solidFill>
              <a:srgbClr val="FF0000"/>
            </a:solidFill>
            <a:round/>
            <a:headEnd/>
            <a:tailEnd type="triangle" w="med" len="med"/>
          </a:ln>
          <a:effectLst/>
        </p:spPr>
        <p:txBody>
          <a:bodyPr/>
          <a:lstStyle/>
          <a:p>
            <a:endParaRPr lang="ja-JP" altLang="en-US"/>
          </a:p>
        </p:txBody>
      </p:sp>
      <p:sp>
        <p:nvSpPr>
          <p:cNvPr id="23590" name="Line 1062"/>
          <p:cNvSpPr>
            <a:spLocks noChangeShapeType="1"/>
          </p:cNvSpPr>
          <p:nvPr/>
        </p:nvSpPr>
        <p:spPr bwMode="auto">
          <a:xfrm flipH="1" flipV="1">
            <a:off x="2209800" y="1600200"/>
            <a:ext cx="4495800" cy="4191000"/>
          </a:xfrm>
          <a:prstGeom prst="line">
            <a:avLst/>
          </a:prstGeom>
          <a:noFill/>
          <a:ln w="38100">
            <a:solidFill>
              <a:srgbClr val="FF0000"/>
            </a:solidFill>
            <a:round/>
            <a:headEnd/>
            <a:tailEnd type="triangle" w="med" len="med"/>
          </a:ln>
          <a:effectLst/>
        </p:spPr>
        <p:txBody>
          <a:bodyPr/>
          <a:lstStyle/>
          <a:p>
            <a:endParaRPr lang="ja-JP" altLang="en-US"/>
          </a:p>
        </p:txBody>
      </p:sp>
    </p:spTree>
  </p:cSld>
  <p:clrMapOvr>
    <a:masterClrMapping/>
  </p:clrMapOvr>
  <p:transition advTm="192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3590"/>
                                        </p:tgtEl>
                                        <p:attrNameLst>
                                          <p:attrName>style.visibility</p:attrName>
                                        </p:attrNameLst>
                                      </p:cBhvr>
                                      <p:to>
                                        <p:strVal val="visible"/>
                                      </p:to>
                                    </p:set>
                                    <p:animEffect transition="in" filter="dissolve">
                                      <p:cBhvr>
                                        <p:cTn id="7" dur="500"/>
                                        <p:tgtEl>
                                          <p:spTgt spid="23590"/>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3589"/>
                                        </p:tgtEl>
                                        <p:attrNameLst>
                                          <p:attrName>style.visibility</p:attrName>
                                        </p:attrNameLst>
                                      </p:cBhvr>
                                      <p:to>
                                        <p:strVal val="visible"/>
                                      </p:to>
                                    </p:set>
                                    <p:animEffect transition="in" filter="dissolve">
                                      <p:cBhvr>
                                        <p:cTn id="11" dur="500"/>
                                        <p:tgtEl>
                                          <p:spTgt spid="235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89" grpId="0" animBg="1"/>
      <p:bldP spid="2359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026"/>
          <p:cNvSpPr>
            <a:spLocks noGrp="1" noChangeArrowheads="1"/>
          </p:cNvSpPr>
          <p:nvPr>
            <p:ph type="title" idx="4294967295"/>
          </p:nvPr>
        </p:nvSpPr>
        <p:spPr/>
        <p:txBody>
          <a:bodyPr/>
          <a:lstStyle/>
          <a:p>
            <a:r>
              <a:rPr lang="ja-JP" altLang="en-US" smtClean="0"/>
              <a:t>行の格納</a:t>
            </a:r>
          </a:p>
        </p:txBody>
      </p:sp>
      <p:sp>
        <p:nvSpPr>
          <p:cNvPr id="25603" name="Text Box 1027"/>
          <p:cNvSpPr txBox="1">
            <a:spLocks noChangeArrowheads="1"/>
          </p:cNvSpPr>
          <p:nvPr/>
        </p:nvSpPr>
        <p:spPr bwMode="auto">
          <a:xfrm>
            <a:off x="4327525" y="2460625"/>
            <a:ext cx="184150" cy="366713"/>
          </a:xfrm>
          <a:prstGeom prst="rect">
            <a:avLst/>
          </a:prstGeom>
          <a:noFill/>
          <a:ln w="9525">
            <a:noFill/>
            <a:miter lim="800000"/>
            <a:headEnd/>
            <a:tailEnd/>
          </a:ln>
          <a:effectLst/>
        </p:spPr>
        <p:txBody>
          <a:bodyPr wrap="none">
            <a:spAutoFit/>
          </a:bodyPr>
          <a:lstStyle/>
          <a:p>
            <a:endParaRPr lang="ja-JP" altLang="en-US"/>
          </a:p>
        </p:txBody>
      </p:sp>
      <p:sp>
        <p:nvSpPr>
          <p:cNvPr id="25604" name="Rectangle 1028"/>
          <p:cNvSpPr>
            <a:spLocks noChangeArrowheads="1"/>
          </p:cNvSpPr>
          <p:nvPr/>
        </p:nvSpPr>
        <p:spPr bwMode="auto">
          <a:xfrm>
            <a:off x="1524000" y="2590800"/>
            <a:ext cx="6096000" cy="2003425"/>
          </a:xfrm>
          <a:prstGeom prst="rect">
            <a:avLst/>
          </a:prstGeom>
          <a:solidFill>
            <a:srgbClr val="969696"/>
          </a:solidFill>
          <a:ln w="9525">
            <a:solidFill>
              <a:srgbClr val="969696"/>
            </a:solidFill>
            <a:miter lim="800000"/>
            <a:headEnd/>
            <a:tailEnd/>
          </a:ln>
          <a:effectLst/>
        </p:spPr>
        <p:txBody>
          <a:bodyPr/>
          <a:lstStyle/>
          <a:p>
            <a:pPr eaLnBrk="0" hangingPunct="0">
              <a:spcBef>
                <a:spcPct val="20000"/>
              </a:spcBef>
            </a:pPr>
            <a:endParaRPr lang="ja-JP" altLang="en-US" b="1"/>
          </a:p>
        </p:txBody>
      </p:sp>
      <p:sp>
        <p:nvSpPr>
          <p:cNvPr id="25605" name="Rectangle 1029"/>
          <p:cNvSpPr>
            <a:spLocks noChangeArrowheads="1"/>
          </p:cNvSpPr>
          <p:nvPr/>
        </p:nvSpPr>
        <p:spPr bwMode="auto">
          <a:xfrm>
            <a:off x="6096000" y="4606925"/>
            <a:ext cx="1524000" cy="685800"/>
          </a:xfrm>
          <a:prstGeom prst="rect">
            <a:avLst/>
          </a:prstGeom>
          <a:solidFill>
            <a:schemeClr val="hlink"/>
          </a:solidFill>
          <a:ln w="9525">
            <a:noFill/>
            <a:miter lim="800000"/>
            <a:headEnd/>
            <a:tailEnd/>
          </a:ln>
          <a:effectLst/>
        </p:spPr>
        <p:txBody>
          <a:bodyPr/>
          <a:lstStyle/>
          <a:p>
            <a:pPr eaLnBrk="0" hangingPunct="0">
              <a:spcBef>
                <a:spcPct val="20000"/>
              </a:spcBef>
            </a:pPr>
            <a:r>
              <a:rPr lang="ja-JP" altLang="en-US" b="1"/>
              <a:t>行ヘッダ5</a:t>
            </a:r>
          </a:p>
        </p:txBody>
      </p:sp>
      <p:sp>
        <p:nvSpPr>
          <p:cNvPr id="25606" name="Rectangle 1030"/>
          <p:cNvSpPr>
            <a:spLocks noChangeArrowheads="1"/>
          </p:cNvSpPr>
          <p:nvPr/>
        </p:nvSpPr>
        <p:spPr bwMode="auto">
          <a:xfrm>
            <a:off x="4495800" y="4606925"/>
            <a:ext cx="1600200" cy="685800"/>
          </a:xfrm>
          <a:prstGeom prst="rect">
            <a:avLst/>
          </a:prstGeom>
          <a:solidFill>
            <a:schemeClr val="hlink"/>
          </a:solidFill>
          <a:ln w="9525">
            <a:noFill/>
            <a:miter lim="800000"/>
            <a:headEnd/>
            <a:tailEnd/>
          </a:ln>
          <a:effectLst/>
        </p:spPr>
        <p:txBody>
          <a:bodyPr/>
          <a:lstStyle/>
          <a:p>
            <a:pPr eaLnBrk="0" hangingPunct="0">
              <a:spcBef>
                <a:spcPct val="20000"/>
              </a:spcBef>
            </a:pPr>
            <a:r>
              <a:rPr lang="ja-JP" altLang="en-US" b="1"/>
              <a:t>行ヘッダ6</a:t>
            </a:r>
          </a:p>
        </p:txBody>
      </p:sp>
      <p:sp>
        <p:nvSpPr>
          <p:cNvPr id="25607" name="Rectangle 1031"/>
          <p:cNvSpPr>
            <a:spLocks noChangeArrowheads="1"/>
          </p:cNvSpPr>
          <p:nvPr/>
        </p:nvSpPr>
        <p:spPr bwMode="auto">
          <a:xfrm>
            <a:off x="3048000" y="4606925"/>
            <a:ext cx="1447800" cy="685800"/>
          </a:xfrm>
          <a:prstGeom prst="rect">
            <a:avLst/>
          </a:prstGeom>
          <a:solidFill>
            <a:schemeClr val="hlink"/>
          </a:solidFill>
          <a:ln w="9525">
            <a:noFill/>
            <a:miter lim="800000"/>
            <a:headEnd/>
            <a:tailEnd/>
          </a:ln>
          <a:effectLst/>
        </p:spPr>
        <p:txBody>
          <a:bodyPr/>
          <a:lstStyle/>
          <a:p>
            <a:pPr eaLnBrk="0" hangingPunct="0">
              <a:spcBef>
                <a:spcPct val="20000"/>
              </a:spcBef>
            </a:pPr>
            <a:r>
              <a:rPr lang="ja-JP" altLang="en-US" b="1"/>
              <a:t>行ヘッダ7</a:t>
            </a:r>
          </a:p>
        </p:txBody>
      </p:sp>
      <p:sp>
        <p:nvSpPr>
          <p:cNvPr id="25608" name="Rectangle 1032"/>
          <p:cNvSpPr>
            <a:spLocks noChangeArrowheads="1"/>
          </p:cNvSpPr>
          <p:nvPr/>
        </p:nvSpPr>
        <p:spPr bwMode="auto">
          <a:xfrm>
            <a:off x="1524000" y="4606925"/>
            <a:ext cx="1524000" cy="685800"/>
          </a:xfrm>
          <a:prstGeom prst="rect">
            <a:avLst/>
          </a:prstGeom>
          <a:solidFill>
            <a:schemeClr val="hlink"/>
          </a:solidFill>
          <a:ln w="9525">
            <a:noFill/>
            <a:miter lim="800000"/>
            <a:headEnd/>
            <a:tailEnd/>
          </a:ln>
          <a:effectLst/>
        </p:spPr>
        <p:txBody>
          <a:bodyPr/>
          <a:lstStyle/>
          <a:p>
            <a:pPr eaLnBrk="0" hangingPunct="0">
              <a:spcBef>
                <a:spcPct val="20000"/>
              </a:spcBef>
            </a:pPr>
            <a:r>
              <a:rPr lang="ja-JP" altLang="en-US" b="1"/>
              <a:t>行ヘッダ8</a:t>
            </a:r>
          </a:p>
        </p:txBody>
      </p:sp>
      <p:sp>
        <p:nvSpPr>
          <p:cNvPr id="25609" name="Rectangle 1033"/>
          <p:cNvSpPr>
            <a:spLocks noChangeArrowheads="1"/>
          </p:cNvSpPr>
          <p:nvPr/>
        </p:nvSpPr>
        <p:spPr bwMode="auto">
          <a:xfrm>
            <a:off x="6096000" y="1143000"/>
            <a:ext cx="1524000" cy="717550"/>
          </a:xfrm>
          <a:prstGeom prst="rect">
            <a:avLst/>
          </a:prstGeom>
          <a:noFill/>
          <a:ln w="9525">
            <a:noFill/>
            <a:miter lim="800000"/>
            <a:headEnd/>
            <a:tailEnd/>
          </a:ln>
          <a:effectLst/>
        </p:spPr>
        <p:txBody>
          <a:bodyPr/>
          <a:lstStyle/>
          <a:p>
            <a:pPr eaLnBrk="0" hangingPunct="0">
              <a:spcBef>
                <a:spcPct val="20000"/>
              </a:spcBef>
            </a:pPr>
            <a:r>
              <a:rPr lang="ja-JP" altLang="en-US" b="1"/>
              <a:t>行データ4</a:t>
            </a:r>
          </a:p>
        </p:txBody>
      </p:sp>
      <p:sp>
        <p:nvSpPr>
          <p:cNvPr id="25610" name="Rectangle 1034"/>
          <p:cNvSpPr>
            <a:spLocks noChangeArrowheads="1"/>
          </p:cNvSpPr>
          <p:nvPr/>
        </p:nvSpPr>
        <p:spPr bwMode="auto">
          <a:xfrm>
            <a:off x="4678363" y="1143000"/>
            <a:ext cx="1417637" cy="717550"/>
          </a:xfrm>
          <a:prstGeom prst="rect">
            <a:avLst/>
          </a:prstGeom>
          <a:noFill/>
          <a:ln w="9525">
            <a:noFill/>
            <a:miter lim="800000"/>
            <a:headEnd/>
            <a:tailEnd/>
          </a:ln>
          <a:effectLst/>
        </p:spPr>
        <p:txBody>
          <a:bodyPr/>
          <a:lstStyle/>
          <a:p>
            <a:pPr eaLnBrk="0" hangingPunct="0">
              <a:spcBef>
                <a:spcPct val="20000"/>
              </a:spcBef>
            </a:pPr>
            <a:r>
              <a:rPr lang="ja-JP" altLang="en-US" b="1"/>
              <a:t>行データ3</a:t>
            </a:r>
          </a:p>
        </p:txBody>
      </p:sp>
      <p:sp>
        <p:nvSpPr>
          <p:cNvPr id="25611" name="Rectangle 1035"/>
          <p:cNvSpPr>
            <a:spLocks noChangeArrowheads="1"/>
          </p:cNvSpPr>
          <p:nvPr/>
        </p:nvSpPr>
        <p:spPr bwMode="auto">
          <a:xfrm>
            <a:off x="3048000" y="1143000"/>
            <a:ext cx="1630363" cy="717550"/>
          </a:xfrm>
          <a:prstGeom prst="rect">
            <a:avLst/>
          </a:prstGeom>
          <a:noFill/>
          <a:ln w="9525">
            <a:noFill/>
            <a:miter lim="800000"/>
            <a:headEnd/>
            <a:tailEnd/>
          </a:ln>
          <a:effectLst/>
        </p:spPr>
        <p:txBody>
          <a:bodyPr/>
          <a:lstStyle/>
          <a:p>
            <a:pPr eaLnBrk="0" hangingPunct="0">
              <a:spcBef>
                <a:spcPct val="20000"/>
              </a:spcBef>
            </a:pPr>
            <a:r>
              <a:rPr lang="ja-JP" altLang="en-US" b="1"/>
              <a:t>行データ2</a:t>
            </a:r>
          </a:p>
        </p:txBody>
      </p:sp>
      <p:sp>
        <p:nvSpPr>
          <p:cNvPr id="25612" name="Rectangle 1036"/>
          <p:cNvSpPr>
            <a:spLocks noChangeArrowheads="1"/>
          </p:cNvSpPr>
          <p:nvPr/>
        </p:nvSpPr>
        <p:spPr bwMode="auto">
          <a:xfrm>
            <a:off x="1524000" y="1143000"/>
            <a:ext cx="1524000" cy="717550"/>
          </a:xfrm>
          <a:prstGeom prst="rect">
            <a:avLst/>
          </a:prstGeom>
          <a:solidFill>
            <a:srgbClr val="969696"/>
          </a:solidFill>
          <a:ln w="9525">
            <a:noFill/>
            <a:miter lim="800000"/>
            <a:headEnd/>
            <a:tailEnd/>
          </a:ln>
          <a:effectLst/>
        </p:spPr>
        <p:txBody>
          <a:bodyPr/>
          <a:lstStyle/>
          <a:p>
            <a:pPr eaLnBrk="0" hangingPunct="0">
              <a:spcBef>
                <a:spcPct val="20000"/>
              </a:spcBef>
            </a:pPr>
            <a:r>
              <a:rPr lang="ja-JP" altLang="en-US" b="1"/>
              <a:t>未使用</a:t>
            </a:r>
          </a:p>
        </p:txBody>
      </p:sp>
      <p:sp>
        <p:nvSpPr>
          <p:cNvPr id="25613" name="Rectangle 1037"/>
          <p:cNvSpPr>
            <a:spLocks noChangeArrowheads="1"/>
          </p:cNvSpPr>
          <p:nvPr/>
        </p:nvSpPr>
        <p:spPr bwMode="auto">
          <a:xfrm>
            <a:off x="3048000" y="5292725"/>
            <a:ext cx="1447800" cy="685800"/>
          </a:xfrm>
          <a:prstGeom prst="rect">
            <a:avLst/>
          </a:prstGeom>
          <a:solidFill>
            <a:schemeClr val="hlink"/>
          </a:solidFill>
          <a:ln w="9525">
            <a:noFill/>
            <a:miter lim="800000"/>
            <a:headEnd/>
            <a:tailEnd/>
          </a:ln>
          <a:effectLst/>
        </p:spPr>
        <p:txBody>
          <a:bodyPr/>
          <a:lstStyle/>
          <a:p>
            <a:pPr eaLnBrk="0" hangingPunct="0">
              <a:spcBef>
                <a:spcPct val="20000"/>
              </a:spcBef>
            </a:pPr>
            <a:r>
              <a:rPr lang="ja-JP" altLang="en-US" b="1"/>
              <a:t>行ヘッダ3</a:t>
            </a:r>
          </a:p>
        </p:txBody>
      </p:sp>
      <p:sp>
        <p:nvSpPr>
          <p:cNvPr id="25614" name="Rectangle 1038"/>
          <p:cNvSpPr>
            <a:spLocks noChangeArrowheads="1"/>
          </p:cNvSpPr>
          <p:nvPr/>
        </p:nvSpPr>
        <p:spPr bwMode="auto">
          <a:xfrm>
            <a:off x="4495800" y="5292725"/>
            <a:ext cx="1600200" cy="685800"/>
          </a:xfrm>
          <a:prstGeom prst="rect">
            <a:avLst/>
          </a:prstGeom>
          <a:solidFill>
            <a:schemeClr val="hlink"/>
          </a:solidFill>
          <a:ln w="9525">
            <a:noFill/>
            <a:miter lim="800000"/>
            <a:headEnd/>
            <a:tailEnd/>
          </a:ln>
          <a:effectLst/>
        </p:spPr>
        <p:txBody>
          <a:bodyPr/>
          <a:lstStyle/>
          <a:p>
            <a:pPr eaLnBrk="0" hangingPunct="0">
              <a:spcBef>
                <a:spcPct val="20000"/>
              </a:spcBef>
            </a:pPr>
            <a:r>
              <a:rPr lang="ja-JP" altLang="en-US" b="1"/>
              <a:t>行ヘッダ2</a:t>
            </a:r>
          </a:p>
        </p:txBody>
      </p:sp>
      <p:sp>
        <p:nvSpPr>
          <p:cNvPr id="25615" name="Rectangle 1039"/>
          <p:cNvSpPr>
            <a:spLocks noChangeArrowheads="1"/>
          </p:cNvSpPr>
          <p:nvPr/>
        </p:nvSpPr>
        <p:spPr bwMode="auto">
          <a:xfrm>
            <a:off x="1524000" y="5292725"/>
            <a:ext cx="1524000" cy="685800"/>
          </a:xfrm>
          <a:prstGeom prst="rect">
            <a:avLst/>
          </a:prstGeom>
          <a:solidFill>
            <a:schemeClr val="hlink"/>
          </a:solidFill>
          <a:ln w="9525">
            <a:noFill/>
            <a:miter lim="800000"/>
            <a:headEnd/>
            <a:tailEnd/>
          </a:ln>
          <a:effectLst/>
        </p:spPr>
        <p:txBody>
          <a:bodyPr/>
          <a:lstStyle/>
          <a:p>
            <a:pPr eaLnBrk="0" hangingPunct="0">
              <a:spcBef>
                <a:spcPct val="20000"/>
              </a:spcBef>
            </a:pPr>
            <a:r>
              <a:rPr lang="ja-JP" altLang="en-US" b="1"/>
              <a:t>行ヘッダ4</a:t>
            </a:r>
          </a:p>
        </p:txBody>
      </p:sp>
      <p:sp>
        <p:nvSpPr>
          <p:cNvPr id="25616" name="Rectangle 1040"/>
          <p:cNvSpPr>
            <a:spLocks noChangeArrowheads="1"/>
          </p:cNvSpPr>
          <p:nvPr/>
        </p:nvSpPr>
        <p:spPr bwMode="auto">
          <a:xfrm>
            <a:off x="6096000" y="5292725"/>
            <a:ext cx="1524000" cy="685800"/>
          </a:xfrm>
          <a:prstGeom prst="rect">
            <a:avLst/>
          </a:prstGeom>
          <a:solidFill>
            <a:schemeClr val="hlink"/>
          </a:solidFill>
          <a:ln w="9525">
            <a:noFill/>
            <a:miter lim="800000"/>
            <a:headEnd/>
            <a:tailEnd/>
          </a:ln>
          <a:effectLst/>
        </p:spPr>
        <p:txBody>
          <a:bodyPr/>
          <a:lstStyle/>
          <a:p>
            <a:pPr eaLnBrk="0" hangingPunct="0">
              <a:spcBef>
                <a:spcPct val="20000"/>
              </a:spcBef>
            </a:pPr>
            <a:r>
              <a:rPr lang="ja-JP" altLang="en-US" b="1"/>
              <a:t>行ヘッダ1</a:t>
            </a:r>
          </a:p>
        </p:txBody>
      </p:sp>
      <p:sp>
        <p:nvSpPr>
          <p:cNvPr id="25617" name="Rectangle 1041"/>
          <p:cNvSpPr>
            <a:spLocks noChangeArrowheads="1"/>
          </p:cNvSpPr>
          <p:nvPr/>
        </p:nvSpPr>
        <p:spPr bwMode="auto">
          <a:xfrm>
            <a:off x="6096000" y="1860550"/>
            <a:ext cx="1524000" cy="742950"/>
          </a:xfrm>
          <a:prstGeom prst="rect">
            <a:avLst/>
          </a:prstGeom>
          <a:noFill/>
          <a:ln w="9525">
            <a:noFill/>
            <a:miter lim="800000"/>
            <a:headEnd/>
            <a:tailEnd/>
          </a:ln>
          <a:effectLst/>
        </p:spPr>
        <p:txBody>
          <a:bodyPr/>
          <a:lstStyle/>
          <a:p>
            <a:pPr eaLnBrk="0" hangingPunct="0">
              <a:spcBef>
                <a:spcPct val="20000"/>
              </a:spcBef>
            </a:pPr>
            <a:r>
              <a:rPr lang="ja-JP" altLang="en-US" b="1"/>
              <a:t>行データ8</a:t>
            </a:r>
          </a:p>
        </p:txBody>
      </p:sp>
      <p:sp>
        <p:nvSpPr>
          <p:cNvPr id="25618" name="Rectangle 1042"/>
          <p:cNvSpPr>
            <a:spLocks noChangeArrowheads="1"/>
          </p:cNvSpPr>
          <p:nvPr/>
        </p:nvSpPr>
        <p:spPr bwMode="auto">
          <a:xfrm>
            <a:off x="4678363" y="1860550"/>
            <a:ext cx="1417637" cy="742950"/>
          </a:xfrm>
          <a:prstGeom prst="rect">
            <a:avLst/>
          </a:prstGeom>
          <a:noFill/>
          <a:ln w="9525">
            <a:noFill/>
            <a:miter lim="800000"/>
            <a:headEnd/>
            <a:tailEnd/>
          </a:ln>
          <a:effectLst/>
        </p:spPr>
        <p:txBody>
          <a:bodyPr/>
          <a:lstStyle/>
          <a:p>
            <a:pPr eaLnBrk="0" hangingPunct="0">
              <a:spcBef>
                <a:spcPct val="20000"/>
              </a:spcBef>
            </a:pPr>
            <a:r>
              <a:rPr lang="ja-JP" altLang="en-US" b="1"/>
              <a:t>行データ7</a:t>
            </a:r>
          </a:p>
        </p:txBody>
      </p:sp>
      <p:sp>
        <p:nvSpPr>
          <p:cNvPr id="25619" name="Rectangle 1043"/>
          <p:cNvSpPr>
            <a:spLocks noChangeArrowheads="1"/>
          </p:cNvSpPr>
          <p:nvPr/>
        </p:nvSpPr>
        <p:spPr bwMode="auto">
          <a:xfrm>
            <a:off x="3048000" y="1860550"/>
            <a:ext cx="1630363" cy="742950"/>
          </a:xfrm>
          <a:prstGeom prst="rect">
            <a:avLst/>
          </a:prstGeom>
          <a:noFill/>
          <a:ln w="9525">
            <a:noFill/>
            <a:miter lim="800000"/>
            <a:headEnd/>
            <a:tailEnd/>
          </a:ln>
          <a:effectLst/>
        </p:spPr>
        <p:txBody>
          <a:bodyPr/>
          <a:lstStyle/>
          <a:p>
            <a:pPr eaLnBrk="0" hangingPunct="0">
              <a:spcBef>
                <a:spcPct val="20000"/>
              </a:spcBef>
            </a:pPr>
            <a:r>
              <a:rPr lang="ja-JP" altLang="en-US" b="1"/>
              <a:t>行データ6</a:t>
            </a:r>
          </a:p>
        </p:txBody>
      </p:sp>
      <p:sp>
        <p:nvSpPr>
          <p:cNvPr id="25620" name="Rectangle 1044"/>
          <p:cNvSpPr>
            <a:spLocks noChangeArrowheads="1"/>
          </p:cNvSpPr>
          <p:nvPr/>
        </p:nvSpPr>
        <p:spPr bwMode="auto">
          <a:xfrm>
            <a:off x="1524000" y="1828800"/>
            <a:ext cx="1524000" cy="742950"/>
          </a:xfrm>
          <a:prstGeom prst="rect">
            <a:avLst/>
          </a:prstGeom>
          <a:noFill/>
          <a:ln w="9525">
            <a:noFill/>
            <a:miter lim="800000"/>
            <a:headEnd/>
            <a:tailEnd/>
          </a:ln>
          <a:effectLst/>
        </p:spPr>
        <p:txBody>
          <a:bodyPr/>
          <a:lstStyle/>
          <a:p>
            <a:pPr eaLnBrk="0" hangingPunct="0">
              <a:spcBef>
                <a:spcPct val="20000"/>
              </a:spcBef>
            </a:pPr>
            <a:r>
              <a:rPr lang="ja-JP" altLang="en-US" b="1"/>
              <a:t>行データ5</a:t>
            </a:r>
          </a:p>
        </p:txBody>
      </p:sp>
      <p:sp>
        <p:nvSpPr>
          <p:cNvPr id="25621" name="Line 1045"/>
          <p:cNvSpPr>
            <a:spLocks noChangeShapeType="1"/>
          </p:cNvSpPr>
          <p:nvPr/>
        </p:nvSpPr>
        <p:spPr bwMode="auto">
          <a:xfrm>
            <a:off x="1524000" y="1143000"/>
            <a:ext cx="6096000" cy="0"/>
          </a:xfrm>
          <a:prstGeom prst="line">
            <a:avLst/>
          </a:prstGeom>
          <a:noFill/>
          <a:ln w="28575" cap="sq">
            <a:solidFill>
              <a:schemeClr val="tx1"/>
            </a:solidFill>
            <a:round/>
            <a:headEnd/>
            <a:tailEnd/>
          </a:ln>
          <a:effectLst/>
        </p:spPr>
        <p:txBody>
          <a:bodyPr/>
          <a:lstStyle/>
          <a:p>
            <a:endParaRPr lang="ja-JP" altLang="en-US"/>
          </a:p>
        </p:txBody>
      </p:sp>
      <p:sp>
        <p:nvSpPr>
          <p:cNvPr id="25622" name="Line 1046"/>
          <p:cNvSpPr>
            <a:spLocks noChangeShapeType="1"/>
          </p:cNvSpPr>
          <p:nvPr/>
        </p:nvSpPr>
        <p:spPr bwMode="auto">
          <a:xfrm>
            <a:off x="1524000" y="2603500"/>
            <a:ext cx="6096000" cy="0"/>
          </a:xfrm>
          <a:prstGeom prst="line">
            <a:avLst/>
          </a:prstGeom>
          <a:noFill/>
          <a:ln w="12700">
            <a:solidFill>
              <a:schemeClr val="tx1"/>
            </a:solidFill>
            <a:round/>
            <a:headEnd/>
            <a:tailEnd/>
          </a:ln>
          <a:effectLst/>
        </p:spPr>
        <p:txBody>
          <a:bodyPr/>
          <a:lstStyle/>
          <a:p>
            <a:endParaRPr lang="ja-JP" altLang="en-US"/>
          </a:p>
        </p:txBody>
      </p:sp>
      <p:sp>
        <p:nvSpPr>
          <p:cNvPr id="25623" name="Line 1047"/>
          <p:cNvSpPr>
            <a:spLocks noChangeShapeType="1"/>
          </p:cNvSpPr>
          <p:nvPr/>
        </p:nvSpPr>
        <p:spPr bwMode="auto">
          <a:xfrm>
            <a:off x="1524000" y="5978525"/>
            <a:ext cx="6096000" cy="0"/>
          </a:xfrm>
          <a:prstGeom prst="line">
            <a:avLst/>
          </a:prstGeom>
          <a:noFill/>
          <a:ln w="28575" cap="sq">
            <a:solidFill>
              <a:schemeClr val="tx1"/>
            </a:solidFill>
            <a:round/>
            <a:headEnd/>
            <a:tailEnd/>
          </a:ln>
          <a:effectLst/>
        </p:spPr>
        <p:txBody>
          <a:bodyPr/>
          <a:lstStyle/>
          <a:p>
            <a:endParaRPr lang="ja-JP" altLang="en-US"/>
          </a:p>
        </p:txBody>
      </p:sp>
      <p:sp>
        <p:nvSpPr>
          <p:cNvPr id="25624" name="Line 1048"/>
          <p:cNvSpPr>
            <a:spLocks noChangeShapeType="1"/>
          </p:cNvSpPr>
          <p:nvPr/>
        </p:nvSpPr>
        <p:spPr bwMode="auto">
          <a:xfrm>
            <a:off x="1524000" y="1143000"/>
            <a:ext cx="0" cy="4835525"/>
          </a:xfrm>
          <a:prstGeom prst="line">
            <a:avLst/>
          </a:prstGeom>
          <a:noFill/>
          <a:ln w="28575" cap="sq">
            <a:solidFill>
              <a:schemeClr val="tx1"/>
            </a:solidFill>
            <a:round/>
            <a:headEnd/>
            <a:tailEnd/>
          </a:ln>
          <a:effectLst/>
        </p:spPr>
        <p:txBody>
          <a:bodyPr/>
          <a:lstStyle/>
          <a:p>
            <a:endParaRPr lang="ja-JP" altLang="en-US"/>
          </a:p>
        </p:txBody>
      </p:sp>
      <p:sp>
        <p:nvSpPr>
          <p:cNvPr id="25625" name="Line 1049"/>
          <p:cNvSpPr>
            <a:spLocks noChangeShapeType="1"/>
          </p:cNvSpPr>
          <p:nvPr/>
        </p:nvSpPr>
        <p:spPr bwMode="auto">
          <a:xfrm>
            <a:off x="3048000" y="1143000"/>
            <a:ext cx="0" cy="1447800"/>
          </a:xfrm>
          <a:prstGeom prst="line">
            <a:avLst/>
          </a:prstGeom>
          <a:noFill/>
          <a:ln w="12700">
            <a:solidFill>
              <a:schemeClr val="tx1"/>
            </a:solidFill>
            <a:round/>
            <a:headEnd/>
            <a:tailEnd/>
          </a:ln>
          <a:effectLst/>
        </p:spPr>
        <p:txBody>
          <a:bodyPr/>
          <a:lstStyle/>
          <a:p>
            <a:endParaRPr lang="ja-JP" altLang="en-US"/>
          </a:p>
        </p:txBody>
      </p:sp>
      <p:sp>
        <p:nvSpPr>
          <p:cNvPr id="25626" name="Line 1050"/>
          <p:cNvSpPr>
            <a:spLocks noChangeShapeType="1"/>
          </p:cNvSpPr>
          <p:nvPr/>
        </p:nvSpPr>
        <p:spPr bwMode="auto">
          <a:xfrm>
            <a:off x="4678363" y="1143000"/>
            <a:ext cx="0" cy="1460500"/>
          </a:xfrm>
          <a:prstGeom prst="line">
            <a:avLst/>
          </a:prstGeom>
          <a:noFill/>
          <a:ln w="12700">
            <a:solidFill>
              <a:schemeClr val="tx1"/>
            </a:solidFill>
            <a:round/>
            <a:headEnd/>
            <a:tailEnd/>
          </a:ln>
          <a:effectLst/>
        </p:spPr>
        <p:txBody>
          <a:bodyPr/>
          <a:lstStyle/>
          <a:p>
            <a:endParaRPr lang="ja-JP" altLang="en-US"/>
          </a:p>
        </p:txBody>
      </p:sp>
      <p:sp>
        <p:nvSpPr>
          <p:cNvPr id="25627" name="Line 1051"/>
          <p:cNvSpPr>
            <a:spLocks noChangeShapeType="1"/>
          </p:cNvSpPr>
          <p:nvPr/>
        </p:nvSpPr>
        <p:spPr bwMode="auto">
          <a:xfrm>
            <a:off x="6096000" y="1143000"/>
            <a:ext cx="0" cy="1460500"/>
          </a:xfrm>
          <a:prstGeom prst="line">
            <a:avLst/>
          </a:prstGeom>
          <a:noFill/>
          <a:ln w="12700">
            <a:solidFill>
              <a:schemeClr val="tx1"/>
            </a:solidFill>
            <a:round/>
            <a:headEnd/>
            <a:tailEnd/>
          </a:ln>
          <a:effectLst/>
        </p:spPr>
        <p:txBody>
          <a:bodyPr/>
          <a:lstStyle/>
          <a:p>
            <a:endParaRPr lang="ja-JP" altLang="en-US"/>
          </a:p>
        </p:txBody>
      </p:sp>
      <p:sp>
        <p:nvSpPr>
          <p:cNvPr id="25628" name="Line 1052"/>
          <p:cNvSpPr>
            <a:spLocks noChangeShapeType="1"/>
          </p:cNvSpPr>
          <p:nvPr/>
        </p:nvSpPr>
        <p:spPr bwMode="auto">
          <a:xfrm>
            <a:off x="7620000" y="1143000"/>
            <a:ext cx="0" cy="4835525"/>
          </a:xfrm>
          <a:prstGeom prst="line">
            <a:avLst/>
          </a:prstGeom>
          <a:noFill/>
          <a:ln w="28575" cap="sq">
            <a:solidFill>
              <a:schemeClr val="tx1"/>
            </a:solidFill>
            <a:round/>
            <a:headEnd/>
            <a:tailEnd/>
          </a:ln>
          <a:effectLst/>
        </p:spPr>
        <p:txBody>
          <a:bodyPr/>
          <a:lstStyle/>
          <a:p>
            <a:endParaRPr lang="ja-JP" altLang="en-US"/>
          </a:p>
        </p:txBody>
      </p:sp>
      <p:sp>
        <p:nvSpPr>
          <p:cNvPr id="25629" name="Line 1053"/>
          <p:cNvSpPr>
            <a:spLocks noChangeShapeType="1"/>
          </p:cNvSpPr>
          <p:nvPr/>
        </p:nvSpPr>
        <p:spPr bwMode="auto">
          <a:xfrm>
            <a:off x="6096000" y="4606925"/>
            <a:ext cx="0" cy="1371600"/>
          </a:xfrm>
          <a:prstGeom prst="line">
            <a:avLst/>
          </a:prstGeom>
          <a:noFill/>
          <a:ln w="57150">
            <a:solidFill>
              <a:schemeClr val="tx1"/>
            </a:solidFill>
            <a:round/>
            <a:headEnd/>
            <a:tailEnd/>
          </a:ln>
          <a:effectLst/>
        </p:spPr>
        <p:txBody>
          <a:bodyPr/>
          <a:lstStyle/>
          <a:p>
            <a:endParaRPr lang="ja-JP" altLang="en-US"/>
          </a:p>
        </p:txBody>
      </p:sp>
      <p:sp>
        <p:nvSpPr>
          <p:cNvPr id="25630" name="Line 1054"/>
          <p:cNvSpPr>
            <a:spLocks noChangeShapeType="1"/>
          </p:cNvSpPr>
          <p:nvPr/>
        </p:nvSpPr>
        <p:spPr bwMode="auto">
          <a:xfrm>
            <a:off x="1524000" y="4606925"/>
            <a:ext cx="6096000" cy="0"/>
          </a:xfrm>
          <a:prstGeom prst="line">
            <a:avLst/>
          </a:prstGeom>
          <a:noFill/>
          <a:ln w="57150">
            <a:solidFill>
              <a:schemeClr val="tx1"/>
            </a:solidFill>
            <a:round/>
            <a:headEnd/>
            <a:tailEnd/>
          </a:ln>
          <a:effectLst/>
        </p:spPr>
        <p:txBody>
          <a:bodyPr/>
          <a:lstStyle/>
          <a:p>
            <a:endParaRPr lang="ja-JP" altLang="en-US"/>
          </a:p>
        </p:txBody>
      </p:sp>
      <p:sp>
        <p:nvSpPr>
          <p:cNvPr id="25631" name="Line 1055"/>
          <p:cNvSpPr>
            <a:spLocks noChangeShapeType="1"/>
          </p:cNvSpPr>
          <p:nvPr/>
        </p:nvSpPr>
        <p:spPr bwMode="auto">
          <a:xfrm>
            <a:off x="4495800" y="4606925"/>
            <a:ext cx="0" cy="1371600"/>
          </a:xfrm>
          <a:prstGeom prst="line">
            <a:avLst/>
          </a:prstGeom>
          <a:noFill/>
          <a:ln w="57150">
            <a:solidFill>
              <a:schemeClr val="tx1"/>
            </a:solidFill>
            <a:round/>
            <a:headEnd/>
            <a:tailEnd/>
          </a:ln>
          <a:effectLst/>
        </p:spPr>
        <p:txBody>
          <a:bodyPr/>
          <a:lstStyle/>
          <a:p>
            <a:endParaRPr lang="ja-JP" altLang="en-US"/>
          </a:p>
        </p:txBody>
      </p:sp>
      <p:sp>
        <p:nvSpPr>
          <p:cNvPr id="25632" name="Line 1056"/>
          <p:cNvSpPr>
            <a:spLocks noChangeShapeType="1"/>
          </p:cNvSpPr>
          <p:nvPr/>
        </p:nvSpPr>
        <p:spPr bwMode="auto">
          <a:xfrm>
            <a:off x="3048000" y="4606925"/>
            <a:ext cx="0" cy="1371600"/>
          </a:xfrm>
          <a:prstGeom prst="line">
            <a:avLst/>
          </a:prstGeom>
          <a:noFill/>
          <a:ln w="57150">
            <a:solidFill>
              <a:schemeClr val="tx1"/>
            </a:solidFill>
            <a:round/>
            <a:headEnd/>
            <a:tailEnd/>
          </a:ln>
          <a:effectLst/>
        </p:spPr>
        <p:txBody>
          <a:bodyPr/>
          <a:lstStyle/>
          <a:p>
            <a:endParaRPr lang="ja-JP" altLang="en-US"/>
          </a:p>
        </p:txBody>
      </p:sp>
      <p:sp>
        <p:nvSpPr>
          <p:cNvPr id="25633" name="Line 1057"/>
          <p:cNvSpPr>
            <a:spLocks noChangeShapeType="1"/>
          </p:cNvSpPr>
          <p:nvPr/>
        </p:nvSpPr>
        <p:spPr bwMode="auto">
          <a:xfrm>
            <a:off x="1524000" y="1860550"/>
            <a:ext cx="6096000" cy="0"/>
          </a:xfrm>
          <a:prstGeom prst="line">
            <a:avLst/>
          </a:prstGeom>
          <a:noFill/>
          <a:ln w="12700">
            <a:solidFill>
              <a:schemeClr val="tx1"/>
            </a:solidFill>
            <a:round/>
            <a:headEnd/>
            <a:tailEnd/>
          </a:ln>
          <a:effectLst/>
        </p:spPr>
        <p:txBody>
          <a:bodyPr/>
          <a:lstStyle/>
          <a:p>
            <a:endParaRPr lang="ja-JP" altLang="en-US"/>
          </a:p>
        </p:txBody>
      </p:sp>
      <p:sp>
        <p:nvSpPr>
          <p:cNvPr id="25634" name="Line 1058"/>
          <p:cNvSpPr>
            <a:spLocks noChangeShapeType="1"/>
          </p:cNvSpPr>
          <p:nvPr/>
        </p:nvSpPr>
        <p:spPr bwMode="auto">
          <a:xfrm>
            <a:off x="1524000" y="5292725"/>
            <a:ext cx="6096000" cy="0"/>
          </a:xfrm>
          <a:prstGeom prst="line">
            <a:avLst/>
          </a:prstGeom>
          <a:noFill/>
          <a:ln w="57150">
            <a:solidFill>
              <a:schemeClr val="tx1"/>
            </a:solidFill>
            <a:round/>
            <a:headEnd/>
            <a:tailEnd/>
          </a:ln>
          <a:effectLst/>
        </p:spPr>
        <p:txBody>
          <a:bodyPr/>
          <a:lstStyle/>
          <a:p>
            <a:endParaRPr lang="ja-JP" altLang="en-US"/>
          </a:p>
        </p:txBody>
      </p:sp>
      <p:sp>
        <p:nvSpPr>
          <p:cNvPr id="25635" name="Rectangle 1059"/>
          <p:cNvSpPr>
            <a:spLocks noChangeArrowheads="1"/>
          </p:cNvSpPr>
          <p:nvPr/>
        </p:nvSpPr>
        <p:spPr bwMode="auto">
          <a:xfrm>
            <a:off x="1539875" y="2619375"/>
            <a:ext cx="2879725" cy="809625"/>
          </a:xfrm>
          <a:prstGeom prst="rect">
            <a:avLst/>
          </a:prstGeom>
          <a:solidFill>
            <a:schemeClr val="bg1"/>
          </a:solidFill>
          <a:ln w="9525">
            <a:noFill/>
            <a:miter lim="800000"/>
            <a:headEnd/>
            <a:tailEnd/>
          </a:ln>
          <a:effectLst/>
        </p:spPr>
        <p:txBody>
          <a:bodyPr/>
          <a:lstStyle/>
          <a:p>
            <a:pPr eaLnBrk="0" hangingPunct="0">
              <a:spcBef>
                <a:spcPct val="20000"/>
              </a:spcBef>
            </a:pPr>
            <a:r>
              <a:rPr lang="ja-JP" altLang="en-US" b="1"/>
              <a:t>行データ1</a:t>
            </a:r>
          </a:p>
        </p:txBody>
      </p:sp>
      <p:sp>
        <p:nvSpPr>
          <p:cNvPr id="25636" name="Line 1060"/>
          <p:cNvSpPr>
            <a:spLocks noChangeShapeType="1"/>
          </p:cNvSpPr>
          <p:nvPr/>
        </p:nvSpPr>
        <p:spPr bwMode="auto">
          <a:xfrm>
            <a:off x="1524000" y="3429000"/>
            <a:ext cx="2895600" cy="0"/>
          </a:xfrm>
          <a:prstGeom prst="line">
            <a:avLst/>
          </a:prstGeom>
          <a:noFill/>
          <a:ln w="12700">
            <a:solidFill>
              <a:schemeClr val="tx1"/>
            </a:solidFill>
            <a:round/>
            <a:headEnd/>
            <a:tailEnd/>
          </a:ln>
          <a:effectLst/>
        </p:spPr>
        <p:txBody>
          <a:bodyPr/>
          <a:lstStyle/>
          <a:p>
            <a:endParaRPr lang="ja-JP" altLang="en-US"/>
          </a:p>
        </p:txBody>
      </p:sp>
      <p:sp>
        <p:nvSpPr>
          <p:cNvPr id="25637" name="Line 1061"/>
          <p:cNvSpPr>
            <a:spLocks noChangeShapeType="1"/>
          </p:cNvSpPr>
          <p:nvPr/>
        </p:nvSpPr>
        <p:spPr bwMode="auto">
          <a:xfrm>
            <a:off x="4419600" y="2601913"/>
            <a:ext cx="0" cy="827087"/>
          </a:xfrm>
          <a:prstGeom prst="line">
            <a:avLst/>
          </a:prstGeom>
          <a:noFill/>
          <a:ln w="12700">
            <a:solidFill>
              <a:schemeClr val="tx1"/>
            </a:solidFill>
            <a:round/>
            <a:headEnd/>
            <a:tailEnd/>
          </a:ln>
          <a:effectLst/>
        </p:spPr>
        <p:txBody>
          <a:bodyPr/>
          <a:lstStyle/>
          <a:p>
            <a:endParaRPr lang="ja-JP" altLang="en-US"/>
          </a:p>
        </p:txBody>
      </p:sp>
      <p:sp>
        <p:nvSpPr>
          <p:cNvPr id="25638" name="AutoShape 1062"/>
          <p:cNvSpPr>
            <a:spLocks noChangeArrowheads="1"/>
          </p:cNvSpPr>
          <p:nvPr/>
        </p:nvSpPr>
        <p:spPr bwMode="auto">
          <a:xfrm>
            <a:off x="914400" y="1371600"/>
            <a:ext cx="609600" cy="1981200"/>
          </a:xfrm>
          <a:prstGeom prst="curvedRightArrow">
            <a:avLst>
              <a:gd name="adj1" fmla="val 65000"/>
              <a:gd name="adj2" fmla="val 130000"/>
              <a:gd name="adj3" fmla="val 33333"/>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25639" name="Line 1063"/>
          <p:cNvSpPr>
            <a:spLocks noChangeShapeType="1"/>
          </p:cNvSpPr>
          <p:nvPr/>
        </p:nvSpPr>
        <p:spPr bwMode="auto">
          <a:xfrm flipH="1" flipV="1">
            <a:off x="3048000" y="3048000"/>
            <a:ext cx="3657600" cy="2743200"/>
          </a:xfrm>
          <a:prstGeom prst="line">
            <a:avLst/>
          </a:prstGeom>
          <a:noFill/>
          <a:ln w="38100">
            <a:solidFill>
              <a:srgbClr val="FF0000"/>
            </a:solidFill>
            <a:round/>
            <a:headEnd/>
            <a:tailEnd type="triangle" w="med" len="med"/>
          </a:ln>
          <a:effectLst/>
        </p:spPr>
        <p:txBody>
          <a:bodyPr/>
          <a:lstStyle/>
          <a:p>
            <a:endParaRPr lang="ja-JP" altLang="en-US"/>
          </a:p>
        </p:txBody>
      </p:sp>
      <p:sp>
        <p:nvSpPr>
          <p:cNvPr id="25640" name="Line 1064"/>
          <p:cNvSpPr>
            <a:spLocks noChangeShapeType="1"/>
          </p:cNvSpPr>
          <p:nvPr/>
        </p:nvSpPr>
        <p:spPr bwMode="auto">
          <a:xfrm flipH="1" flipV="1">
            <a:off x="3886200" y="1524000"/>
            <a:ext cx="1447800" cy="4267200"/>
          </a:xfrm>
          <a:prstGeom prst="line">
            <a:avLst/>
          </a:prstGeom>
          <a:noFill/>
          <a:ln w="38100">
            <a:solidFill>
              <a:srgbClr val="FF0000"/>
            </a:solidFill>
            <a:round/>
            <a:headEnd/>
            <a:tailEnd type="triangle" w="med" len="med"/>
          </a:ln>
          <a:effectLst/>
        </p:spPr>
        <p:txBody>
          <a:bodyPr/>
          <a:lstStyle/>
          <a:p>
            <a:endParaRPr lang="ja-JP" altLang="en-US"/>
          </a:p>
        </p:txBody>
      </p:sp>
    </p:spTree>
  </p:cSld>
  <p:clrMapOvr>
    <a:masterClrMapping/>
  </p:clrMapOvr>
  <p:transition advTm="312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5638"/>
                                        </p:tgtEl>
                                        <p:attrNameLst>
                                          <p:attrName>style.visibility</p:attrName>
                                        </p:attrNameLst>
                                      </p:cBhvr>
                                      <p:to>
                                        <p:strVal val="visible"/>
                                      </p:to>
                                    </p:set>
                                    <p:animEffect transition="in" filter="barn(inHorizontal)">
                                      <p:cBhvr>
                                        <p:cTn id="7" dur="500"/>
                                        <p:tgtEl>
                                          <p:spTgt spid="25638"/>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5639"/>
                                        </p:tgtEl>
                                        <p:attrNameLst>
                                          <p:attrName>style.visibility</p:attrName>
                                        </p:attrNameLst>
                                      </p:cBhvr>
                                      <p:to>
                                        <p:strVal val="visible"/>
                                      </p:to>
                                    </p:set>
                                    <p:animEffect transition="in" filter="dissolve">
                                      <p:cBhvr>
                                        <p:cTn id="11" dur="500"/>
                                        <p:tgtEl>
                                          <p:spTgt spid="25639"/>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25640"/>
                                        </p:tgtEl>
                                        <p:attrNameLst>
                                          <p:attrName>style.visibility</p:attrName>
                                        </p:attrNameLst>
                                      </p:cBhvr>
                                      <p:to>
                                        <p:strVal val="visible"/>
                                      </p:to>
                                    </p:set>
                                    <p:animEffect transition="in" filter="dissolve">
                                      <p:cBhvr>
                                        <p:cTn id="15" dur="500"/>
                                        <p:tgtEl>
                                          <p:spTgt spid="256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38" grpId="0" animBg="1"/>
      <p:bldP spid="25639" grpId="0" animBg="1"/>
      <p:bldP spid="2564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p:txBody>
          <a:bodyPr/>
          <a:lstStyle/>
          <a:p>
            <a:r>
              <a:rPr lang="ja-JP" altLang="en-US" smtClean="0"/>
              <a:t>簡単に考えると</a:t>
            </a:r>
          </a:p>
        </p:txBody>
      </p:sp>
      <p:sp>
        <p:nvSpPr>
          <p:cNvPr id="35843" name="Text Box 3"/>
          <p:cNvSpPr txBox="1">
            <a:spLocks noChangeArrowheads="1"/>
          </p:cNvSpPr>
          <p:nvPr/>
        </p:nvSpPr>
        <p:spPr bwMode="auto">
          <a:xfrm>
            <a:off x="974725" y="1439863"/>
            <a:ext cx="7331075" cy="2100262"/>
          </a:xfrm>
          <a:prstGeom prst="rect">
            <a:avLst/>
          </a:prstGeom>
          <a:noFill/>
          <a:ln w="9525">
            <a:noFill/>
            <a:miter lim="800000"/>
            <a:headEnd/>
            <a:tailEnd/>
          </a:ln>
          <a:effectLst/>
        </p:spPr>
        <p:txBody>
          <a:bodyPr>
            <a:spAutoFit/>
          </a:bodyPr>
          <a:lstStyle/>
          <a:p>
            <a:pPr>
              <a:spcBef>
                <a:spcPct val="50000"/>
              </a:spcBef>
              <a:buFontTx/>
              <a:buChar char="•"/>
            </a:pPr>
            <a:r>
              <a:rPr lang="ja-JP" altLang="en-US" sz="2400" b="1">
                <a:latin typeface="ＭＳ Ｐゴシック" pitchFamily="50" charset="-128"/>
              </a:rPr>
              <a:t>　ディスクアクセスする回数は少ないほうがいい。</a:t>
            </a:r>
          </a:p>
          <a:p>
            <a:pPr lvl="1">
              <a:spcBef>
                <a:spcPct val="50000"/>
              </a:spcBef>
            </a:pPr>
            <a:r>
              <a:rPr lang="ja-JP" altLang="en-US" sz="2400" b="1">
                <a:latin typeface="ＭＳ Ｐゴシック" pitchFamily="50" charset="-128"/>
              </a:rPr>
              <a:t>→1ページに格納されている行数が多いといいね。</a:t>
            </a:r>
          </a:p>
          <a:p>
            <a:pPr lvl="1">
              <a:spcBef>
                <a:spcPct val="50000"/>
              </a:spcBef>
            </a:pPr>
            <a:r>
              <a:rPr lang="ja-JP" altLang="en-US" sz="2400" b="1">
                <a:latin typeface="ＭＳ Ｐゴシック" pitchFamily="50" charset="-128"/>
              </a:rPr>
              <a:t>→1ページ内の断片化が少ないといいね。</a:t>
            </a:r>
          </a:p>
          <a:p>
            <a:pPr lvl="1">
              <a:spcBef>
                <a:spcPct val="50000"/>
              </a:spcBef>
            </a:pPr>
            <a:r>
              <a:rPr lang="ja-JP" altLang="en-US" sz="2400" b="1">
                <a:latin typeface="ＭＳ Ｐゴシック" pitchFamily="50" charset="-128"/>
              </a:rPr>
              <a:t>→1ページ内に欲しいデータがたくさんあるといいね。</a:t>
            </a:r>
          </a:p>
        </p:txBody>
      </p:sp>
      <p:sp>
        <p:nvSpPr>
          <p:cNvPr id="35844" name="Text Box 4"/>
          <p:cNvSpPr txBox="1">
            <a:spLocks noChangeArrowheads="1"/>
          </p:cNvSpPr>
          <p:nvPr/>
        </p:nvSpPr>
        <p:spPr bwMode="auto">
          <a:xfrm>
            <a:off x="4327525" y="2460625"/>
            <a:ext cx="184150" cy="366713"/>
          </a:xfrm>
          <a:prstGeom prst="rect">
            <a:avLst/>
          </a:prstGeom>
          <a:noFill/>
          <a:ln w="9525">
            <a:noFill/>
            <a:miter lim="800000"/>
            <a:headEnd/>
            <a:tailEnd/>
          </a:ln>
          <a:effectLst/>
        </p:spPr>
        <p:txBody>
          <a:bodyPr wrap="none">
            <a:spAutoFit/>
          </a:bodyPr>
          <a:lstStyle/>
          <a:p>
            <a:endParaRPr lang="ja-JP" altLang="en-US"/>
          </a:p>
        </p:txBody>
      </p:sp>
    </p:spTree>
  </p:cSld>
  <p:clrMapOvr>
    <a:masterClrMapping/>
  </p:clrMapOvr>
  <p:transition advTm="608"/>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ChangeArrowheads="1"/>
          </p:cNvSpPr>
          <p:nvPr>
            <p:ph type="title" idx="4294967295"/>
          </p:nvPr>
        </p:nvSpPr>
        <p:spPr/>
        <p:txBody>
          <a:bodyPr/>
          <a:lstStyle/>
          <a:p>
            <a:r>
              <a:rPr lang="ja-JP" altLang="en-US" smtClean="0"/>
              <a:t>テーブルの種類</a:t>
            </a:r>
          </a:p>
        </p:txBody>
      </p:sp>
      <p:sp>
        <p:nvSpPr>
          <p:cNvPr id="19459" name="Text Box 1027"/>
          <p:cNvSpPr txBox="1">
            <a:spLocks noChangeArrowheads="1"/>
          </p:cNvSpPr>
          <p:nvPr/>
        </p:nvSpPr>
        <p:spPr bwMode="auto">
          <a:xfrm>
            <a:off x="974725" y="1439863"/>
            <a:ext cx="7331075" cy="2647950"/>
          </a:xfrm>
          <a:prstGeom prst="rect">
            <a:avLst/>
          </a:prstGeom>
          <a:noFill/>
          <a:ln w="9525">
            <a:noFill/>
            <a:miter lim="800000"/>
            <a:headEnd/>
            <a:tailEnd/>
          </a:ln>
          <a:effectLst/>
        </p:spPr>
        <p:txBody>
          <a:bodyPr>
            <a:spAutoFit/>
          </a:bodyPr>
          <a:lstStyle/>
          <a:p>
            <a:pPr>
              <a:spcBef>
                <a:spcPct val="50000"/>
              </a:spcBef>
              <a:buFontTx/>
              <a:buChar char="•"/>
            </a:pPr>
            <a:r>
              <a:rPr lang="ja-JP" altLang="en-US" sz="2400" b="1">
                <a:latin typeface="ＭＳ Ｐゴシック" pitchFamily="50" charset="-128"/>
              </a:rPr>
              <a:t>テーブルのタイプ</a:t>
            </a:r>
          </a:p>
          <a:p>
            <a:pPr lvl="1">
              <a:spcBef>
                <a:spcPct val="50000"/>
              </a:spcBef>
              <a:buFontTx/>
              <a:buChar char="•"/>
            </a:pPr>
            <a:r>
              <a:rPr lang="ja-JP" altLang="en-US" sz="2400" b="1">
                <a:latin typeface="ＭＳ Ｐゴシック" pitchFamily="50" charset="-128"/>
              </a:rPr>
              <a:t>　テーブル・インデクス分離型</a:t>
            </a:r>
          </a:p>
          <a:p>
            <a:pPr lvl="2">
              <a:spcBef>
                <a:spcPct val="50000"/>
              </a:spcBef>
            </a:pPr>
            <a:r>
              <a:rPr lang="ja-JP" altLang="en-US" sz="2400" b="1">
                <a:latin typeface="ＭＳ Ｐゴシック" pitchFamily="50" charset="-128"/>
              </a:rPr>
              <a:t>→ヒープ(非クラスタテーブル)</a:t>
            </a:r>
          </a:p>
          <a:p>
            <a:pPr lvl="1">
              <a:spcBef>
                <a:spcPct val="50000"/>
              </a:spcBef>
              <a:buFontTx/>
              <a:buChar char="•"/>
            </a:pPr>
            <a:r>
              <a:rPr lang="ja-JP" altLang="en-US" sz="2400" b="1">
                <a:latin typeface="ＭＳ Ｐゴシック" pitchFamily="50" charset="-128"/>
              </a:rPr>
              <a:t>　テーブル・インデクス一体型</a:t>
            </a:r>
          </a:p>
          <a:p>
            <a:pPr lvl="2">
              <a:spcBef>
                <a:spcPct val="50000"/>
              </a:spcBef>
            </a:pPr>
            <a:r>
              <a:rPr lang="ja-JP" altLang="en-US" sz="2400" b="1">
                <a:latin typeface="ＭＳ Ｐゴシック" pitchFamily="50" charset="-128"/>
              </a:rPr>
              <a:t>→クラスタテーブル</a:t>
            </a:r>
          </a:p>
        </p:txBody>
      </p:sp>
      <p:sp>
        <p:nvSpPr>
          <p:cNvPr id="19460" name="Text Box 1028"/>
          <p:cNvSpPr txBox="1">
            <a:spLocks noChangeArrowheads="1"/>
          </p:cNvSpPr>
          <p:nvPr/>
        </p:nvSpPr>
        <p:spPr bwMode="auto">
          <a:xfrm>
            <a:off x="4327525" y="2460625"/>
            <a:ext cx="184150" cy="366713"/>
          </a:xfrm>
          <a:prstGeom prst="rect">
            <a:avLst/>
          </a:prstGeom>
          <a:noFill/>
          <a:ln w="9525">
            <a:noFill/>
            <a:miter lim="800000"/>
            <a:headEnd/>
            <a:tailEnd/>
          </a:ln>
          <a:effectLst/>
        </p:spPr>
        <p:txBody>
          <a:bodyPr wrap="none">
            <a:spAutoFit/>
          </a:bodyPr>
          <a:lstStyle/>
          <a:p>
            <a:endParaRPr lang="ja-JP" altLang="en-US"/>
          </a:p>
        </p:txBody>
      </p:sp>
    </p:spTree>
  </p:cSld>
  <p:clrMapOvr>
    <a:masterClrMapping/>
  </p:clrMapOvr>
  <p:transition advTm="416"/>
  <p:timing>
    <p:tnLst>
      <p:par>
        <p:cTn id="1" dur="indefinite" restart="never" nodeType="tmRoot"/>
      </p:par>
    </p:tnLst>
  </p:timing>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407</TotalTime>
  <Words>1717</Words>
  <Application>Microsoft Office PowerPoint</Application>
  <PresentationFormat>画面に合わせる (4:3)</PresentationFormat>
  <Paragraphs>322</Paragraphs>
  <Slides>14</Slides>
  <Notes>13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14</vt:i4>
      </vt:variant>
    </vt:vector>
  </HeadingPairs>
  <TitlesOfParts>
    <vt:vector size="18" baseType="lpstr">
      <vt:lpstr>Arial</vt:lpstr>
      <vt:lpstr>ＭＳ Ｐゴシック</vt:lpstr>
      <vt:lpstr>Calibri</vt:lpstr>
      <vt:lpstr>プレゼンテーション1</vt:lpstr>
      <vt:lpstr>スライド 1</vt:lpstr>
      <vt:lpstr>何を考える？</vt:lpstr>
      <vt:lpstr>データを取得すると・・・</vt:lpstr>
      <vt:lpstr>ディスクから取得する</vt:lpstr>
      <vt:lpstr>テーブルデータの格納</vt:lpstr>
      <vt:lpstr>行の格納</vt:lpstr>
      <vt:lpstr>行の格納</vt:lpstr>
      <vt:lpstr>簡単に考えると</vt:lpstr>
      <vt:lpstr>テーブルの種類</vt:lpstr>
      <vt:lpstr>ヒープ</vt:lpstr>
      <vt:lpstr>クラスタ化テーブル</vt:lpstr>
      <vt:lpstr>この場合どっちがいい？</vt:lpstr>
      <vt:lpstr>もし、顧客毎にデータを表示するなら</vt:lpstr>
      <vt:lpstr>まとめ</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30</cp:revision>
  <dcterms:created xsi:type="dcterms:W3CDTF">2006-05-15T04:25:02Z</dcterms:created>
  <dcterms:modified xsi:type="dcterms:W3CDTF">2007-02-05T14:34:27Z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