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1"/>
  </p:notesMasterIdLst>
  <p:sldIdLst>
    <p:sldId id="267" r:id="rId2"/>
    <p:sldId id="265"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93" r:id="rId29"/>
    <p:sldId id="302" r:id="rId3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5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15363"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9D97E51E-B4D0-4E2B-AD87-9C9DB1033DE5}" type="datetimeFigureOut">
              <a:rPr lang="ja-JP" altLang="en-US"/>
              <a:pPr/>
              <a:t>2006/12/18</a:t>
            </a:fld>
            <a:endParaRPr lang="en-US" altLang="ja-JP"/>
          </a:p>
        </p:txBody>
      </p:sp>
      <p:sp>
        <p:nvSpPr>
          <p:cNvPr id="15364"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5366"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15367"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84C42A37-62A5-4ADA-9503-47F005E44D91}" type="slidenum">
              <a:rPr lang="ja-JP" altLang="en-US"/>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r>
              <a:rPr lang="ja-JP" altLang="en-US"/>
              <a:t>コンポーネント</a:t>
            </a:r>
            <a:r>
              <a:rPr lang="en-US" altLang="ja-JP"/>
              <a:t>A</a:t>
            </a:r>
            <a:r>
              <a:rPr lang="ja-JP" altLang="en-US"/>
              <a:t>がコンポーネント</a:t>
            </a:r>
            <a:r>
              <a:rPr lang="en-US" altLang="ja-JP"/>
              <a:t>B</a:t>
            </a:r>
            <a:r>
              <a:rPr lang="ja-JP" altLang="en-US"/>
              <a:t>を生成して呼び出す。</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7"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8" name="Picture 4"/>
          <p:cNvPicPr>
            <a:picLocks noChangeAspect="1" noChangeArrowheads="1"/>
          </p:cNvPicPr>
          <p:nvPr/>
        </p:nvPicPr>
        <p:blipFill>
          <a:blip r:embed="rId14"/>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a:solidFill>
                  <a:schemeClr val="tx2"/>
                </a:solidFill>
              </a:rPr>
              <a:t>わんくま同盟 大阪勉強会 </a:t>
            </a:r>
            <a:r>
              <a:rPr kumimoji="0" lang="en-US" altLang="ja-JP" sz="2400">
                <a:solidFill>
                  <a:schemeClr val="tx2"/>
                </a:solidFill>
              </a:rPr>
              <a:t>#4</a:t>
            </a: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5"/>
          <p:cNvSpPr>
            <a:spLocks noGrp="1" noChangeArrowheads="1"/>
          </p:cNvSpPr>
          <p:nvPr>
            <p:ph type="ctrTitle"/>
          </p:nvPr>
        </p:nvSpPr>
        <p:spPr/>
        <p:txBody>
          <a:bodyPr/>
          <a:lstStyle/>
          <a:p>
            <a:r>
              <a:rPr lang="ja-JP" altLang="en-US" sz="3600" smtClean="0"/>
              <a:t>今さら聞けない</a:t>
            </a:r>
            <a:r>
              <a:rPr lang="en-US" altLang="ja-JP" sz="3600" smtClean="0"/>
              <a:t>DI</a:t>
            </a:r>
            <a:r>
              <a:rPr lang="ja-JP" altLang="en-US" sz="3600" smtClean="0"/>
              <a:t>コンテナ入門</a:t>
            </a:r>
            <a:br>
              <a:rPr lang="ja-JP" altLang="en-US" sz="3600" smtClean="0"/>
            </a:br>
            <a:r>
              <a:rPr lang="ja-JP" altLang="en-US" smtClean="0"/>
              <a:t>～ 自作</a:t>
            </a:r>
            <a:r>
              <a:rPr lang="en-US" altLang="ja-JP" smtClean="0"/>
              <a:t>DI</a:t>
            </a:r>
            <a:r>
              <a:rPr lang="ja-JP" altLang="en-US" smtClean="0"/>
              <a:t>コンテナのすすめ ～</a:t>
            </a:r>
          </a:p>
        </p:txBody>
      </p:sp>
      <p:sp>
        <p:nvSpPr>
          <p:cNvPr id="18438" name="Rectangle 6"/>
          <p:cNvSpPr>
            <a:spLocks noGrp="1" noChangeArrowheads="1"/>
          </p:cNvSpPr>
          <p:nvPr>
            <p:ph type="subTitle" idx="1"/>
          </p:nvPr>
        </p:nvSpPr>
        <p:spPr/>
        <p:txBody>
          <a:bodyPr/>
          <a:lstStyle/>
          <a:p>
            <a:r>
              <a:rPr lang="en-US" altLang="ja-JP" smtClean="0"/>
              <a:t>By </a:t>
            </a:r>
            <a:r>
              <a:rPr lang="ja-JP" altLang="en-US" smtClean="0"/>
              <a:t>黒龍＠わんくま同盟</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ja-JP" altLang="en-US" smtClean="0"/>
              <a:t>これって割とよくある概念です</a:t>
            </a:r>
          </a:p>
        </p:txBody>
      </p:sp>
      <p:sp>
        <p:nvSpPr>
          <p:cNvPr id="28675" name="Rectangle 3"/>
          <p:cNvSpPr>
            <a:spLocks noGrp="1" noChangeArrowheads="1"/>
          </p:cNvSpPr>
          <p:nvPr>
            <p:ph type="body" idx="1"/>
          </p:nvPr>
        </p:nvSpPr>
        <p:spPr/>
        <p:txBody>
          <a:bodyPr/>
          <a:lstStyle/>
          <a:p>
            <a:r>
              <a:rPr lang="ja-JP" altLang="en-US" smtClean="0"/>
              <a:t>オブジェクトファクトリ＋コンテナ</a:t>
            </a:r>
          </a:p>
          <a:p>
            <a:pPr lvl="1"/>
            <a:r>
              <a:rPr lang="ja-JP" altLang="en-US" smtClean="0"/>
              <a:t>コネクション</a:t>
            </a:r>
          </a:p>
          <a:p>
            <a:pPr lvl="2"/>
            <a:r>
              <a:rPr lang="ja-JP" altLang="en-US" smtClean="0"/>
              <a:t>コネクションオブジェクトを生成、管理する</a:t>
            </a:r>
          </a:p>
          <a:p>
            <a:pPr lvl="1"/>
            <a:r>
              <a:rPr lang="ja-JP" altLang="en-US" smtClean="0"/>
              <a:t>スレッド</a:t>
            </a:r>
          </a:p>
          <a:p>
            <a:pPr lvl="2"/>
            <a:r>
              <a:rPr lang="ja-JP" altLang="en-US" smtClean="0"/>
              <a:t>スレッドオブジェクトを生成、管理する</a:t>
            </a:r>
          </a:p>
          <a:p>
            <a:r>
              <a:rPr lang="ja-JP" altLang="en-US" smtClean="0"/>
              <a:t>等々すでによく使われています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Effect transition="in" filter="checkerboard(across)">
                                      <p:cBhvr>
                                        <p:cTn id="13" dur="500"/>
                                        <p:tgtEl>
                                          <p:spTgt spid="28675">
                                            <p:txEl>
                                              <p:pRg st="1" end="1"/>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28675">
                                            <p:txEl>
                                              <p:pRg st="2" end="2"/>
                                            </p:txEl>
                                          </p:spTgt>
                                        </p:tgtEl>
                                        <p:attrNameLst>
                                          <p:attrName>style.visibility</p:attrName>
                                        </p:attrNameLst>
                                      </p:cBhvr>
                                      <p:to>
                                        <p:strVal val="visible"/>
                                      </p:to>
                                    </p:set>
                                    <p:animEffect transition="in" filter="checkerboard(across)">
                                      <p:cBhvr>
                                        <p:cTn id="16" dur="500"/>
                                        <p:tgtEl>
                                          <p:spTgt spid="2867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28675">
                                            <p:txEl>
                                              <p:pRg st="3" end="3"/>
                                            </p:txEl>
                                          </p:spTgt>
                                        </p:tgtEl>
                                        <p:attrNameLst>
                                          <p:attrName>style.visibility</p:attrName>
                                        </p:attrNameLst>
                                      </p:cBhvr>
                                      <p:to>
                                        <p:strVal val="visible"/>
                                      </p:to>
                                    </p:set>
                                    <p:animEffect transition="in" filter="checkerboard(across)">
                                      <p:cBhvr>
                                        <p:cTn id="21" dur="500"/>
                                        <p:tgtEl>
                                          <p:spTgt spid="28675">
                                            <p:txEl>
                                              <p:pRg st="3" end="3"/>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28675">
                                            <p:txEl>
                                              <p:pRg st="4" end="4"/>
                                            </p:txEl>
                                          </p:spTgt>
                                        </p:tgtEl>
                                        <p:attrNameLst>
                                          <p:attrName>style.visibility</p:attrName>
                                        </p:attrNameLst>
                                      </p:cBhvr>
                                      <p:to>
                                        <p:strVal val="visible"/>
                                      </p:to>
                                    </p:set>
                                    <p:animEffect transition="in" filter="checkerboard(across)">
                                      <p:cBhvr>
                                        <p:cTn id="24" dur="500"/>
                                        <p:tgtEl>
                                          <p:spTgt spid="2867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8675">
                                            <p:txEl>
                                              <p:pRg st="5" end="5"/>
                                            </p:txEl>
                                          </p:spTgt>
                                        </p:tgtEl>
                                        <p:attrNameLst>
                                          <p:attrName>style.visibility</p:attrName>
                                        </p:attrNameLst>
                                      </p:cBhvr>
                                      <p:to>
                                        <p:strVal val="visible"/>
                                      </p:to>
                                    </p:set>
                                    <p:anim calcmode="lin" valueType="num">
                                      <p:cBhvr additive="base">
                                        <p:cTn id="29" dur="500" fill="hold"/>
                                        <p:tgtEl>
                                          <p:spTgt spid="28675">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867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ja-JP" altLang="en-US" smtClean="0"/>
              <a:t>これって割とよくある概念です</a:t>
            </a:r>
          </a:p>
        </p:txBody>
      </p:sp>
      <p:sp>
        <p:nvSpPr>
          <p:cNvPr id="30723" name="Rectangle 3"/>
          <p:cNvSpPr>
            <a:spLocks noGrp="1" noChangeArrowheads="1"/>
          </p:cNvSpPr>
          <p:nvPr>
            <p:ph type="body" idx="1"/>
          </p:nvPr>
        </p:nvSpPr>
        <p:spPr/>
        <p:txBody>
          <a:bodyPr/>
          <a:lstStyle/>
          <a:p>
            <a:r>
              <a:rPr lang="ja-JP" altLang="en-US" smtClean="0"/>
              <a:t>依存性の注入、設定とコードの分離</a:t>
            </a:r>
          </a:p>
          <a:p>
            <a:pPr lvl="1"/>
            <a:r>
              <a:rPr lang="ja-JP" altLang="en-US" smtClean="0"/>
              <a:t>リモーティング</a:t>
            </a:r>
          </a:p>
          <a:p>
            <a:pPr lvl="2"/>
            <a:r>
              <a:rPr lang="ja-JP" altLang="en-US" smtClean="0"/>
              <a:t>接続先、種別、セキュリティの有無</a:t>
            </a:r>
          </a:p>
          <a:p>
            <a:pPr lvl="1"/>
            <a:r>
              <a:rPr lang="ja-JP" altLang="en-US" smtClean="0"/>
              <a:t>コネクションストリング</a:t>
            </a:r>
          </a:p>
          <a:p>
            <a:pPr lvl="2"/>
            <a:r>
              <a:rPr lang="ja-JP" altLang="en-US" smtClean="0"/>
              <a:t>接続先、種別、セキュリティの有無</a:t>
            </a:r>
          </a:p>
          <a:p>
            <a:pPr lvl="1"/>
            <a:r>
              <a:rPr lang="ja-JP" altLang="en-US" smtClean="0"/>
              <a:t>動的プロパティ</a:t>
            </a:r>
          </a:p>
          <a:p>
            <a:pPr lvl="2"/>
            <a:r>
              <a:rPr lang="ja-JP" altLang="en-US" smtClean="0"/>
              <a:t>対応する様々なプロパティ</a:t>
            </a:r>
          </a:p>
          <a:p>
            <a:r>
              <a:rPr lang="ja-JP" altLang="en-US" smtClean="0"/>
              <a:t>等々こちらも普段利用しています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Effect transition="in" filter="checkerboard(across)">
                                      <p:cBhvr>
                                        <p:cTn id="13" dur="500"/>
                                        <p:tgtEl>
                                          <p:spTgt spid="30723">
                                            <p:txEl>
                                              <p:pRg st="1" end="1"/>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0723">
                                            <p:txEl>
                                              <p:pRg st="2" end="2"/>
                                            </p:txEl>
                                          </p:spTgt>
                                        </p:tgtEl>
                                        <p:attrNameLst>
                                          <p:attrName>style.visibility</p:attrName>
                                        </p:attrNameLst>
                                      </p:cBhvr>
                                      <p:to>
                                        <p:strVal val="visible"/>
                                      </p:to>
                                    </p:set>
                                    <p:animEffect transition="in" filter="checkerboard(across)">
                                      <p:cBhvr>
                                        <p:cTn id="16" dur="500"/>
                                        <p:tgtEl>
                                          <p:spTgt spid="3072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30723">
                                            <p:txEl>
                                              <p:pRg st="3" end="3"/>
                                            </p:txEl>
                                          </p:spTgt>
                                        </p:tgtEl>
                                        <p:attrNameLst>
                                          <p:attrName>style.visibility</p:attrName>
                                        </p:attrNameLst>
                                      </p:cBhvr>
                                      <p:to>
                                        <p:strVal val="visible"/>
                                      </p:to>
                                    </p:set>
                                    <p:animEffect transition="in" filter="checkerboard(across)">
                                      <p:cBhvr>
                                        <p:cTn id="21" dur="500"/>
                                        <p:tgtEl>
                                          <p:spTgt spid="30723">
                                            <p:txEl>
                                              <p:pRg st="3" end="3"/>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0723">
                                            <p:txEl>
                                              <p:pRg st="4" end="4"/>
                                            </p:txEl>
                                          </p:spTgt>
                                        </p:tgtEl>
                                        <p:attrNameLst>
                                          <p:attrName>style.visibility</p:attrName>
                                        </p:attrNameLst>
                                      </p:cBhvr>
                                      <p:to>
                                        <p:strVal val="visible"/>
                                      </p:to>
                                    </p:set>
                                    <p:animEffect transition="in" filter="checkerboard(across)">
                                      <p:cBhvr>
                                        <p:cTn id="24" dur="500"/>
                                        <p:tgtEl>
                                          <p:spTgt spid="3072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30723">
                                            <p:txEl>
                                              <p:pRg st="5" end="5"/>
                                            </p:txEl>
                                          </p:spTgt>
                                        </p:tgtEl>
                                        <p:attrNameLst>
                                          <p:attrName>style.visibility</p:attrName>
                                        </p:attrNameLst>
                                      </p:cBhvr>
                                      <p:to>
                                        <p:strVal val="visible"/>
                                      </p:to>
                                    </p:set>
                                    <p:animEffect transition="in" filter="checkerboard(across)">
                                      <p:cBhvr>
                                        <p:cTn id="29" dur="500"/>
                                        <p:tgtEl>
                                          <p:spTgt spid="30723">
                                            <p:txEl>
                                              <p:pRg st="5" end="5"/>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30723">
                                            <p:txEl>
                                              <p:pRg st="6" end="6"/>
                                            </p:txEl>
                                          </p:spTgt>
                                        </p:tgtEl>
                                        <p:attrNameLst>
                                          <p:attrName>style.visibility</p:attrName>
                                        </p:attrNameLst>
                                      </p:cBhvr>
                                      <p:to>
                                        <p:strVal val="visible"/>
                                      </p:to>
                                    </p:set>
                                    <p:animEffect transition="in" filter="checkerboard(across)">
                                      <p:cBhvr>
                                        <p:cTn id="32" dur="500"/>
                                        <p:tgtEl>
                                          <p:spTgt spid="3072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0723">
                                            <p:txEl>
                                              <p:pRg st="7" end="7"/>
                                            </p:txEl>
                                          </p:spTgt>
                                        </p:tgtEl>
                                        <p:attrNameLst>
                                          <p:attrName>style.visibility</p:attrName>
                                        </p:attrNameLst>
                                      </p:cBhvr>
                                      <p:to>
                                        <p:strVal val="visible"/>
                                      </p:to>
                                    </p:set>
                                    <p:anim calcmode="lin" valueType="num">
                                      <p:cBhvr additive="base">
                                        <p:cTn id="37" dur="500" fill="hold"/>
                                        <p:tgtEl>
                                          <p:spTgt spid="3072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72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ja-JP" altLang="en-US" smtClean="0"/>
              <a:t>設定値はどのように分離？</a:t>
            </a:r>
          </a:p>
        </p:txBody>
      </p:sp>
      <p:sp>
        <p:nvSpPr>
          <p:cNvPr id="31747" name="Rectangle 3"/>
          <p:cNvSpPr>
            <a:spLocks noGrp="1" noChangeArrowheads="1"/>
          </p:cNvSpPr>
          <p:nvPr>
            <p:ph type="body" idx="1"/>
          </p:nvPr>
        </p:nvSpPr>
        <p:spPr/>
        <p:txBody>
          <a:bodyPr/>
          <a:lstStyle/>
          <a:p>
            <a:r>
              <a:rPr lang="ja-JP" altLang="en-US" smtClean="0"/>
              <a:t>多くの実装では</a:t>
            </a:r>
            <a:r>
              <a:rPr lang="en-US" altLang="ja-JP" smtClean="0"/>
              <a:t>XML</a:t>
            </a:r>
            <a:r>
              <a:rPr lang="ja-JP" altLang="en-US" smtClean="0"/>
              <a:t>形式のファイルを採用</a:t>
            </a:r>
          </a:p>
          <a:p>
            <a:r>
              <a:rPr lang="ja-JP" altLang="en-US" smtClean="0"/>
              <a:t>コードじゃダメなの？</a:t>
            </a:r>
          </a:p>
          <a:p>
            <a:r>
              <a:rPr lang="en-US" altLang="ja-JP" smtClean="0"/>
              <a:t>Demo</a:t>
            </a:r>
            <a:r>
              <a:rPr lang="ja-JP" altLang="en-US" smtClean="0"/>
              <a:t>で順を追ってみてみましょう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animEffect transition="in" filter="fade">
                                      <p:cBhvr>
                                        <p:cTn id="7" dur="2000"/>
                                        <p:tgtEl>
                                          <p:spTgt spid="317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1747">
                                            <p:txEl>
                                              <p:pRg st="2" end="2"/>
                                            </p:txEl>
                                          </p:spTgt>
                                        </p:tgtEl>
                                        <p:attrNameLst>
                                          <p:attrName>style.visibility</p:attrName>
                                        </p:attrNameLst>
                                      </p:cBhvr>
                                      <p:to>
                                        <p:strVal val="visible"/>
                                      </p:to>
                                    </p:set>
                                    <p:anim calcmode="lin" valueType="num">
                                      <p:cBhvr additive="base">
                                        <p:cTn id="12"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17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ja-JP" altLang="en-US" smtClean="0"/>
              <a:t>いたって普通に実装した例</a:t>
            </a:r>
          </a:p>
        </p:txBody>
      </p:sp>
      <p:sp>
        <p:nvSpPr>
          <p:cNvPr id="32771" name="Rectangle 3"/>
          <p:cNvSpPr>
            <a:spLocks noGrp="1" noChangeArrowheads="1"/>
          </p:cNvSpPr>
          <p:nvPr>
            <p:ph type="body" idx="1"/>
          </p:nvPr>
        </p:nvSpPr>
        <p:spPr/>
        <p:txBody>
          <a:bodyPr/>
          <a:lstStyle/>
          <a:p>
            <a:r>
              <a:rPr lang="ja-JP" altLang="en-US" smtClean="0"/>
              <a:t>フォームからクラスを生成して呼び出す</a:t>
            </a:r>
          </a:p>
          <a:p>
            <a:pPr lvl="1"/>
            <a:r>
              <a:rPr lang="en-US" altLang="ja-JP" noProof="1" smtClean="0"/>
              <a:t>TestClass1 testObj = new TestClass1();</a:t>
            </a:r>
            <a:endParaRPr lang="en-US" altLang="ja-JP" smtClean="0"/>
          </a:p>
          <a:p>
            <a:pPr lvl="1"/>
            <a:r>
              <a:rPr lang="en-US" altLang="ja-JP" noProof="1" smtClean="0"/>
              <a:t>MessageBox.Show(testObj.AddString(textBox1.Text,textBox2.Text));</a:t>
            </a:r>
          </a:p>
          <a:p>
            <a:r>
              <a:rPr lang="en-US" altLang="ja-JP" smtClean="0"/>
              <a:t>Demo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ja-JP" altLang="en-US" smtClean="0"/>
              <a:t>いたって普通に実装した例</a:t>
            </a:r>
          </a:p>
        </p:txBody>
      </p:sp>
      <p:sp>
        <p:nvSpPr>
          <p:cNvPr id="33795" name="Rectangle 3"/>
          <p:cNvSpPr>
            <a:spLocks noGrp="1" noChangeArrowheads="1"/>
          </p:cNvSpPr>
          <p:nvPr>
            <p:ph type="body" idx="1"/>
          </p:nvPr>
        </p:nvSpPr>
        <p:spPr/>
        <p:txBody>
          <a:bodyPr/>
          <a:lstStyle/>
          <a:p>
            <a:r>
              <a:rPr lang="ja-JP" altLang="en-US" smtClean="0"/>
              <a:t>問題点</a:t>
            </a:r>
          </a:p>
          <a:p>
            <a:pPr lvl="1"/>
            <a:r>
              <a:rPr lang="ja-JP" altLang="en-US" smtClean="0"/>
              <a:t>必ず実装が必要</a:t>
            </a:r>
          </a:p>
          <a:p>
            <a:pPr lvl="1"/>
            <a:r>
              <a:rPr lang="ja-JP" altLang="en-US" smtClean="0"/>
              <a:t>テスト時に生成箇所、使用箇所の変更が必要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additive="base">
                                        <p:cTn id="7" dur="500" fill="hold"/>
                                        <p:tgtEl>
                                          <p:spTgt spid="337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3795">
                                            <p:txEl>
                                              <p:pRg st="1" end="1"/>
                                            </p:txEl>
                                          </p:spTgt>
                                        </p:tgtEl>
                                        <p:attrNameLst>
                                          <p:attrName>style.visibility</p:attrName>
                                        </p:attrNameLst>
                                      </p:cBhvr>
                                      <p:to>
                                        <p:strVal val="visible"/>
                                      </p:to>
                                    </p:set>
                                    <p:animEffect transition="in" filter="fade">
                                      <p:cBhvr>
                                        <p:cTn id="13" dur="2000"/>
                                        <p:tgtEl>
                                          <p:spTgt spid="33795">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3795">
                                            <p:txEl>
                                              <p:pRg st="2" end="2"/>
                                            </p:txEl>
                                          </p:spTgt>
                                        </p:tgtEl>
                                        <p:attrNameLst>
                                          <p:attrName>style.visibility</p:attrName>
                                        </p:attrNameLst>
                                      </p:cBhvr>
                                      <p:to>
                                        <p:strVal val="visible"/>
                                      </p:to>
                                    </p:set>
                                    <p:animEffect transition="in" filter="fade">
                                      <p:cBhvr>
                                        <p:cTn id="16" dur="2000"/>
                                        <p:tgtEl>
                                          <p:spTgt spid="337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ja-JP" altLang="en-US" smtClean="0"/>
              <a:t>ひとまず</a:t>
            </a:r>
            <a:r>
              <a:rPr lang="en-US" altLang="ja-JP" smtClean="0"/>
              <a:t>Interface</a:t>
            </a:r>
            <a:r>
              <a:rPr lang="ja-JP" altLang="en-US" smtClean="0"/>
              <a:t>を使いましょう</a:t>
            </a:r>
          </a:p>
        </p:txBody>
      </p:sp>
      <p:sp>
        <p:nvSpPr>
          <p:cNvPr id="34819" name="Rectangle 3"/>
          <p:cNvSpPr>
            <a:spLocks noGrp="1" noChangeArrowheads="1"/>
          </p:cNvSpPr>
          <p:nvPr>
            <p:ph type="body" idx="1"/>
          </p:nvPr>
        </p:nvSpPr>
        <p:spPr/>
        <p:txBody>
          <a:bodyPr/>
          <a:lstStyle/>
          <a:p>
            <a:r>
              <a:rPr lang="ja-JP" altLang="en-US" smtClean="0"/>
              <a:t>インタフェースを使ってみる</a:t>
            </a:r>
          </a:p>
          <a:p>
            <a:pPr lvl="1"/>
            <a:r>
              <a:rPr lang="ja-JP" altLang="en-US" noProof="1" smtClean="0"/>
              <a:t> </a:t>
            </a:r>
            <a:r>
              <a:rPr lang="en-US" altLang="ja-JP" noProof="1" smtClean="0"/>
              <a:t>ITestClass testObj = new TestClass1();</a:t>
            </a:r>
          </a:p>
          <a:p>
            <a:pPr lvl="1"/>
            <a:r>
              <a:rPr lang="en-US" altLang="ja-JP" noProof="1" smtClean="0"/>
              <a:t>MessageBox.Show(testObj.AddString(textBox1.Text, textBox2.Text));</a:t>
            </a:r>
          </a:p>
          <a:p>
            <a:r>
              <a:rPr lang="en-US" altLang="ja-JP" smtClean="0"/>
              <a:t>Demo</a:t>
            </a:r>
            <a:endParaRPr lang="ja-JP" alt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ja-JP" altLang="en-US" smtClean="0"/>
              <a:t>ひとまず</a:t>
            </a:r>
            <a:r>
              <a:rPr lang="en-US" altLang="ja-JP" smtClean="0"/>
              <a:t>Interface</a:t>
            </a:r>
            <a:r>
              <a:rPr lang="ja-JP" altLang="en-US" smtClean="0"/>
              <a:t>を使いましょう</a:t>
            </a:r>
          </a:p>
        </p:txBody>
      </p:sp>
      <p:sp>
        <p:nvSpPr>
          <p:cNvPr id="35843" name="Rectangle 3"/>
          <p:cNvSpPr>
            <a:spLocks noGrp="1" noChangeArrowheads="1"/>
          </p:cNvSpPr>
          <p:nvPr>
            <p:ph type="body" idx="1"/>
          </p:nvPr>
        </p:nvSpPr>
        <p:spPr/>
        <p:txBody>
          <a:bodyPr/>
          <a:lstStyle/>
          <a:p>
            <a:r>
              <a:rPr lang="ja-JP" altLang="en-US" smtClean="0"/>
              <a:t>改善点</a:t>
            </a:r>
          </a:p>
          <a:p>
            <a:pPr lvl="1"/>
            <a:r>
              <a:rPr lang="ja-JP" altLang="en-US" smtClean="0"/>
              <a:t>実装に依存しない</a:t>
            </a:r>
          </a:p>
          <a:p>
            <a:pPr lvl="1"/>
            <a:r>
              <a:rPr lang="ja-JP" altLang="en-US" smtClean="0"/>
              <a:t>使用箇所は変更せずに差し替え可能</a:t>
            </a:r>
          </a:p>
          <a:p>
            <a:pPr lvl="1"/>
            <a:r>
              <a:rPr lang="ja-JP" altLang="en-US" smtClean="0"/>
              <a:t>ファクトリを使えば生成箇所も変更不要</a:t>
            </a:r>
          </a:p>
          <a:p>
            <a:r>
              <a:rPr lang="ja-JP" altLang="en-US" smtClean="0"/>
              <a:t>問題点</a:t>
            </a:r>
          </a:p>
          <a:p>
            <a:pPr lvl="1"/>
            <a:r>
              <a:rPr lang="ja-JP" altLang="en-US" smtClean="0"/>
              <a:t>やっぱりコードの変更が必要</a:t>
            </a:r>
          </a:p>
          <a:p>
            <a:pPr lvl="1"/>
            <a:r>
              <a:rPr lang="ja-JP" altLang="en-US" smtClean="0"/>
              <a:t>リコンパイルも必要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additive="base">
                                        <p:cTn id="7" dur="5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5843">
                                            <p:txEl>
                                              <p:pRg st="1" end="1"/>
                                            </p:txEl>
                                          </p:spTgt>
                                        </p:tgtEl>
                                        <p:attrNameLst>
                                          <p:attrName>style.visibility</p:attrName>
                                        </p:attrNameLst>
                                      </p:cBhvr>
                                      <p:to>
                                        <p:strVal val="visible"/>
                                      </p:to>
                                    </p:set>
                                    <p:anim calcmode="lin" valueType="num">
                                      <p:cBhvr additive="base">
                                        <p:cTn id="13" dur="500" fill="hold"/>
                                        <p:tgtEl>
                                          <p:spTgt spid="35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5843">
                                            <p:txEl>
                                              <p:pRg st="2" end="2"/>
                                            </p:txEl>
                                          </p:spTgt>
                                        </p:tgtEl>
                                        <p:attrNameLst>
                                          <p:attrName>style.visibility</p:attrName>
                                        </p:attrNameLst>
                                      </p:cBhvr>
                                      <p:to>
                                        <p:strVal val="visible"/>
                                      </p:to>
                                    </p:set>
                                    <p:anim calcmode="lin" valueType="num">
                                      <p:cBhvr additive="base">
                                        <p:cTn id="17" dur="5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584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5843">
                                            <p:txEl>
                                              <p:pRg st="3" end="3"/>
                                            </p:txEl>
                                          </p:spTgt>
                                        </p:tgtEl>
                                        <p:attrNameLst>
                                          <p:attrName>style.visibility</p:attrName>
                                        </p:attrNameLst>
                                      </p:cBhvr>
                                      <p:to>
                                        <p:strVal val="visible"/>
                                      </p:to>
                                    </p:set>
                                    <p:anim calcmode="lin" valueType="num">
                                      <p:cBhvr additive="base">
                                        <p:cTn id="21" dur="5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58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5843">
                                            <p:txEl>
                                              <p:pRg st="4" end="4"/>
                                            </p:txEl>
                                          </p:spTgt>
                                        </p:tgtEl>
                                        <p:attrNameLst>
                                          <p:attrName>style.visibility</p:attrName>
                                        </p:attrNameLst>
                                      </p:cBhvr>
                                      <p:to>
                                        <p:strVal val="visible"/>
                                      </p:to>
                                    </p:set>
                                    <p:anim calcmode="lin" valueType="num">
                                      <p:cBhvr additive="base">
                                        <p:cTn id="27" dur="500" fill="hold"/>
                                        <p:tgtEl>
                                          <p:spTgt spid="3584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5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5843">
                                            <p:txEl>
                                              <p:pRg st="5" end="5"/>
                                            </p:txEl>
                                          </p:spTgt>
                                        </p:tgtEl>
                                        <p:attrNameLst>
                                          <p:attrName>style.visibility</p:attrName>
                                        </p:attrNameLst>
                                      </p:cBhvr>
                                      <p:to>
                                        <p:strVal val="visible"/>
                                      </p:to>
                                    </p:set>
                                    <p:animEffect transition="in" filter="fade">
                                      <p:cBhvr>
                                        <p:cTn id="33" dur="2000"/>
                                        <p:tgtEl>
                                          <p:spTgt spid="35843">
                                            <p:txEl>
                                              <p:pRg st="5" end="5"/>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5843">
                                            <p:txEl>
                                              <p:pRg st="6" end="6"/>
                                            </p:txEl>
                                          </p:spTgt>
                                        </p:tgtEl>
                                        <p:attrNameLst>
                                          <p:attrName>style.visibility</p:attrName>
                                        </p:attrNameLst>
                                      </p:cBhvr>
                                      <p:to>
                                        <p:strVal val="visible"/>
                                      </p:to>
                                    </p:set>
                                    <p:animEffect transition="in" filter="fade">
                                      <p:cBhvr>
                                        <p:cTn id="36" dur="2000"/>
                                        <p:tgtEl>
                                          <p:spTgt spid="358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ja-JP" altLang="en-US" smtClean="0"/>
              <a:t>で、</a:t>
            </a:r>
            <a:r>
              <a:rPr lang="en-US" altLang="ja-JP" smtClean="0"/>
              <a:t>DI</a:t>
            </a:r>
            <a:r>
              <a:rPr lang="ja-JP" altLang="en-US" smtClean="0"/>
              <a:t>コンテナ</a:t>
            </a:r>
          </a:p>
        </p:txBody>
      </p:sp>
      <p:sp>
        <p:nvSpPr>
          <p:cNvPr id="36867" name="Rectangle 3"/>
          <p:cNvSpPr>
            <a:spLocks noGrp="1" noChangeArrowheads="1"/>
          </p:cNvSpPr>
          <p:nvPr>
            <p:ph type="body" idx="1"/>
          </p:nvPr>
        </p:nvSpPr>
        <p:spPr/>
        <p:txBody>
          <a:bodyPr/>
          <a:lstStyle/>
          <a:p>
            <a:r>
              <a:rPr lang="en-US" altLang="ja-JP" smtClean="0"/>
              <a:t>DI</a:t>
            </a:r>
            <a:r>
              <a:rPr lang="ja-JP" altLang="en-US" smtClean="0"/>
              <a:t>コンテナを使ってみる</a:t>
            </a:r>
          </a:p>
          <a:p>
            <a:pPr lvl="1"/>
            <a:r>
              <a:rPr lang="en-US" altLang="ja-JP" smtClean="0"/>
              <a:t>XML</a:t>
            </a:r>
            <a:r>
              <a:rPr lang="ja-JP" altLang="en-US" smtClean="0"/>
              <a:t>で設定（</a:t>
            </a:r>
            <a:r>
              <a:rPr lang="en-US" altLang="ja-JP" smtClean="0"/>
              <a:t>App.Config</a:t>
            </a:r>
            <a:r>
              <a:rPr lang="ja-JP" altLang="en-US" smtClean="0"/>
              <a:t>に記載）</a:t>
            </a:r>
          </a:p>
          <a:p>
            <a:pPr lvl="1"/>
            <a:r>
              <a:rPr lang="ja-JP" altLang="en-US" smtClean="0"/>
              <a:t>オブジェクトはコンテナから取得</a:t>
            </a:r>
          </a:p>
          <a:p>
            <a:pPr lvl="2"/>
            <a:r>
              <a:rPr lang="ja-JP" altLang="en-US" noProof="1" smtClean="0"/>
              <a:t> </a:t>
            </a:r>
            <a:r>
              <a:rPr lang="en-US" altLang="ja-JP" noProof="1" smtClean="0"/>
              <a:t>ITestClass testClass = (ITestClass)DIContainer.DIContainer.instance.GetControl(typeof(ITestClass));</a:t>
            </a:r>
            <a:endParaRPr lang="en-US" altLang="ja-JP" smtClean="0"/>
          </a:p>
          <a:p>
            <a:r>
              <a:rPr lang="en-US" altLang="ja-JP" smtClean="0"/>
              <a:t>Demo</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ja-JP" altLang="en-US" smtClean="0"/>
              <a:t>で、</a:t>
            </a:r>
            <a:r>
              <a:rPr lang="en-US" altLang="ja-JP" smtClean="0"/>
              <a:t>DI</a:t>
            </a:r>
            <a:r>
              <a:rPr lang="ja-JP" altLang="en-US" smtClean="0"/>
              <a:t>コンテナ</a:t>
            </a:r>
          </a:p>
        </p:txBody>
      </p:sp>
      <p:sp>
        <p:nvSpPr>
          <p:cNvPr id="37891" name="Rectangle 3"/>
          <p:cNvSpPr>
            <a:spLocks noGrp="1" noChangeArrowheads="1"/>
          </p:cNvSpPr>
          <p:nvPr>
            <p:ph type="body" idx="1"/>
          </p:nvPr>
        </p:nvSpPr>
        <p:spPr/>
        <p:txBody>
          <a:bodyPr/>
          <a:lstStyle/>
          <a:p>
            <a:r>
              <a:rPr lang="ja-JP" altLang="en-US" smtClean="0"/>
              <a:t>改善点</a:t>
            </a:r>
          </a:p>
          <a:p>
            <a:pPr lvl="1"/>
            <a:r>
              <a:rPr lang="ja-JP" altLang="en-US" smtClean="0"/>
              <a:t>ファクトリ（</a:t>
            </a:r>
            <a:r>
              <a:rPr lang="en-US" altLang="ja-JP" smtClean="0"/>
              <a:t>DI</a:t>
            </a:r>
            <a:r>
              <a:rPr lang="ja-JP" altLang="en-US" smtClean="0"/>
              <a:t>コンテナ）が実装（クラス）に依存しないので実装不要</a:t>
            </a:r>
          </a:p>
          <a:p>
            <a:pPr lvl="1"/>
            <a:r>
              <a:rPr lang="ja-JP" altLang="en-US" smtClean="0"/>
              <a:t>テスト時も容易にモックに切り替え可能</a:t>
            </a:r>
          </a:p>
          <a:p>
            <a:pPr lvl="1"/>
            <a:r>
              <a:rPr lang="ja-JP" altLang="en-US" smtClean="0"/>
              <a:t>リコンパイル不要でクラスの切り替えが可能</a:t>
            </a:r>
          </a:p>
          <a:p>
            <a:r>
              <a:rPr lang="ja-JP" altLang="en-US" smtClean="0"/>
              <a:t>並行開発の加速！！</a:t>
            </a:r>
          </a:p>
          <a:p>
            <a:r>
              <a:rPr lang="ja-JP" altLang="en-US" smtClean="0"/>
              <a:t>デメリット</a:t>
            </a:r>
          </a:p>
          <a:p>
            <a:pPr lvl="1"/>
            <a:r>
              <a:rPr lang="ja-JP" altLang="en-US" smtClean="0"/>
              <a:t>最適化に若干影響など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 calcmode="lin" valueType="num">
                                      <p:cBhvr additive="base">
                                        <p:cTn id="7" dur="5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7891">
                                            <p:txEl>
                                              <p:pRg st="1" end="1"/>
                                            </p:txEl>
                                          </p:spTgt>
                                        </p:tgtEl>
                                        <p:attrNameLst>
                                          <p:attrName>style.visibility</p:attrName>
                                        </p:attrNameLst>
                                      </p:cBhvr>
                                      <p:to>
                                        <p:strVal val="visible"/>
                                      </p:to>
                                    </p:set>
                                    <p:animEffect transition="in" filter="fade">
                                      <p:cBhvr>
                                        <p:cTn id="13" dur="2000"/>
                                        <p:tgtEl>
                                          <p:spTgt spid="37891">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7891">
                                            <p:txEl>
                                              <p:pRg st="2" end="2"/>
                                            </p:txEl>
                                          </p:spTgt>
                                        </p:tgtEl>
                                        <p:attrNameLst>
                                          <p:attrName>style.visibility</p:attrName>
                                        </p:attrNameLst>
                                      </p:cBhvr>
                                      <p:to>
                                        <p:strVal val="visible"/>
                                      </p:to>
                                    </p:set>
                                    <p:animEffect transition="in" filter="fade">
                                      <p:cBhvr>
                                        <p:cTn id="16" dur="2000"/>
                                        <p:tgtEl>
                                          <p:spTgt spid="37891">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7891">
                                            <p:txEl>
                                              <p:pRg st="3" end="3"/>
                                            </p:txEl>
                                          </p:spTgt>
                                        </p:tgtEl>
                                        <p:attrNameLst>
                                          <p:attrName>style.visibility</p:attrName>
                                        </p:attrNameLst>
                                      </p:cBhvr>
                                      <p:to>
                                        <p:strVal val="visible"/>
                                      </p:to>
                                    </p:set>
                                    <p:animEffect transition="in" filter="fade">
                                      <p:cBhvr>
                                        <p:cTn id="19" dur="2000"/>
                                        <p:tgtEl>
                                          <p:spTgt spid="37891">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7891">
                                            <p:txEl>
                                              <p:pRg st="4" end="4"/>
                                            </p:txEl>
                                          </p:spTgt>
                                        </p:tgtEl>
                                        <p:attrNameLst>
                                          <p:attrName>style.visibility</p:attrName>
                                        </p:attrNameLst>
                                      </p:cBhvr>
                                      <p:to>
                                        <p:strVal val="visible"/>
                                      </p:to>
                                    </p:set>
                                    <p:anim calcmode="lin" valueType="num">
                                      <p:cBhvr additive="base">
                                        <p:cTn id="24" dur="500" fill="hold"/>
                                        <p:tgtEl>
                                          <p:spTgt spid="37891">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78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7891">
                                            <p:txEl>
                                              <p:pRg st="5" end="5"/>
                                            </p:txEl>
                                          </p:spTgt>
                                        </p:tgtEl>
                                        <p:attrNameLst>
                                          <p:attrName>style.visibility</p:attrName>
                                        </p:attrNameLst>
                                      </p:cBhvr>
                                      <p:to>
                                        <p:strVal val="visible"/>
                                      </p:to>
                                    </p:set>
                                    <p:anim calcmode="lin" valueType="num">
                                      <p:cBhvr additive="base">
                                        <p:cTn id="30" dur="500" fill="hold"/>
                                        <p:tgtEl>
                                          <p:spTgt spid="37891">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789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7891">
                                            <p:txEl>
                                              <p:pRg st="6" end="6"/>
                                            </p:txEl>
                                          </p:spTgt>
                                        </p:tgtEl>
                                        <p:attrNameLst>
                                          <p:attrName>style.visibility</p:attrName>
                                        </p:attrNameLst>
                                      </p:cBhvr>
                                      <p:to>
                                        <p:strVal val="visible"/>
                                      </p:to>
                                    </p:set>
                                    <p:animEffect transition="in" filter="fade">
                                      <p:cBhvr>
                                        <p:cTn id="36" dur="2000"/>
                                        <p:tgtEl>
                                          <p:spTgt spid="378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ja-JP" altLang="en-US" smtClean="0"/>
              <a:t>で、</a:t>
            </a:r>
            <a:r>
              <a:rPr lang="en-US" altLang="ja-JP" smtClean="0"/>
              <a:t>DI</a:t>
            </a:r>
            <a:r>
              <a:rPr lang="ja-JP" altLang="en-US" smtClean="0"/>
              <a:t>コンテナ</a:t>
            </a:r>
          </a:p>
        </p:txBody>
      </p:sp>
      <p:sp>
        <p:nvSpPr>
          <p:cNvPr id="55299" name="Rectangle 3"/>
          <p:cNvSpPr>
            <a:spLocks noGrp="1" noChangeArrowheads="1"/>
          </p:cNvSpPr>
          <p:nvPr>
            <p:ph type="body" idx="1"/>
          </p:nvPr>
        </p:nvSpPr>
        <p:spPr/>
        <p:txBody>
          <a:bodyPr/>
          <a:lstStyle/>
          <a:p>
            <a:r>
              <a:rPr lang="ja-JP" altLang="en-US" smtClean="0"/>
              <a:t>忘れずに</a:t>
            </a:r>
            <a:r>
              <a:rPr lang="en-US" altLang="ja-JP" smtClean="0"/>
              <a:t>DI</a:t>
            </a:r>
            <a:r>
              <a:rPr lang="ja-JP" altLang="en-US" smtClean="0"/>
              <a:t>を見てみましょう</a:t>
            </a:r>
          </a:p>
          <a:p>
            <a:r>
              <a:rPr lang="ja-JP" altLang="en-US" smtClean="0"/>
              <a:t>設定ファイルで依存性（関連）を記述</a:t>
            </a:r>
          </a:p>
          <a:p>
            <a:pPr lvl="1"/>
            <a:r>
              <a:rPr lang="en-US" altLang="ja-JP" noProof="1" smtClean="0"/>
              <a:t>&lt;add name="test3" type="TestClass3.DITestClass,TestClass3" propertys="Component" /&gt;</a:t>
            </a:r>
            <a:endParaRPr lang="en-US" altLang="ja-JP" smtClean="0"/>
          </a:p>
          <a:p>
            <a:pPr lvl="2"/>
            <a:r>
              <a:rPr lang="ja-JP" smtClean="0"/>
              <a:t>今回はプロパティにインジェクションしてみました</a:t>
            </a:r>
          </a:p>
          <a:p>
            <a:pPr lvl="2"/>
            <a:r>
              <a:rPr lang="ja-JP" altLang="en-US" smtClean="0"/>
              <a:t>プロパティ名から型はリフレクションで解決</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sz="3600" smtClean="0"/>
              <a:t>今さら聞けない</a:t>
            </a:r>
            <a:r>
              <a:rPr lang="en-US" altLang="ja-JP" sz="3600" smtClean="0"/>
              <a:t>DI</a:t>
            </a:r>
            <a:r>
              <a:rPr lang="ja-JP" altLang="en-US" sz="3600" smtClean="0"/>
              <a:t>コンテナ入門</a:t>
            </a:r>
            <a:endParaRPr lang="ja-JP" altLang="ja-JP" sz="3600" smtClean="0"/>
          </a:p>
        </p:txBody>
      </p:sp>
      <p:sp>
        <p:nvSpPr>
          <p:cNvPr id="2051" name="Rectangle 3"/>
          <p:cNvSpPr>
            <a:spLocks noGrp="1" noChangeArrowheads="1"/>
          </p:cNvSpPr>
          <p:nvPr>
            <p:ph type="body" idx="1"/>
          </p:nvPr>
        </p:nvSpPr>
        <p:spPr/>
        <p:txBody>
          <a:bodyPr/>
          <a:lstStyle/>
          <a:p>
            <a:pPr eaLnBrk="1" hangingPunct="1"/>
            <a:r>
              <a:rPr lang="ja-JP" altLang="ja-JP" smtClean="0"/>
              <a:t>DIコンテナってどういうもの？</a:t>
            </a:r>
            <a:endParaRPr lang="ja-JP" altLang="en-US" smtClean="0"/>
          </a:p>
          <a:p>
            <a:pPr eaLnBrk="1" hangingPunct="1"/>
            <a:r>
              <a:rPr lang="ja-JP" altLang="en-US" smtClean="0"/>
              <a:t>どういった機能があるの？？</a:t>
            </a:r>
          </a:p>
          <a:p>
            <a:pPr eaLnBrk="1" hangingPunct="1"/>
            <a:r>
              <a:rPr lang="ja-JP" altLang="en-US" smtClean="0"/>
              <a:t>で、どう便利なの？？？</a:t>
            </a:r>
          </a:p>
          <a:p>
            <a:pPr eaLnBrk="1" hangingPunct="1"/>
            <a:endParaRPr lang="ja-JP" altLang="ja-JP"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additive="base">
                                        <p:cTn id="7" dur="500" fill="hold"/>
                                        <p:tgtEl>
                                          <p:spTgt spid="20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51">
                                            <p:txEl>
                                              <p:pRg st="1" end="1"/>
                                            </p:txEl>
                                          </p:spTgt>
                                        </p:tgtEl>
                                        <p:attrNameLst>
                                          <p:attrName>style.visibility</p:attrName>
                                        </p:attrNameLst>
                                      </p:cBhvr>
                                      <p:to>
                                        <p:strVal val="visible"/>
                                      </p:to>
                                    </p:set>
                                    <p:anim calcmode="lin" valueType="num">
                                      <p:cBhvr additive="base">
                                        <p:cTn id="13" dur="500" fill="hold"/>
                                        <p:tgtEl>
                                          <p:spTgt spid="20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51">
                                            <p:txEl>
                                              <p:pRg st="2" end="2"/>
                                            </p:txEl>
                                          </p:spTgt>
                                        </p:tgtEl>
                                        <p:attrNameLst>
                                          <p:attrName>style.visibility</p:attrName>
                                        </p:attrNameLst>
                                      </p:cBhvr>
                                      <p:to>
                                        <p:strVal val="visible"/>
                                      </p:to>
                                    </p:set>
                                    <p:anim calcmode="lin" valueType="num">
                                      <p:cBhvr additive="base">
                                        <p:cTn id="19" dur="500" fill="hold"/>
                                        <p:tgtEl>
                                          <p:spTgt spid="20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ja-JP" altLang="en-US" smtClean="0"/>
              <a:t>自作のススメ</a:t>
            </a:r>
          </a:p>
        </p:txBody>
      </p:sp>
      <p:sp>
        <p:nvSpPr>
          <p:cNvPr id="57347" name="Rectangle 3"/>
          <p:cNvSpPr>
            <a:spLocks noGrp="1" noChangeArrowheads="1"/>
          </p:cNvSpPr>
          <p:nvPr>
            <p:ph type="body" idx="1"/>
          </p:nvPr>
        </p:nvSpPr>
        <p:spPr/>
        <p:txBody>
          <a:bodyPr/>
          <a:lstStyle/>
          <a:p>
            <a:r>
              <a:rPr lang="ja-JP" altLang="en-US" smtClean="0"/>
              <a:t>今回は</a:t>
            </a:r>
          </a:p>
          <a:p>
            <a:pPr lvl="1"/>
            <a:r>
              <a:rPr lang="en-US" altLang="ja-JP" smtClean="0"/>
              <a:t>XML</a:t>
            </a:r>
            <a:r>
              <a:rPr lang="ja-JP" altLang="en-US" smtClean="0"/>
              <a:t>で設定</a:t>
            </a:r>
          </a:p>
          <a:p>
            <a:pPr lvl="1"/>
            <a:r>
              <a:rPr lang="ja-JP" altLang="en-US" smtClean="0"/>
              <a:t>オブジェクトは型から自動判別</a:t>
            </a:r>
          </a:p>
          <a:p>
            <a:r>
              <a:rPr lang="ja-JP" altLang="en-US" smtClean="0"/>
              <a:t>ほかに見られる実装</a:t>
            </a:r>
          </a:p>
          <a:p>
            <a:pPr lvl="1"/>
            <a:r>
              <a:rPr lang="ja-JP" altLang="en-US" smtClean="0"/>
              <a:t>名前で紐付け</a:t>
            </a:r>
          </a:p>
          <a:p>
            <a:pPr lvl="1"/>
            <a:r>
              <a:rPr lang="en-US" altLang="ja-JP" smtClean="0"/>
              <a:t>XML</a:t>
            </a:r>
            <a:r>
              <a:rPr lang="ja-JP" altLang="en-US" smtClean="0"/>
              <a:t>での設定</a:t>
            </a:r>
          </a:p>
          <a:p>
            <a:pPr lvl="1"/>
            <a:r>
              <a:rPr lang="ja-JP" altLang="en-US" smtClean="0"/>
              <a:t>型から判別などなど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Effect transition="in" filter="fade">
                                      <p:cBhvr>
                                        <p:cTn id="13" dur="2000"/>
                                        <p:tgtEl>
                                          <p:spTgt spid="57347">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7347">
                                            <p:txEl>
                                              <p:pRg st="2" end="2"/>
                                            </p:txEl>
                                          </p:spTgt>
                                        </p:tgtEl>
                                        <p:attrNameLst>
                                          <p:attrName>style.visibility</p:attrName>
                                        </p:attrNameLst>
                                      </p:cBhvr>
                                      <p:to>
                                        <p:strVal val="visible"/>
                                      </p:to>
                                    </p:set>
                                    <p:animEffect transition="in" filter="fade">
                                      <p:cBhvr>
                                        <p:cTn id="16" dur="2000"/>
                                        <p:tgtEl>
                                          <p:spTgt spid="5734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7347">
                                            <p:txEl>
                                              <p:pRg st="3" end="3"/>
                                            </p:txEl>
                                          </p:spTgt>
                                        </p:tgtEl>
                                        <p:attrNameLst>
                                          <p:attrName>style.visibility</p:attrName>
                                        </p:attrNameLst>
                                      </p:cBhvr>
                                      <p:to>
                                        <p:strVal val="visible"/>
                                      </p:to>
                                    </p:set>
                                    <p:anim calcmode="lin" valueType="num">
                                      <p:cBhvr additive="base">
                                        <p:cTn id="21"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7347">
                                            <p:txEl>
                                              <p:pRg st="4" end="4"/>
                                            </p:txEl>
                                          </p:spTgt>
                                        </p:tgtEl>
                                        <p:attrNameLst>
                                          <p:attrName>style.visibility</p:attrName>
                                        </p:attrNameLst>
                                      </p:cBhvr>
                                      <p:to>
                                        <p:strVal val="visible"/>
                                      </p:to>
                                    </p:set>
                                    <p:animEffect transition="in" filter="fade">
                                      <p:cBhvr>
                                        <p:cTn id="27" dur="2000"/>
                                        <p:tgtEl>
                                          <p:spTgt spid="57347">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7347">
                                            <p:txEl>
                                              <p:pRg st="5" end="5"/>
                                            </p:txEl>
                                          </p:spTgt>
                                        </p:tgtEl>
                                        <p:attrNameLst>
                                          <p:attrName>style.visibility</p:attrName>
                                        </p:attrNameLst>
                                      </p:cBhvr>
                                      <p:to>
                                        <p:strVal val="visible"/>
                                      </p:to>
                                    </p:set>
                                    <p:animEffect transition="in" filter="fade">
                                      <p:cBhvr>
                                        <p:cTn id="30" dur="2000"/>
                                        <p:tgtEl>
                                          <p:spTgt spid="57347">
                                            <p:txEl>
                                              <p:pRg st="5" end="5"/>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7347">
                                            <p:txEl>
                                              <p:pRg st="6" end="6"/>
                                            </p:txEl>
                                          </p:spTgt>
                                        </p:tgtEl>
                                        <p:attrNameLst>
                                          <p:attrName>style.visibility</p:attrName>
                                        </p:attrNameLst>
                                      </p:cBhvr>
                                      <p:to>
                                        <p:strVal val="visible"/>
                                      </p:to>
                                    </p:set>
                                    <p:animEffect transition="in" filter="fade">
                                      <p:cBhvr>
                                        <p:cTn id="33" dur="2000"/>
                                        <p:tgtEl>
                                          <p:spTgt spid="573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ja-JP" altLang="en-US" smtClean="0"/>
              <a:t>自作のススメ</a:t>
            </a:r>
          </a:p>
        </p:txBody>
      </p:sp>
      <p:sp>
        <p:nvSpPr>
          <p:cNvPr id="59395" name="Rectangle 3"/>
          <p:cNvSpPr>
            <a:spLocks noGrp="1" noChangeArrowheads="1"/>
          </p:cNvSpPr>
          <p:nvPr>
            <p:ph type="body" idx="1"/>
          </p:nvPr>
        </p:nvSpPr>
        <p:spPr/>
        <p:txBody>
          <a:bodyPr/>
          <a:lstStyle/>
          <a:p>
            <a:r>
              <a:rPr lang="ja-JP" altLang="en-US" smtClean="0"/>
              <a:t>例えば</a:t>
            </a:r>
          </a:p>
          <a:p>
            <a:pPr lvl="1"/>
            <a:r>
              <a:rPr lang="ja-JP" altLang="en-US" smtClean="0"/>
              <a:t>データベースで管理</a:t>
            </a:r>
          </a:p>
          <a:p>
            <a:pPr lvl="1"/>
            <a:r>
              <a:rPr lang="ja-JP" altLang="en-US" smtClean="0"/>
              <a:t>属性を利用して設定レスに</a:t>
            </a:r>
          </a:p>
          <a:p>
            <a:pPr lvl="1"/>
            <a:r>
              <a:rPr lang="ja-JP" altLang="en-US" smtClean="0"/>
              <a:t>型での解決をメインにして設定コードレス</a:t>
            </a:r>
          </a:p>
          <a:p>
            <a:pPr lvl="1"/>
            <a:r>
              <a:rPr lang="ja-JP" altLang="en-US" smtClean="0"/>
              <a:t>などなど</a:t>
            </a:r>
          </a:p>
          <a:p>
            <a:r>
              <a:rPr lang="ja-JP" altLang="en-US" smtClean="0"/>
              <a:t>設計に関わるため既製品ではいまいち</a:t>
            </a:r>
          </a:p>
          <a:p>
            <a:r>
              <a:rPr lang="ja-JP" altLang="en-US" smtClean="0"/>
              <a:t>自分で作れば自由にできます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Effect transition="in" filter="fade">
                                      <p:cBhvr>
                                        <p:cTn id="13" dur="2000"/>
                                        <p:tgtEl>
                                          <p:spTgt spid="59395">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9395">
                                            <p:txEl>
                                              <p:pRg st="2" end="2"/>
                                            </p:txEl>
                                          </p:spTgt>
                                        </p:tgtEl>
                                        <p:attrNameLst>
                                          <p:attrName>style.visibility</p:attrName>
                                        </p:attrNameLst>
                                      </p:cBhvr>
                                      <p:to>
                                        <p:strVal val="visible"/>
                                      </p:to>
                                    </p:set>
                                    <p:animEffect transition="in" filter="fade">
                                      <p:cBhvr>
                                        <p:cTn id="16" dur="2000"/>
                                        <p:tgtEl>
                                          <p:spTgt spid="59395">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9395">
                                            <p:txEl>
                                              <p:pRg st="3" end="3"/>
                                            </p:txEl>
                                          </p:spTgt>
                                        </p:tgtEl>
                                        <p:attrNameLst>
                                          <p:attrName>style.visibility</p:attrName>
                                        </p:attrNameLst>
                                      </p:cBhvr>
                                      <p:to>
                                        <p:strVal val="visible"/>
                                      </p:to>
                                    </p:set>
                                    <p:animEffect transition="in" filter="fade">
                                      <p:cBhvr>
                                        <p:cTn id="19" dur="2000"/>
                                        <p:tgtEl>
                                          <p:spTgt spid="59395">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9395">
                                            <p:txEl>
                                              <p:pRg st="4" end="4"/>
                                            </p:txEl>
                                          </p:spTgt>
                                        </p:tgtEl>
                                        <p:attrNameLst>
                                          <p:attrName>style.visibility</p:attrName>
                                        </p:attrNameLst>
                                      </p:cBhvr>
                                      <p:to>
                                        <p:strVal val="visible"/>
                                      </p:to>
                                    </p:set>
                                    <p:animEffect transition="in" filter="fade">
                                      <p:cBhvr>
                                        <p:cTn id="22" dur="2000"/>
                                        <p:tgtEl>
                                          <p:spTgt spid="5939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9395">
                                            <p:txEl>
                                              <p:pRg st="5" end="5"/>
                                            </p:txEl>
                                          </p:spTgt>
                                        </p:tgtEl>
                                        <p:attrNameLst>
                                          <p:attrName>style.visibility</p:attrName>
                                        </p:attrNameLst>
                                      </p:cBhvr>
                                      <p:to>
                                        <p:strVal val="visible"/>
                                      </p:to>
                                    </p:set>
                                    <p:anim calcmode="lin" valueType="num">
                                      <p:cBhvr additive="base">
                                        <p:cTn id="27" dur="500" fill="hold"/>
                                        <p:tgtEl>
                                          <p:spTgt spid="59395">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93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59395">
                                            <p:txEl>
                                              <p:pRg st="6" end="6"/>
                                            </p:txEl>
                                          </p:spTgt>
                                        </p:tgtEl>
                                        <p:attrNameLst>
                                          <p:attrName>style.visibility</p:attrName>
                                        </p:attrNameLst>
                                      </p:cBhvr>
                                      <p:to>
                                        <p:strVal val="visible"/>
                                      </p:to>
                                    </p:set>
                                    <p:anim calcmode="lin" valueType="num">
                                      <p:cBhvr additive="base">
                                        <p:cTn id="33" dur="500" fill="hold"/>
                                        <p:tgtEl>
                                          <p:spTgt spid="59395">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93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ja-JP" smtClean="0"/>
              <a:t>AOP</a:t>
            </a:r>
            <a:r>
              <a:rPr lang="ja-JP" altLang="en-US" smtClean="0"/>
              <a:t>と</a:t>
            </a:r>
            <a:r>
              <a:rPr lang="en-US" altLang="ja-JP" smtClean="0"/>
              <a:t>DI</a:t>
            </a:r>
            <a:r>
              <a:rPr lang="ja-JP" altLang="en-US" smtClean="0"/>
              <a:t>の秘密の関係</a:t>
            </a:r>
          </a:p>
        </p:txBody>
      </p:sp>
      <p:sp>
        <p:nvSpPr>
          <p:cNvPr id="63491" name="Rectangle 3"/>
          <p:cNvSpPr>
            <a:spLocks noGrp="1" noChangeArrowheads="1"/>
          </p:cNvSpPr>
          <p:nvPr>
            <p:ph type="body" idx="1"/>
          </p:nvPr>
        </p:nvSpPr>
        <p:spPr/>
        <p:txBody>
          <a:bodyPr/>
          <a:lstStyle/>
          <a:p>
            <a:r>
              <a:rPr lang="en-US" altLang="ja-JP" smtClean="0"/>
              <a:t>AOP</a:t>
            </a:r>
            <a:r>
              <a:rPr lang="ja-JP" altLang="en-US" smtClean="0"/>
              <a:t>って？</a:t>
            </a:r>
          </a:p>
          <a:p>
            <a:pPr lvl="1"/>
            <a:r>
              <a:rPr lang="ja-JP" altLang="en-US" smtClean="0"/>
              <a:t>アスペクト指向プログラミングといって横断的関心事を分離する設計＆実装の手法です</a:t>
            </a:r>
          </a:p>
          <a:p>
            <a:pPr lvl="1"/>
            <a:r>
              <a:rPr lang="ja-JP" altLang="en-US" smtClean="0"/>
              <a:t>横断的関心事って？？</a:t>
            </a:r>
          </a:p>
          <a:p>
            <a:pPr lvl="2"/>
            <a:r>
              <a:rPr lang="ja-JP" altLang="en-US" smtClean="0"/>
              <a:t>ログ出力</a:t>
            </a:r>
          </a:p>
          <a:p>
            <a:pPr lvl="2"/>
            <a:r>
              <a:rPr lang="ja-JP" altLang="en-US" smtClean="0"/>
              <a:t>トランザクション参加</a:t>
            </a:r>
          </a:p>
          <a:p>
            <a:pPr lvl="2"/>
            <a:r>
              <a:rPr lang="ja-JP" altLang="en-US" smtClean="0"/>
              <a:t>認証、承認</a:t>
            </a:r>
          </a:p>
          <a:p>
            <a:pPr lvl="2"/>
            <a:r>
              <a:rPr lang="ja-JP" altLang="en-US" smtClean="0"/>
              <a:t>などなど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Effect transition="in" filter="fade">
                                      <p:cBhvr>
                                        <p:cTn id="13" dur="2000"/>
                                        <p:tgtEl>
                                          <p:spTgt spid="63491">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3491">
                                            <p:txEl>
                                              <p:pRg st="2" end="2"/>
                                            </p:txEl>
                                          </p:spTgt>
                                        </p:tgtEl>
                                        <p:attrNameLst>
                                          <p:attrName>style.visibility</p:attrName>
                                        </p:attrNameLst>
                                      </p:cBhvr>
                                      <p:to>
                                        <p:strVal val="visible"/>
                                      </p:to>
                                    </p:set>
                                    <p:animEffect transition="in" filter="fade">
                                      <p:cBhvr>
                                        <p:cTn id="16" dur="2000"/>
                                        <p:tgtEl>
                                          <p:spTgt spid="6349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63491">
                                            <p:txEl>
                                              <p:pRg st="3" end="3"/>
                                            </p:txEl>
                                          </p:spTgt>
                                        </p:tgtEl>
                                        <p:attrNameLst>
                                          <p:attrName>style.visibility</p:attrName>
                                        </p:attrNameLst>
                                      </p:cBhvr>
                                      <p:to>
                                        <p:strVal val="visible"/>
                                      </p:to>
                                    </p:set>
                                    <p:anim calcmode="lin" valueType="num">
                                      <p:cBhvr additive="base">
                                        <p:cTn id="21" dur="500" fill="hold"/>
                                        <p:tgtEl>
                                          <p:spTgt spid="6349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34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63491">
                                            <p:txEl>
                                              <p:pRg st="4" end="4"/>
                                            </p:txEl>
                                          </p:spTgt>
                                        </p:tgtEl>
                                        <p:attrNameLst>
                                          <p:attrName>style.visibility</p:attrName>
                                        </p:attrNameLst>
                                      </p:cBhvr>
                                      <p:to>
                                        <p:strVal val="visible"/>
                                      </p:to>
                                    </p:set>
                                    <p:anim calcmode="lin" valueType="num">
                                      <p:cBhvr additive="base">
                                        <p:cTn id="27" dur="500" fill="hold"/>
                                        <p:tgtEl>
                                          <p:spTgt spid="6349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34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63491">
                                            <p:txEl>
                                              <p:pRg st="5" end="5"/>
                                            </p:txEl>
                                          </p:spTgt>
                                        </p:tgtEl>
                                        <p:attrNameLst>
                                          <p:attrName>style.visibility</p:attrName>
                                        </p:attrNameLst>
                                      </p:cBhvr>
                                      <p:to>
                                        <p:strVal val="visible"/>
                                      </p:to>
                                    </p:set>
                                    <p:anim calcmode="lin" valueType="num">
                                      <p:cBhvr additive="base">
                                        <p:cTn id="33" dur="500" fill="hold"/>
                                        <p:tgtEl>
                                          <p:spTgt spid="63491">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349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63491">
                                            <p:txEl>
                                              <p:pRg st="6" end="6"/>
                                            </p:txEl>
                                          </p:spTgt>
                                        </p:tgtEl>
                                        <p:attrNameLst>
                                          <p:attrName>style.visibility</p:attrName>
                                        </p:attrNameLst>
                                      </p:cBhvr>
                                      <p:to>
                                        <p:strVal val="visible"/>
                                      </p:to>
                                    </p:set>
                                    <p:anim calcmode="lin" valueType="num">
                                      <p:cBhvr additive="base">
                                        <p:cTn id="39" dur="500" fill="hold"/>
                                        <p:tgtEl>
                                          <p:spTgt spid="63491">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349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ja-JP" smtClean="0"/>
              <a:t>AOP</a:t>
            </a:r>
            <a:r>
              <a:rPr lang="ja-JP" altLang="en-US" smtClean="0"/>
              <a:t>と</a:t>
            </a:r>
            <a:r>
              <a:rPr lang="en-US" altLang="ja-JP" smtClean="0"/>
              <a:t>DI</a:t>
            </a:r>
            <a:r>
              <a:rPr lang="ja-JP" altLang="en-US" smtClean="0"/>
              <a:t>の秘密の関係</a:t>
            </a:r>
          </a:p>
        </p:txBody>
      </p:sp>
      <p:sp>
        <p:nvSpPr>
          <p:cNvPr id="65539" name="Rectangle 3"/>
          <p:cNvSpPr>
            <a:spLocks noGrp="1" noChangeArrowheads="1"/>
          </p:cNvSpPr>
          <p:nvPr>
            <p:ph type="body" idx="1"/>
          </p:nvPr>
        </p:nvSpPr>
        <p:spPr/>
        <p:txBody>
          <a:bodyPr/>
          <a:lstStyle/>
          <a:p>
            <a:r>
              <a:rPr lang="en-US" altLang="ja-JP" smtClean="0"/>
              <a:t>.NET</a:t>
            </a:r>
            <a:r>
              <a:rPr lang="ja-JP" altLang="en-US" smtClean="0"/>
              <a:t>は実はやりやすいんです</a:t>
            </a:r>
          </a:p>
          <a:p>
            <a:pPr lvl="1"/>
            <a:r>
              <a:rPr lang="en-US" altLang="ja-JP" smtClean="0"/>
              <a:t>Proxy</a:t>
            </a:r>
            <a:r>
              <a:rPr lang="ja-JP" altLang="en-US" smtClean="0"/>
              <a:t>の仕組みがある</a:t>
            </a:r>
          </a:p>
          <a:p>
            <a:pPr lvl="1"/>
            <a:r>
              <a:rPr lang="ja-JP" altLang="en-US" smtClean="0"/>
              <a:t>動的コンパイルも可能</a:t>
            </a:r>
          </a:p>
          <a:p>
            <a:r>
              <a:rPr lang="en-US" altLang="ja-JP" smtClean="0"/>
              <a:t>Demo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Effect transition="in" filter="fade">
                                      <p:cBhvr>
                                        <p:cTn id="13" dur="2000"/>
                                        <p:tgtEl>
                                          <p:spTgt spid="65539">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5539">
                                            <p:txEl>
                                              <p:pRg st="2" end="2"/>
                                            </p:txEl>
                                          </p:spTgt>
                                        </p:tgtEl>
                                        <p:attrNameLst>
                                          <p:attrName>style.visibility</p:attrName>
                                        </p:attrNameLst>
                                      </p:cBhvr>
                                      <p:to>
                                        <p:strVal val="visible"/>
                                      </p:to>
                                    </p:set>
                                    <p:animEffect transition="in" filter="fade">
                                      <p:cBhvr>
                                        <p:cTn id="16" dur="2000"/>
                                        <p:tgtEl>
                                          <p:spTgt spid="65539">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5539">
                                            <p:txEl>
                                              <p:pRg st="3" end="3"/>
                                            </p:txEl>
                                          </p:spTgt>
                                        </p:tgtEl>
                                        <p:attrNameLst>
                                          <p:attrName>style.visibility</p:attrName>
                                        </p:attrNameLst>
                                      </p:cBhvr>
                                      <p:to>
                                        <p:strVal val="visible"/>
                                      </p:to>
                                    </p:set>
                                    <p:animEffect transition="in" filter="fade">
                                      <p:cBhvr>
                                        <p:cTn id="19" dur="2000"/>
                                        <p:tgtEl>
                                          <p:spTgt spid="655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ja-JP" smtClean="0"/>
              <a:t>AOP</a:t>
            </a:r>
            <a:r>
              <a:rPr lang="ja-JP" altLang="en-US" smtClean="0"/>
              <a:t>と</a:t>
            </a:r>
            <a:r>
              <a:rPr lang="en-US" altLang="ja-JP" smtClean="0"/>
              <a:t>DI</a:t>
            </a:r>
            <a:r>
              <a:rPr lang="ja-JP" altLang="en-US" smtClean="0"/>
              <a:t>の秘密の関係</a:t>
            </a:r>
          </a:p>
        </p:txBody>
      </p:sp>
      <p:sp>
        <p:nvSpPr>
          <p:cNvPr id="67587" name="Rectangle 3"/>
          <p:cNvSpPr>
            <a:spLocks noGrp="1" noChangeArrowheads="1"/>
          </p:cNvSpPr>
          <p:nvPr>
            <p:ph type="body" idx="1"/>
          </p:nvPr>
        </p:nvSpPr>
        <p:spPr/>
        <p:txBody>
          <a:bodyPr/>
          <a:lstStyle/>
          <a:p>
            <a:r>
              <a:rPr lang="ja-JP" altLang="en-US" smtClean="0"/>
              <a:t>いろいろな実装例</a:t>
            </a:r>
          </a:p>
          <a:p>
            <a:pPr lvl="1"/>
            <a:r>
              <a:rPr lang="en-US" altLang="ja-JP" smtClean="0"/>
              <a:t>ContextBoundsObject</a:t>
            </a:r>
            <a:r>
              <a:rPr lang="ja-JP" altLang="en-US" smtClean="0"/>
              <a:t>と属性を用いる方法</a:t>
            </a:r>
          </a:p>
          <a:p>
            <a:pPr lvl="2"/>
            <a:r>
              <a:rPr lang="en-US" altLang="ja-JP" smtClean="0"/>
              <a:t>New</a:t>
            </a:r>
            <a:r>
              <a:rPr lang="ja-JP" altLang="en-US" smtClean="0"/>
              <a:t>に割り込めるのがメリット</a:t>
            </a:r>
          </a:p>
          <a:p>
            <a:pPr lvl="2"/>
            <a:r>
              <a:rPr lang="en-US" altLang="ja-JP" smtClean="0"/>
              <a:t>ContextBoundsObject</a:t>
            </a:r>
            <a:r>
              <a:rPr lang="ja-JP" altLang="en-US" smtClean="0"/>
              <a:t>の継承がデメリット</a:t>
            </a:r>
          </a:p>
          <a:p>
            <a:pPr lvl="1"/>
            <a:r>
              <a:rPr lang="en-US" altLang="ja-JP" smtClean="0"/>
              <a:t>RealProxy</a:t>
            </a:r>
            <a:r>
              <a:rPr lang="ja-JP" altLang="en-US" smtClean="0"/>
              <a:t>を用いる方法</a:t>
            </a:r>
          </a:p>
          <a:p>
            <a:pPr lvl="2"/>
            <a:r>
              <a:rPr lang="en-US" altLang="ja-JP" smtClean="0"/>
              <a:t>New</a:t>
            </a:r>
            <a:r>
              <a:rPr lang="ja-JP" altLang="en-US" smtClean="0"/>
              <a:t>に割り込めないのでファクトリで生成が必要</a:t>
            </a:r>
          </a:p>
          <a:p>
            <a:pPr lvl="2"/>
            <a:r>
              <a:rPr lang="en-US" altLang="ja-JP" noProof="1" smtClean="0"/>
              <a:t>MarshalByRefObject</a:t>
            </a:r>
            <a:r>
              <a:rPr lang="ja-JP" smtClean="0"/>
              <a:t>の継承でよい（対象が多い）</a:t>
            </a:r>
            <a:endParaRPr lang="ja-JP" altLang="en-US" smtClean="0"/>
          </a:p>
          <a:p>
            <a:pPr lvl="1"/>
            <a:r>
              <a:rPr lang="ja-JP" altLang="en-US" smtClean="0"/>
              <a:t>動的コンパイルによる派生クラス生成</a:t>
            </a:r>
          </a:p>
          <a:p>
            <a:pPr lvl="2"/>
            <a:r>
              <a:rPr lang="ja-JP" altLang="en-US" smtClean="0"/>
              <a:t>型が一致しなくなる</a:t>
            </a:r>
          </a:p>
          <a:p>
            <a:pPr lvl="2"/>
            <a:r>
              <a:rPr lang="ja-JP" altLang="en-US" smtClean="0"/>
              <a:t>速度的なデメリットがない</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ja-JP" smtClean="0"/>
              <a:t>AOP</a:t>
            </a:r>
            <a:r>
              <a:rPr lang="ja-JP" altLang="en-US" smtClean="0"/>
              <a:t>と</a:t>
            </a:r>
            <a:r>
              <a:rPr lang="en-US" altLang="ja-JP" smtClean="0"/>
              <a:t>DI</a:t>
            </a:r>
            <a:r>
              <a:rPr lang="ja-JP" altLang="en-US" smtClean="0"/>
              <a:t>の秘密の関係</a:t>
            </a:r>
          </a:p>
        </p:txBody>
      </p:sp>
      <p:sp>
        <p:nvSpPr>
          <p:cNvPr id="69635" name="Rectangle 3"/>
          <p:cNvSpPr>
            <a:spLocks noGrp="1" noChangeArrowheads="1"/>
          </p:cNvSpPr>
          <p:nvPr>
            <p:ph type="body" idx="1"/>
          </p:nvPr>
        </p:nvSpPr>
        <p:spPr/>
        <p:txBody>
          <a:bodyPr/>
          <a:lstStyle/>
          <a:p>
            <a:r>
              <a:rPr lang="ja-JP" altLang="en-US" smtClean="0"/>
              <a:t>他にもいろいろありますが基本的には実際の型の代わりにダミーを渡す仕組みなため</a:t>
            </a:r>
            <a:r>
              <a:rPr lang="en-US" altLang="ja-JP" smtClean="0"/>
              <a:t>DI</a:t>
            </a:r>
            <a:r>
              <a:rPr lang="ja-JP" altLang="en-US" smtClean="0"/>
              <a:t>コンテナと組み合わせることが多いです</a:t>
            </a:r>
          </a:p>
          <a:p>
            <a:pPr lvl="1"/>
            <a:r>
              <a:rPr lang="en-US" altLang="ja-JP" smtClean="0"/>
              <a:t>Seasar</a:t>
            </a:r>
          </a:p>
          <a:p>
            <a:pPr lvl="1"/>
            <a:r>
              <a:rPr lang="en-US" altLang="ja-JP" smtClean="0"/>
              <a:t>Spring</a:t>
            </a:r>
          </a:p>
          <a:p>
            <a:pPr lvl="1"/>
            <a:r>
              <a:rPr lang="ja-JP" altLang="en-US" smtClean="0"/>
              <a:t>などなど</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ja-JP" noProof="1" smtClean="0"/>
              <a:t>AOP+DI</a:t>
            </a:r>
            <a:r>
              <a:rPr lang="ja-JP" altLang="en-US" noProof="1" smtClean="0"/>
              <a:t>コンテナで何ができるか？</a:t>
            </a:r>
            <a:endParaRPr lang="ja-JP" altLang="en-US" smtClean="0"/>
          </a:p>
        </p:txBody>
      </p:sp>
      <p:sp>
        <p:nvSpPr>
          <p:cNvPr id="71683" name="Rectangle 3"/>
          <p:cNvSpPr>
            <a:spLocks noGrp="1" noChangeArrowheads="1"/>
          </p:cNvSpPr>
          <p:nvPr>
            <p:ph type="body" idx="1"/>
          </p:nvPr>
        </p:nvSpPr>
        <p:spPr/>
        <p:txBody>
          <a:bodyPr/>
          <a:lstStyle/>
          <a:p>
            <a:r>
              <a:rPr lang="ja-JP" altLang="en-US" smtClean="0"/>
              <a:t>いろいろ出来ます</a:t>
            </a:r>
          </a:p>
          <a:p>
            <a:r>
              <a:rPr lang="ja-JP" altLang="en-US" smtClean="0"/>
              <a:t>例えば</a:t>
            </a:r>
            <a:r>
              <a:rPr lang="en-US" altLang="ja-JP" smtClean="0"/>
              <a:t>…</a:t>
            </a:r>
          </a:p>
          <a:p>
            <a:pPr lvl="1"/>
            <a:r>
              <a:rPr lang="ja-JP" altLang="en-US" smtClean="0"/>
              <a:t>キャッシュ</a:t>
            </a:r>
          </a:p>
          <a:p>
            <a:pPr lvl="1"/>
            <a:r>
              <a:rPr lang="ja-JP" altLang="en-US" smtClean="0"/>
              <a:t>例外のマッピング（</a:t>
            </a:r>
            <a:r>
              <a:rPr lang="en-US" altLang="ja-JP" smtClean="0"/>
              <a:t>DB</a:t>
            </a:r>
            <a:r>
              <a:rPr lang="ja-JP" altLang="en-US" smtClean="0"/>
              <a:t>系</a:t>
            </a:r>
            <a:r>
              <a:rPr lang="en-US" altLang="ja-JP" smtClean="0"/>
              <a:t>Exception</a:t>
            </a:r>
            <a:r>
              <a:rPr lang="ja-JP" altLang="en-US" smtClean="0"/>
              <a:t>からアプリ例外に）</a:t>
            </a:r>
            <a:endParaRPr lang="en-US" altLang="ja-JP" smtClean="0"/>
          </a:p>
          <a:p>
            <a:pPr lvl="1"/>
            <a:r>
              <a:rPr lang="ja-JP" altLang="en-US" smtClean="0"/>
              <a:t>エラー表示</a:t>
            </a:r>
          </a:p>
          <a:p>
            <a:pPr lvl="1"/>
            <a:r>
              <a:rPr lang="ja-JP" altLang="en-US" smtClean="0"/>
              <a:t>ユーザの偽装</a:t>
            </a:r>
          </a:p>
          <a:p>
            <a:pPr lvl="1"/>
            <a:r>
              <a:rPr lang="ja-JP" altLang="en-US" smtClean="0"/>
              <a:t>などなど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 calcmode="lin" valueType="num">
                                      <p:cBhvr additive="base">
                                        <p:cTn id="7" dur="5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1683">
                                            <p:txEl>
                                              <p:pRg st="1" end="1"/>
                                            </p:txEl>
                                          </p:spTgt>
                                        </p:tgtEl>
                                        <p:attrNameLst>
                                          <p:attrName>style.visibility</p:attrName>
                                        </p:attrNameLst>
                                      </p:cBhvr>
                                      <p:to>
                                        <p:strVal val="visible"/>
                                      </p:to>
                                    </p:set>
                                    <p:anim calcmode="lin" valueType="num">
                                      <p:cBhvr additive="base">
                                        <p:cTn id="13" dur="500" fill="hold"/>
                                        <p:tgtEl>
                                          <p:spTgt spid="716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1683">
                                            <p:txEl>
                                              <p:pRg st="2" end="2"/>
                                            </p:txEl>
                                          </p:spTgt>
                                        </p:tgtEl>
                                        <p:attrNameLst>
                                          <p:attrName>style.visibility</p:attrName>
                                        </p:attrNameLst>
                                      </p:cBhvr>
                                      <p:to>
                                        <p:strVal val="visible"/>
                                      </p:to>
                                    </p:set>
                                    <p:animEffect transition="in" filter="fade">
                                      <p:cBhvr>
                                        <p:cTn id="19" dur="2000"/>
                                        <p:tgtEl>
                                          <p:spTgt spid="71683">
                                            <p:txEl>
                                              <p:pRg st="2" end="2"/>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71683">
                                            <p:txEl>
                                              <p:pRg st="3" end="3"/>
                                            </p:txEl>
                                          </p:spTgt>
                                        </p:tgtEl>
                                        <p:attrNameLst>
                                          <p:attrName>style.visibility</p:attrName>
                                        </p:attrNameLst>
                                      </p:cBhvr>
                                      <p:to>
                                        <p:strVal val="visible"/>
                                      </p:to>
                                    </p:set>
                                    <p:animEffect transition="in" filter="fade">
                                      <p:cBhvr>
                                        <p:cTn id="22" dur="2000"/>
                                        <p:tgtEl>
                                          <p:spTgt spid="71683">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71683">
                                            <p:txEl>
                                              <p:pRg st="4" end="4"/>
                                            </p:txEl>
                                          </p:spTgt>
                                        </p:tgtEl>
                                        <p:attrNameLst>
                                          <p:attrName>style.visibility</p:attrName>
                                        </p:attrNameLst>
                                      </p:cBhvr>
                                      <p:to>
                                        <p:strVal val="visible"/>
                                      </p:to>
                                    </p:set>
                                    <p:animEffect transition="in" filter="fade">
                                      <p:cBhvr>
                                        <p:cTn id="25" dur="2000"/>
                                        <p:tgtEl>
                                          <p:spTgt spid="71683">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71683">
                                            <p:txEl>
                                              <p:pRg st="5" end="5"/>
                                            </p:txEl>
                                          </p:spTgt>
                                        </p:tgtEl>
                                        <p:attrNameLst>
                                          <p:attrName>style.visibility</p:attrName>
                                        </p:attrNameLst>
                                      </p:cBhvr>
                                      <p:to>
                                        <p:strVal val="visible"/>
                                      </p:to>
                                    </p:set>
                                    <p:animEffect transition="in" filter="fade">
                                      <p:cBhvr>
                                        <p:cTn id="28" dur="2000"/>
                                        <p:tgtEl>
                                          <p:spTgt spid="71683">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71683">
                                            <p:txEl>
                                              <p:pRg st="6" end="6"/>
                                            </p:txEl>
                                          </p:spTgt>
                                        </p:tgtEl>
                                        <p:attrNameLst>
                                          <p:attrName>style.visibility</p:attrName>
                                        </p:attrNameLst>
                                      </p:cBhvr>
                                      <p:to>
                                        <p:strVal val="visible"/>
                                      </p:to>
                                    </p:set>
                                    <p:animEffect transition="in" filter="fade">
                                      <p:cBhvr>
                                        <p:cTn id="31" dur="2000"/>
                                        <p:tgtEl>
                                          <p:spTgt spid="716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ltLang="ja-JP" smtClean="0"/>
              <a:t>DEMO</a:t>
            </a:r>
          </a:p>
        </p:txBody>
      </p:sp>
      <p:sp>
        <p:nvSpPr>
          <p:cNvPr id="73731" name="Rectangle 3"/>
          <p:cNvSpPr>
            <a:spLocks noGrp="1" noChangeArrowheads="1"/>
          </p:cNvSpPr>
          <p:nvPr>
            <p:ph type="body" idx="1"/>
          </p:nvPr>
        </p:nvSpPr>
        <p:spPr/>
        <p:txBody>
          <a:bodyPr/>
          <a:lstStyle/>
          <a:p>
            <a:r>
              <a:rPr lang="ja-JP" altLang="en-US" smtClean="0"/>
              <a:t>属性を用いた</a:t>
            </a:r>
            <a:r>
              <a:rPr lang="en-US" altLang="ja-JP" smtClean="0"/>
              <a:t>AOP</a:t>
            </a:r>
            <a:r>
              <a:rPr lang="ja-JP" altLang="en-US" smtClean="0"/>
              <a:t>＋</a:t>
            </a:r>
            <a:r>
              <a:rPr lang="en-US" altLang="ja-JP" smtClean="0"/>
              <a:t>DI</a:t>
            </a:r>
            <a:r>
              <a:rPr lang="ja-JP" altLang="en-US" smtClean="0"/>
              <a:t>コンテナの例</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ja-JP" altLang="en-US" smtClean="0"/>
              <a:t>作ってみたくなりました？？</a:t>
            </a:r>
          </a:p>
        </p:txBody>
      </p:sp>
      <p:sp>
        <p:nvSpPr>
          <p:cNvPr id="75779" name="Rectangle 3"/>
          <p:cNvSpPr>
            <a:spLocks noGrp="1" noChangeArrowheads="1"/>
          </p:cNvSpPr>
          <p:nvPr>
            <p:ph type="body" idx="1"/>
          </p:nvPr>
        </p:nvSpPr>
        <p:spPr/>
        <p:txBody>
          <a:bodyPr/>
          <a:lstStyle/>
          <a:p>
            <a:endParaRPr lang="ja-JP" alt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endParaRPr lang="ja-JP" altLang="en-US" smtClean="0"/>
          </a:p>
        </p:txBody>
      </p:sp>
      <p:sp>
        <p:nvSpPr>
          <p:cNvPr id="94211" name="Rectangle 3"/>
          <p:cNvSpPr>
            <a:spLocks noGrp="1" noChangeArrowheads="1"/>
          </p:cNvSpPr>
          <p:nvPr>
            <p:ph type="body" idx="1"/>
          </p:nvPr>
        </p:nvSpPr>
        <p:spPr/>
        <p:txBody>
          <a:bodyPr/>
          <a:lstStyle/>
          <a:p>
            <a:endParaRPr lang="ja-JP" altLang="en-US" smtClean="0"/>
          </a:p>
          <a:p>
            <a:endParaRPr lang="ja-JP" altLang="en-US" smtClean="0"/>
          </a:p>
          <a:p>
            <a:endParaRPr lang="ja-JP" altLang="en-US" smtClean="0"/>
          </a:p>
          <a:p>
            <a:pPr algn="ctr">
              <a:buFontTx/>
              <a:buNone/>
            </a:pPr>
            <a:r>
              <a:rPr lang="ja-JP" altLang="en-US" smtClean="0"/>
              <a:t>ありがとうございました</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smtClean="0"/>
              <a:t>DI</a:t>
            </a:r>
            <a:r>
              <a:rPr lang="ja-JP" altLang="en-US" smtClean="0"/>
              <a:t>コンテナってどういうもの？</a:t>
            </a:r>
          </a:p>
        </p:txBody>
      </p:sp>
      <p:sp>
        <p:nvSpPr>
          <p:cNvPr id="21507" name="Rectangle 3"/>
          <p:cNvSpPr>
            <a:spLocks noGrp="1" noChangeArrowheads="1"/>
          </p:cNvSpPr>
          <p:nvPr>
            <p:ph type="body" idx="1"/>
          </p:nvPr>
        </p:nvSpPr>
        <p:spPr/>
        <p:txBody>
          <a:bodyPr/>
          <a:lstStyle/>
          <a:p>
            <a:r>
              <a:rPr lang="en-US" altLang="ja-JP" smtClean="0"/>
              <a:t>Dependency Injection(</a:t>
            </a:r>
            <a:r>
              <a:rPr lang="ja-JP" altLang="en-US" smtClean="0"/>
              <a:t>依存性の注入</a:t>
            </a:r>
            <a:r>
              <a:rPr lang="en-US" altLang="ja-JP" smtClean="0"/>
              <a:t>)</a:t>
            </a:r>
            <a:r>
              <a:rPr lang="ja-JP" altLang="en-US" smtClean="0"/>
              <a:t>という用語の頭文字をとったもの</a:t>
            </a:r>
          </a:p>
          <a:p>
            <a:r>
              <a:rPr lang="ja-JP" altLang="en-US" smtClean="0"/>
              <a:t>軽量コンテナと呼ばれるいくつかの実装で採用されていた</a:t>
            </a:r>
            <a:r>
              <a:rPr lang="en-US" altLang="ja-JP" smtClean="0"/>
              <a:t>IoC(Inverse of Control</a:t>
            </a:r>
            <a:r>
              <a:rPr lang="ja-JP" altLang="en-US" smtClean="0"/>
              <a:t>、制御の逆転</a:t>
            </a:r>
            <a:r>
              <a:rPr lang="en-US" altLang="ja-JP" smtClean="0"/>
              <a:t>)</a:t>
            </a:r>
            <a:r>
              <a:rPr lang="ja-JP" altLang="en-US" smtClean="0"/>
              <a:t>と呼ばれていたコンポーネントの依存性解決の手段に名称を付けたものです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ja-JP" smtClean="0"/>
              <a:t>EJB</a:t>
            </a:r>
            <a:r>
              <a:rPr lang="ja-JP" altLang="en-US" smtClean="0"/>
              <a:t>ではダメ？</a:t>
            </a:r>
          </a:p>
        </p:txBody>
      </p:sp>
      <p:sp>
        <p:nvSpPr>
          <p:cNvPr id="22531" name="Rectangle 3"/>
          <p:cNvSpPr>
            <a:spLocks noGrp="1" noChangeArrowheads="1"/>
          </p:cNvSpPr>
          <p:nvPr>
            <p:ph type="body" idx="1"/>
          </p:nvPr>
        </p:nvSpPr>
        <p:spPr/>
        <p:txBody>
          <a:bodyPr/>
          <a:lstStyle/>
          <a:p>
            <a:r>
              <a:rPr lang="en-US" altLang="ja-JP" smtClean="0"/>
              <a:t>コンポーネントとEJBコンテナが密につながっている</a:t>
            </a:r>
            <a:r>
              <a:rPr lang="ja-JP" altLang="en-US" smtClean="0"/>
              <a:t>（コンポーネントの再利用不可）</a:t>
            </a:r>
            <a:endParaRPr lang="en-US" altLang="ja-JP" smtClean="0"/>
          </a:p>
          <a:p>
            <a:r>
              <a:rPr lang="en-US" altLang="ja-JP" smtClean="0"/>
              <a:t>各種機能の実装が必須</a:t>
            </a:r>
            <a:r>
              <a:rPr lang="ja-JP" altLang="en-US" smtClean="0"/>
              <a:t>（敷居が高い）</a:t>
            </a:r>
          </a:p>
          <a:p>
            <a:r>
              <a:rPr lang="en-US" altLang="ja-JP" smtClean="0"/>
              <a:t>Deployが必須</a:t>
            </a:r>
            <a:r>
              <a:rPr lang="ja-JP" altLang="en-US" smtClean="0"/>
              <a:t>（テストがやりにくい）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531">
                                            <p:txEl>
                                              <p:pRg st="2" end="2"/>
                                            </p:txEl>
                                          </p:spTgt>
                                        </p:tgtEl>
                                        <p:attrNameLst>
                                          <p:attrName>style.visibility</p:attrName>
                                        </p:attrNameLst>
                                      </p:cBhvr>
                                      <p:to>
                                        <p:strVal val="visible"/>
                                      </p:to>
                                    </p:set>
                                    <p:anim calcmode="lin" valueType="num">
                                      <p:cBhvr additive="base">
                                        <p:cTn id="19"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ja-JP" altLang="en-US" smtClean="0"/>
              <a:t>軽量コンテナ</a:t>
            </a:r>
          </a:p>
        </p:txBody>
      </p:sp>
      <p:sp>
        <p:nvSpPr>
          <p:cNvPr id="23555" name="Rectangle 3"/>
          <p:cNvSpPr>
            <a:spLocks noGrp="1" noChangeArrowheads="1"/>
          </p:cNvSpPr>
          <p:nvPr>
            <p:ph type="body" idx="1"/>
          </p:nvPr>
        </p:nvSpPr>
        <p:spPr/>
        <p:txBody>
          <a:bodyPr/>
          <a:lstStyle/>
          <a:p>
            <a:r>
              <a:rPr lang="ja-JP" altLang="en-US" smtClean="0"/>
              <a:t>コンテナに依存しないシンプルなコンポーネント（通常のオブジェクト）</a:t>
            </a:r>
            <a:endParaRPr lang="en-US" altLang="ja-JP" smtClean="0"/>
          </a:p>
          <a:p>
            <a:r>
              <a:rPr lang="ja-JP" altLang="en-US" smtClean="0"/>
              <a:t>実装必須なものはなし（一部のコンテナではあり）</a:t>
            </a:r>
            <a:endParaRPr lang="en-US" altLang="ja-JP" smtClean="0"/>
          </a:p>
          <a:p>
            <a:r>
              <a:rPr lang="en-US" altLang="ja-JP" smtClean="0"/>
              <a:t>Deploy</a:t>
            </a:r>
            <a:r>
              <a:rPr lang="ja-JP" altLang="en-US" smtClean="0"/>
              <a:t>は基本的には不要（コンテナ自体は依存せず）</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 calcmode="lin" valueType="num">
                                      <p:cBhvr additive="base">
                                        <p:cTn id="19" dur="5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ja-JP" smtClean="0"/>
              <a:t>IoC(DI)</a:t>
            </a:r>
            <a:r>
              <a:rPr lang="ja-JP" altLang="en-US" smtClean="0"/>
              <a:t>って？？</a:t>
            </a:r>
          </a:p>
        </p:txBody>
      </p:sp>
      <p:sp>
        <p:nvSpPr>
          <p:cNvPr id="24579" name="Rectangle 3"/>
          <p:cNvSpPr>
            <a:spLocks noGrp="1" noChangeArrowheads="1"/>
          </p:cNvSpPr>
          <p:nvPr>
            <p:ph type="body" idx="1"/>
          </p:nvPr>
        </p:nvSpPr>
        <p:spPr/>
        <p:txBody>
          <a:bodyPr/>
          <a:lstStyle/>
          <a:p>
            <a:r>
              <a:rPr lang="ja-JP" altLang="en-US" smtClean="0"/>
              <a:t>コンポーネント</a:t>
            </a:r>
            <a:r>
              <a:rPr lang="en-US" altLang="ja-JP" smtClean="0"/>
              <a:t>A</a:t>
            </a:r>
            <a:r>
              <a:rPr lang="ja-JP" altLang="en-US" smtClean="0"/>
              <a:t>がコンポーネント</a:t>
            </a:r>
            <a:r>
              <a:rPr lang="en-US" altLang="ja-JP" smtClean="0"/>
              <a:t>B</a:t>
            </a:r>
            <a:r>
              <a:rPr lang="ja-JP" altLang="en-US" smtClean="0"/>
              <a:t>を利用する場合（従来のケース）</a:t>
            </a:r>
          </a:p>
        </p:txBody>
      </p:sp>
      <p:sp>
        <p:nvSpPr>
          <p:cNvPr id="24580" name="AutoShape 4"/>
          <p:cNvSpPr>
            <a:spLocks noChangeArrowheads="1"/>
          </p:cNvSpPr>
          <p:nvPr/>
        </p:nvSpPr>
        <p:spPr bwMode="auto">
          <a:xfrm>
            <a:off x="4014788" y="4183063"/>
            <a:ext cx="561975" cy="676275"/>
          </a:xfrm>
          <a:prstGeom prst="rightArrow">
            <a:avLst>
              <a:gd name="adj1" fmla="val 52296"/>
              <a:gd name="adj2" fmla="val 50819"/>
            </a:avLst>
          </a:prstGeom>
          <a:solidFill>
            <a:srgbClr val="FFFFFF"/>
          </a:solidFill>
          <a:ln w="9525">
            <a:solidFill>
              <a:srgbClr val="000000"/>
            </a:solidFill>
            <a:miter lim="800000"/>
            <a:headEnd/>
            <a:tailEnd/>
          </a:ln>
        </p:spPr>
        <p:txBody>
          <a:bodyPr/>
          <a:lstStyle/>
          <a:p>
            <a:endParaRPr lang="ja-JP" altLang="en-US"/>
          </a:p>
        </p:txBody>
      </p:sp>
      <p:sp>
        <p:nvSpPr>
          <p:cNvPr id="24581" name="AutoShape 5"/>
          <p:cNvSpPr>
            <a:spLocks noChangeArrowheads="1"/>
          </p:cNvSpPr>
          <p:nvPr/>
        </p:nvSpPr>
        <p:spPr bwMode="auto">
          <a:xfrm>
            <a:off x="4572000" y="2708275"/>
            <a:ext cx="2160588" cy="1022350"/>
          </a:xfrm>
          <a:prstGeom prst="wedgeRoundRectCallout">
            <a:avLst>
              <a:gd name="adj1" fmla="val -61389"/>
              <a:gd name="adj2" fmla="val 84162"/>
              <a:gd name="adj3" fmla="val 16667"/>
            </a:avLst>
          </a:prstGeom>
          <a:solidFill>
            <a:srgbClr val="FFFFFF"/>
          </a:solidFill>
          <a:ln w="9525">
            <a:solidFill>
              <a:srgbClr val="000000"/>
            </a:solidFill>
            <a:miter lim="800000"/>
            <a:headEnd/>
            <a:tailEnd/>
          </a:ln>
        </p:spPr>
        <p:txBody>
          <a:bodyPr/>
          <a:lstStyle/>
          <a:p>
            <a:pPr eaLnBrk="0" hangingPunct="0"/>
            <a:r>
              <a:rPr lang="ja-JP" altLang="en-US">
                <a:latin typeface="ＭＳ Ｐゴシック" pitchFamily="50" charset="-128"/>
              </a:rPr>
              <a:t>コンポーネント</a:t>
            </a:r>
            <a:r>
              <a:rPr lang="en-US" altLang="ja-JP">
                <a:latin typeface="ＭＳ Ｐゴシック" pitchFamily="50" charset="-128"/>
              </a:rPr>
              <a:t>A</a:t>
            </a:r>
            <a:r>
              <a:rPr lang="ja-JP" altLang="en-US">
                <a:latin typeface="ＭＳ Ｐゴシック" pitchFamily="50" charset="-128"/>
              </a:rPr>
              <a:t>はコンポーネント</a:t>
            </a:r>
            <a:r>
              <a:rPr lang="en-US" altLang="ja-JP">
                <a:latin typeface="ＭＳ Ｐゴシック" pitchFamily="50" charset="-128"/>
              </a:rPr>
              <a:t>B</a:t>
            </a:r>
            <a:r>
              <a:rPr lang="ja-JP" altLang="en-US">
                <a:latin typeface="ＭＳ Ｐゴシック" pitchFamily="50" charset="-128"/>
              </a:rPr>
              <a:t>に依存している</a:t>
            </a:r>
            <a:endParaRPr lang="ja-JP" altLang="en-US"/>
          </a:p>
        </p:txBody>
      </p:sp>
      <p:sp>
        <p:nvSpPr>
          <p:cNvPr id="24582" name="Text Box 6"/>
          <p:cNvSpPr txBox="1">
            <a:spLocks noChangeArrowheads="1"/>
          </p:cNvSpPr>
          <p:nvPr/>
        </p:nvSpPr>
        <p:spPr bwMode="auto">
          <a:xfrm>
            <a:off x="1835150" y="4149725"/>
            <a:ext cx="1749425" cy="704850"/>
          </a:xfrm>
          <a:prstGeom prst="rect">
            <a:avLst/>
          </a:prstGeom>
          <a:solidFill>
            <a:srgbClr val="FFFFFF"/>
          </a:solidFill>
          <a:ln w="9525">
            <a:solidFill>
              <a:srgbClr val="000000"/>
            </a:solidFill>
            <a:miter lim="800000"/>
            <a:headEnd/>
            <a:tailEnd/>
          </a:ln>
        </p:spPr>
        <p:txBody>
          <a:bodyPr/>
          <a:lstStyle/>
          <a:p>
            <a:pPr eaLnBrk="0" hangingPunct="0"/>
            <a:r>
              <a:rPr lang="ja-JP" altLang="en-US">
                <a:latin typeface="ＭＳ Ｐゴシック" pitchFamily="50" charset="-128"/>
              </a:rPr>
              <a:t>コンポーネント</a:t>
            </a:r>
            <a:r>
              <a:rPr lang="en-US" altLang="ja-JP">
                <a:latin typeface="ＭＳ Ｐゴシック" pitchFamily="50" charset="-128"/>
              </a:rPr>
              <a:t>A</a:t>
            </a:r>
            <a:br>
              <a:rPr lang="en-US" altLang="ja-JP">
                <a:latin typeface="ＭＳ Ｐゴシック" pitchFamily="50" charset="-128"/>
              </a:rPr>
            </a:br>
            <a:endParaRPr lang="en-US" altLang="ja-JP"/>
          </a:p>
        </p:txBody>
      </p:sp>
      <p:sp>
        <p:nvSpPr>
          <p:cNvPr id="24583" name="Text Box 7"/>
          <p:cNvSpPr txBox="1">
            <a:spLocks noChangeArrowheads="1"/>
          </p:cNvSpPr>
          <p:nvPr/>
        </p:nvSpPr>
        <p:spPr bwMode="auto">
          <a:xfrm>
            <a:off x="4903788" y="4191000"/>
            <a:ext cx="1749425" cy="704850"/>
          </a:xfrm>
          <a:prstGeom prst="rect">
            <a:avLst/>
          </a:prstGeom>
          <a:solidFill>
            <a:srgbClr val="FFFFFF"/>
          </a:solidFill>
          <a:ln w="9525">
            <a:solidFill>
              <a:srgbClr val="000000"/>
            </a:solidFill>
            <a:miter lim="800000"/>
            <a:headEnd/>
            <a:tailEnd/>
          </a:ln>
        </p:spPr>
        <p:txBody>
          <a:bodyPr/>
          <a:lstStyle/>
          <a:p>
            <a:pPr eaLnBrk="0" hangingPunct="0"/>
            <a:r>
              <a:rPr lang="ja-JP" altLang="en-US">
                <a:latin typeface="ＭＳ Ｐゴシック" pitchFamily="50" charset="-128"/>
              </a:rPr>
              <a:t>コンポーネント</a:t>
            </a:r>
            <a:r>
              <a:rPr lang="en-US" altLang="ja-JP">
                <a:latin typeface="ＭＳ Ｐゴシック" pitchFamily="50" charset="-128"/>
              </a:rPr>
              <a:t>B</a:t>
            </a:r>
            <a:br>
              <a:rPr lang="en-US" altLang="ja-JP">
                <a:latin typeface="ＭＳ Ｐゴシック" pitchFamily="50" charset="-128"/>
              </a:rPr>
            </a:br>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fade">
                                      <p:cBhvr>
                                        <p:cTn id="7" dur="2000"/>
                                        <p:tgtEl>
                                          <p:spTgt spid="2458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580"/>
                                        </p:tgtEl>
                                        <p:attrNameLst>
                                          <p:attrName>style.visibility</p:attrName>
                                        </p:attrNameLst>
                                      </p:cBhvr>
                                      <p:to>
                                        <p:strVal val="visible"/>
                                      </p:to>
                                    </p:set>
                                    <p:animEffect transition="in" filter="fade">
                                      <p:cBhvr>
                                        <p:cTn id="10" dur="2000"/>
                                        <p:tgtEl>
                                          <p:spTgt spid="24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p:bldP spid="2458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ja-JP" smtClean="0"/>
              <a:t>IoC(DI)</a:t>
            </a:r>
            <a:r>
              <a:rPr lang="ja-JP" altLang="en-US" smtClean="0"/>
              <a:t>って？？</a:t>
            </a:r>
          </a:p>
        </p:txBody>
      </p:sp>
      <p:sp>
        <p:nvSpPr>
          <p:cNvPr id="25603" name="Rectangle 3"/>
          <p:cNvSpPr>
            <a:spLocks noGrp="1" noChangeArrowheads="1"/>
          </p:cNvSpPr>
          <p:nvPr>
            <p:ph type="body" idx="1"/>
          </p:nvPr>
        </p:nvSpPr>
        <p:spPr/>
        <p:txBody>
          <a:bodyPr/>
          <a:lstStyle/>
          <a:p>
            <a:r>
              <a:rPr lang="ja-JP" altLang="en-US" smtClean="0"/>
              <a:t>コンポーネント</a:t>
            </a:r>
            <a:r>
              <a:rPr lang="en-US" altLang="ja-JP" smtClean="0"/>
              <a:t>B</a:t>
            </a:r>
            <a:r>
              <a:rPr lang="ja-JP" altLang="en-US" smtClean="0"/>
              <a:t>はコンテナが生成してコンポーネント</a:t>
            </a:r>
            <a:r>
              <a:rPr lang="en-US" altLang="ja-JP" smtClean="0"/>
              <a:t>A</a:t>
            </a:r>
            <a:r>
              <a:rPr lang="ja-JP" altLang="en-US" smtClean="0"/>
              <a:t>へ設定</a:t>
            </a:r>
            <a:r>
              <a:rPr lang="en-US" altLang="ja-JP" smtClean="0"/>
              <a:t>(</a:t>
            </a:r>
            <a:r>
              <a:rPr lang="ja-JP" altLang="en-US" smtClean="0"/>
              <a:t>制御の逆転</a:t>
            </a:r>
            <a:r>
              <a:rPr lang="en-US" altLang="ja-JP" smtClean="0"/>
              <a:t>)</a:t>
            </a:r>
          </a:p>
        </p:txBody>
      </p:sp>
      <p:sp>
        <p:nvSpPr>
          <p:cNvPr id="25612" name="Text Box 12"/>
          <p:cNvSpPr txBox="1">
            <a:spLocks noChangeArrowheads="1"/>
          </p:cNvSpPr>
          <p:nvPr/>
        </p:nvSpPr>
        <p:spPr bwMode="auto">
          <a:xfrm>
            <a:off x="1116013" y="3836988"/>
            <a:ext cx="1838325" cy="704850"/>
          </a:xfrm>
          <a:prstGeom prst="rect">
            <a:avLst/>
          </a:prstGeom>
          <a:solidFill>
            <a:srgbClr val="FFFFFF"/>
          </a:solidFill>
          <a:ln w="9525">
            <a:solidFill>
              <a:srgbClr val="000000"/>
            </a:solidFill>
            <a:miter lim="800000"/>
            <a:headEnd/>
            <a:tailEnd/>
          </a:ln>
        </p:spPr>
        <p:txBody>
          <a:bodyPr/>
          <a:lstStyle/>
          <a:p>
            <a:r>
              <a:rPr lang="ja-JP" altLang="en-US"/>
              <a:t>コンポーネント</a:t>
            </a:r>
            <a:r>
              <a:rPr lang="en-US" altLang="ja-JP"/>
              <a:t>A</a:t>
            </a:r>
          </a:p>
        </p:txBody>
      </p:sp>
      <p:sp>
        <p:nvSpPr>
          <p:cNvPr id="25613" name="Text Box 13"/>
          <p:cNvSpPr txBox="1">
            <a:spLocks noChangeArrowheads="1"/>
          </p:cNvSpPr>
          <p:nvPr/>
        </p:nvSpPr>
        <p:spPr bwMode="auto">
          <a:xfrm>
            <a:off x="4754563" y="3817938"/>
            <a:ext cx="1833562" cy="704850"/>
          </a:xfrm>
          <a:prstGeom prst="rect">
            <a:avLst/>
          </a:prstGeom>
          <a:solidFill>
            <a:srgbClr val="FFFFFF"/>
          </a:solidFill>
          <a:ln w="9525">
            <a:solidFill>
              <a:srgbClr val="000000"/>
            </a:solidFill>
            <a:miter lim="800000"/>
            <a:headEnd/>
            <a:tailEnd/>
          </a:ln>
        </p:spPr>
        <p:txBody>
          <a:bodyPr/>
          <a:lstStyle/>
          <a:p>
            <a:r>
              <a:rPr lang="ja-JP" altLang="en-US"/>
              <a:t>コンポーネント</a:t>
            </a:r>
            <a:r>
              <a:rPr lang="en-US" altLang="ja-JP"/>
              <a:t>B</a:t>
            </a:r>
          </a:p>
        </p:txBody>
      </p:sp>
      <p:sp>
        <p:nvSpPr>
          <p:cNvPr id="25614" name="Text Box 14"/>
          <p:cNvSpPr txBox="1">
            <a:spLocks noChangeArrowheads="1"/>
          </p:cNvSpPr>
          <p:nvPr/>
        </p:nvSpPr>
        <p:spPr bwMode="auto">
          <a:xfrm>
            <a:off x="3268663" y="2970213"/>
            <a:ext cx="1190625" cy="590550"/>
          </a:xfrm>
          <a:prstGeom prst="rect">
            <a:avLst/>
          </a:prstGeom>
          <a:solidFill>
            <a:srgbClr val="FFFFFF"/>
          </a:solidFill>
          <a:ln w="9525">
            <a:solidFill>
              <a:srgbClr val="000000"/>
            </a:solidFill>
            <a:miter lim="800000"/>
            <a:headEnd/>
            <a:tailEnd/>
          </a:ln>
        </p:spPr>
        <p:txBody>
          <a:bodyPr/>
          <a:lstStyle/>
          <a:p>
            <a:r>
              <a:rPr lang="ja-JP" altLang="en-US"/>
              <a:t>コンテナ</a:t>
            </a:r>
          </a:p>
        </p:txBody>
      </p:sp>
      <p:sp>
        <p:nvSpPr>
          <p:cNvPr id="25615" name="AutoShape 15"/>
          <p:cNvSpPr>
            <a:spLocks noChangeArrowheads="1"/>
          </p:cNvSpPr>
          <p:nvPr/>
        </p:nvSpPr>
        <p:spPr bwMode="auto">
          <a:xfrm rot="16200000" flipH="1">
            <a:off x="2444750" y="3146426"/>
            <a:ext cx="504825" cy="62865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FFFF"/>
          </a:solidFill>
          <a:ln w="9525">
            <a:solidFill>
              <a:srgbClr val="000000"/>
            </a:solidFill>
            <a:miter lim="800000"/>
            <a:headEnd/>
            <a:tailEnd/>
          </a:ln>
        </p:spPr>
        <p:txBody>
          <a:bodyPr/>
          <a:lstStyle/>
          <a:p>
            <a:endParaRPr lang="ja-JP" altLang="en-US"/>
          </a:p>
        </p:txBody>
      </p:sp>
      <p:sp>
        <p:nvSpPr>
          <p:cNvPr id="25616" name="AutoShape 16"/>
          <p:cNvSpPr>
            <a:spLocks noChangeArrowheads="1"/>
          </p:cNvSpPr>
          <p:nvPr/>
        </p:nvSpPr>
        <p:spPr bwMode="auto">
          <a:xfrm rot="5400000">
            <a:off x="4697413" y="3094038"/>
            <a:ext cx="504825" cy="581025"/>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FFFF"/>
          </a:solidFill>
          <a:ln w="9525">
            <a:solidFill>
              <a:srgbClr val="000000"/>
            </a:solidFill>
            <a:miter lim="800000"/>
            <a:headEnd/>
            <a:tailEnd/>
          </a:ln>
        </p:spPr>
        <p:txBody>
          <a:bodyPr/>
          <a:lstStyle/>
          <a:p>
            <a:endParaRPr lang="ja-JP" altLang="en-US"/>
          </a:p>
        </p:txBody>
      </p:sp>
      <p:sp>
        <p:nvSpPr>
          <p:cNvPr id="25617" name="AutoShape 17"/>
          <p:cNvSpPr>
            <a:spLocks noChangeArrowheads="1"/>
          </p:cNvSpPr>
          <p:nvPr/>
        </p:nvSpPr>
        <p:spPr bwMode="auto">
          <a:xfrm>
            <a:off x="3563938" y="3789363"/>
            <a:ext cx="561975" cy="676275"/>
          </a:xfrm>
          <a:prstGeom prst="rightArrow">
            <a:avLst>
              <a:gd name="adj1" fmla="val 52296"/>
              <a:gd name="adj2" fmla="val 50819"/>
            </a:avLst>
          </a:prstGeom>
          <a:solidFill>
            <a:srgbClr val="FFFFFF"/>
          </a:solidFill>
          <a:ln w="9525">
            <a:solidFill>
              <a:srgbClr val="000000"/>
            </a:solidFill>
            <a:miter lim="800000"/>
            <a:headEnd/>
            <a:tailEnd/>
          </a:ln>
        </p:spPr>
        <p:txBody>
          <a:bodyPr/>
          <a:lstStyle/>
          <a:p>
            <a:endParaRPr lang="ja-JP" altLang="en-US"/>
          </a:p>
        </p:txBody>
      </p:sp>
      <p:sp>
        <p:nvSpPr>
          <p:cNvPr id="25618" name="AutoShape 18"/>
          <p:cNvSpPr>
            <a:spLocks noChangeArrowheads="1"/>
          </p:cNvSpPr>
          <p:nvPr/>
        </p:nvSpPr>
        <p:spPr bwMode="auto">
          <a:xfrm>
            <a:off x="5076825" y="2205038"/>
            <a:ext cx="2303463" cy="1008062"/>
          </a:xfrm>
          <a:prstGeom prst="wedgeRoundRectCallout">
            <a:avLst>
              <a:gd name="adj1" fmla="val -76671"/>
              <a:gd name="adj2" fmla="val 30000"/>
              <a:gd name="adj3" fmla="val 16667"/>
            </a:avLst>
          </a:prstGeom>
          <a:solidFill>
            <a:srgbClr val="FFFFFF"/>
          </a:solidFill>
          <a:ln w="9525">
            <a:solidFill>
              <a:srgbClr val="000000"/>
            </a:solidFill>
            <a:miter lim="800000"/>
            <a:headEnd/>
            <a:tailEnd/>
          </a:ln>
        </p:spPr>
        <p:txBody>
          <a:bodyPr/>
          <a:lstStyle/>
          <a:p>
            <a:r>
              <a:rPr lang="ja-JP" altLang="en-US"/>
              <a:t>コンポーネント</a:t>
            </a:r>
            <a:r>
              <a:rPr lang="en-US" altLang="ja-JP"/>
              <a:t>A</a:t>
            </a:r>
            <a:r>
              <a:rPr lang="ja-JP" altLang="en-US"/>
              <a:t>、コンポーネント</a:t>
            </a:r>
            <a:r>
              <a:rPr lang="en-US" altLang="ja-JP"/>
              <a:t>B</a:t>
            </a:r>
            <a:r>
              <a:rPr lang="ja-JP" altLang="en-US"/>
              <a:t>ともにコンテナが生成</a:t>
            </a:r>
          </a:p>
        </p:txBody>
      </p:sp>
      <p:sp>
        <p:nvSpPr>
          <p:cNvPr id="25619" name="AutoShape 19"/>
          <p:cNvSpPr>
            <a:spLocks noChangeArrowheads="1"/>
          </p:cNvSpPr>
          <p:nvPr/>
        </p:nvSpPr>
        <p:spPr bwMode="auto">
          <a:xfrm>
            <a:off x="2505075" y="4916488"/>
            <a:ext cx="2879725" cy="1008062"/>
          </a:xfrm>
          <a:prstGeom prst="wedgeRoundRectCallout">
            <a:avLst>
              <a:gd name="adj1" fmla="val -47023"/>
              <a:gd name="adj2" fmla="val -86222"/>
              <a:gd name="adj3" fmla="val 16667"/>
            </a:avLst>
          </a:prstGeom>
          <a:solidFill>
            <a:srgbClr val="FFFFFF"/>
          </a:solidFill>
          <a:ln w="9525">
            <a:solidFill>
              <a:srgbClr val="000000"/>
            </a:solidFill>
            <a:miter lim="800000"/>
            <a:headEnd/>
            <a:tailEnd/>
          </a:ln>
        </p:spPr>
        <p:txBody>
          <a:bodyPr/>
          <a:lstStyle/>
          <a:p>
            <a:r>
              <a:rPr lang="ja-JP" altLang="en-US"/>
              <a:t>コンポーネント</a:t>
            </a:r>
            <a:r>
              <a:rPr lang="en-US" altLang="ja-JP"/>
              <a:t>A</a:t>
            </a:r>
            <a:r>
              <a:rPr lang="ja-JP" altLang="en-US"/>
              <a:t>は注入されたコンポーネント</a:t>
            </a:r>
            <a:r>
              <a:rPr lang="en-US" altLang="ja-JP"/>
              <a:t>B</a:t>
            </a:r>
            <a:r>
              <a:rPr lang="ja-JP" altLang="en-US"/>
              <a:t>を利用（依存していない）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15"/>
                                        </p:tgtEl>
                                        <p:attrNameLst>
                                          <p:attrName>style.visibility</p:attrName>
                                        </p:attrNameLst>
                                      </p:cBhvr>
                                      <p:to>
                                        <p:strVal val="visible"/>
                                      </p:to>
                                    </p:set>
                                    <p:animEffect transition="in" filter="fade">
                                      <p:cBhvr>
                                        <p:cTn id="7" dur="2000"/>
                                        <p:tgtEl>
                                          <p:spTgt spid="256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616"/>
                                        </p:tgtEl>
                                        <p:attrNameLst>
                                          <p:attrName>style.visibility</p:attrName>
                                        </p:attrNameLst>
                                      </p:cBhvr>
                                      <p:to>
                                        <p:strVal val="visible"/>
                                      </p:to>
                                    </p:set>
                                    <p:animEffect transition="in" filter="fade">
                                      <p:cBhvr>
                                        <p:cTn id="10" dur="2000"/>
                                        <p:tgtEl>
                                          <p:spTgt spid="2561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5618"/>
                                        </p:tgtEl>
                                        <p:attrNameLst>
                                          <p:attrName>style.visibility</p:attrName>
                                        </p:attrNameLst>
                                      </p:cBhvr>
                                      <p:to>
                                        <p:strVal val="visible"/>
                                      </p:to>
                                    </p:set>
                                    <p:animEffect transition="in" filter="fade">
                                      <p:cBhvr>
                                        <p:cTn id="15" dur="2000"/>
                                        <p:tgtEl>
                                          <p:spTgt spid="2561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5619"/>
                                        </p:tgtEl>
                                        <p:attrNameLst>
                                          <p:attrName>style.visibility</p:attrName>
                                        </p:attrNameLst>
                                      </p:cBhvr>
                                      <p:to>
                                        <p:strVal val="visible"/>
                                      </p:to>
                                    </p:set>
                                    <p:animEffect transition="in" filter="fade">
                                      <p:cBhvr>
                                        <p:cTn id="20" dur="2000"/>
                                        <p:tgtEl>
                                          <p:spTgt spid="2561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5617"/>
                                        </p:tgtEl>
                                        <p:attrNameLst>
                                          <p:attrName>style.visibility</p:attrName>
                                        </p:attrNameLst>
                                      </p:cBhvr>
                                      <p:to>
                                        <p:strVal val="visible"/>
                                      </p:to>
                                    </p:set>
                                    <p:animEffect transition="in" filter="fade">
                                      <p:cBhvr>
                                        <p:cTn id="23" dur="2000"/>
                                        <p:tgtEl>
                                          <p:spTgt spid="25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5" grpId="0" animBg="1"/>
      <p:bldP spid="25616" grpId="0" animBg="1"/>
      <p:bldP spid="25617" grpId="0" animBg="1"/>
      <p:bldP spid="25618" grpId="0" animBg="1"/>
      <p:bldP spid="256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smtClean="0"/>
              <a:t>JAVA</a:t>
            </a:r>
            <a:r>
              <a:rPr lang="ja-JP" altLang="en-US" smtClean="0"/>
              <a:t>だけの話？</a:t>
            </a:r>
          </a:p>
        </p:txBody>
      </p:sp>
      <p:sp>
        <p:nvSpPr>
          <p:cNvPr id="26627" name="Rectangle 3"/>
          <p:cNvSpPr>
            <a:spLocks noGrp="1" noChangeArrowheads="1"/>
          </p:cNvSpPr>
          <p:nvPr>
            <p:ph type="body" idx="1"/>
          </p:nvPr>
        </p:nvSpPr>
        <p:spPr/>
        <p:txBody>
          <a:bodyPr/>
          <a:lstStyle/>
          <a:p>
            <a:r>
              <a:rPr lang="ja-JP" altLang="en-US" smtClean="0"/>
              <a:t>とっても汎用的な技術です</a:t>
            </a:r>
          </a:p>
          <a:p>
            <a:r>
              <a:rPr lang="en-US" altLang="ja-JP" smtClean="0"/>
              <a:t>EJB</a:t>
            </a:r>
            <a:r>
              <a:rPr lang="ja-JP" altLang="en-US" smtClean="0"/>
              <a:t>の分野での問題</a:t>
            </a:r>
            <a:r>
              <a:rPr lang="en-US" altLang="ja-JP" smtClean="0"/>
              <a:t>(</a:t>
            </a:r>
            <a:r>
              <a:rPr lang="ja-JP" altLang="en-US" smtClean="0"/>
              <a:t>複雑性</a:t>
            </a:r>
            <a:r>
              <a:rPr lang="en-US" altLang="ja-JP" smtClean="0"/>
              <a:t>)</a:t>
            </a:r>
            <a:r>
              <a:rPr lang="ja-JP" altLang="en-US" smtClean="0"/>
              <a:t>解決に大変効果を発揮します</a:t>
            </a:r>
          </a:p>
          <a:p>
            <a:r>
              <a:rPr lang="ja-JP" altLang="en-US" smtClean="0"/>
              <a:t>が、</a:t>
            </a:r>
            <a:r>
              <a:rPr lang="en-US" altLang="ja-JP" smtClean="0"/>
              <a:t>.Net</a:t>
            </a:r>
            <a:r>
              <a:rPr lang="ja-JP" altLang="en-US" smtClean="0"/>
              <a:t>も複雑ですよね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ja-JP" altLang="en-US" smtClean="0"/>
              <a:t>代表的な機能として</a:t>
            </a:r>
          </a:p>
        </p:txBody>
      </p:sp>
      <p:sp>
        <p:nvSpPr>
          <p:cNvPr id="27651" name="Rectangle 3"/>
          <p:cNvSpPr>
            <a:spLocks noGrp="1" noChangeArrowheads="1"/>
          </p:cNvSpPr>
          <p:nvPr>
            <p:ph type="body" idx="1"/>
          </p:nvPr>
        </p:nvSpPr>
        <p:spPr/>
        <p:txBody>
          <a:bodyPr/>
          <a:lstStyle/>
          <a:p>
            <a:r>
              <a:rPr lang="ja-JP" altLang="en-US" smtClean="0"/>
              <a:t>オブジェクトの生成と管理（オブジェクトファクトリ＋コンテナ）</a:t>
            </a:r>
          </a:p>
          <a:p>
            <a:r>
              <a:rPr lang="ja-JP" altLang="en-US" smtClean="0"/>
              <a:t>依存性の注入（</a:t>
            </a:r>
            <a:r>
              <a:rPr lang="en-US" altLang="ja-JP" smtClean="0"/>
              <a:t>Dependency Injection</a:t>
            </a:r>
            <a:r>
              <a:rPr lang="ja-JP" altLang="en-US" smtClean="0"/>
              <a:t>）</a:t>
            </a:r>
          </a:p>
          <a:p>
            <a:r>
              <a:rPr lang="ja-JP" altLang="en-US" smtClean="0"/>
              <a:t>などがあります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1">
                                            <p:txEl>
                                              <p:pRg st="2" end="2"/>
                                            </p:txEl>
                                          </p:spTgt>
                                        </p:tgtEl>
                                        <p:attrNameLst>
                                          <p:attrName>style.visibility</p:attrName>
                                        </p:attrNameLst>
                                      </p:cBhvr>
                                      <p:to>
                                        <p:strVal val="visible"/>
                                      </p:to>
                                    </p:set>
                                    <p:anim calcmode="lin" valueType="num">
                                      <p:cBhvr additive="base">
                                        <p:cTn id="19"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1070</TotalTime>
  <Words>939</Words>
  <Application>Microsoft Office PowerPoint</Application>
  <PresentationFormat>画面に合わせる (4:3)</PresentationFormat>
  <Paragraphs>160</Paragraphs>
  <Slides>29</Slides>
  <Notes>29</Notes>
  <HiddenSlides>0</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プレゼンテーション1</vt:lpstr>
      <vt:lpstr>今さら聞けないDIコンテナ入門 ～ 自作DIコンテナのすすめ ～</vt:lpstr>
      <vt:lpstr>今さら聞けないDIコンテナ入門</vt:lpstr>
      <vt:lpstr>DIコンテナってどういうもの？</vt:lpstr>
      <vt:lpstr>EJBではダメ？</vt:lpstr>
      <vt:lpstr>軽量コンテナ</vt:lpstr>
      <vt:lpstr>IoC(DI)って？？</vt:lpstr>
      <vt:lpstr>IoC(DI)って？？</vt:lpstr>
      <vt:lpstr>JAVAだけの話？</vt:lpstr>
      <vt:lpstr>代表的な機能として</vt:lpstr>
      <vt:lpstr>これって割とよくある概念です</vt:lpstr>
      <vt:lpstr>これって割とよくある概念です</vt:lpstr>
      <vt:lpstr>設定値はどのように分離？</vt:lpstr>
      <vt:lpstr>いたって普通に実装した例</vt:lpstr>
      <vt:lpstr>いたって普通に実装した例</vt:lpstr>
      <vt:lpstr>ひとまずInterfaceを使いましょう</vt:lpstr>
      <vt:lpstr>ひとまずInterfaceを使いましょう</vt:lpstr>
      <vt:lpstr>で、DIコンテナ</vt:lpstr>
      <vt:lpstr>で、DIコンテナ</vt:lpstr>
      <vt:lpstr>で、DIコンテナ</vt:lpstr>
      <vt:lpstr>自作のススメ</vt:lpstr>
      <vt:lpstr>自作のススメ</vt:lpstr>
      <vt:lpstr>AOPとDIの秘密の関係</vt:lpstr>
      <vt:lpstr>AOPとDIの秘密の関係</vt:lpstr>
      <vt:lpstr>AOPとDIの秘密の関係</vt:lpstr>
      <vt:lpstr>AOPとDIの秘密の関係</vt:lpstr>
      <vt:lpstr>AOP+DIコンテナで何ができるか？</vt:lpstr>
      <vt:lpstr>DEMO</vt:lpstr>
      <vt:lpstr>作ってみたくなりました？？</vt:lpstr>
      <vt:lpstr>スライド 29</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28</cp:revision>
  <dcterms:created xsi:type="dcterms:W3CDTF">2006-05-15T04:25:02Z</dcterms:created>
  <dcterms:modified xsi:type="dcterms:W3CDTF">2006-12-17T15:32:59Z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