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2"/>
  </p:notesMasterIdLst>
  <p:handoutMasterIdLst>
    <p:handoutMasterId r:id="rId33"/>
  </p:handoutMasterIdLst>
  <p:sldIdLst>
    <p:sldId id="256" r:id="rId2"/>
    <p:sldId id="257" r:id="rId3"/>
    <p:sldId id="258" r:id="rId4"/>
    <p:sldId id="260" r:id="rId5"/>
    <p:sldId id="261" r:id="rId6"/>
    <p:sldId id="288" r:id="rId7"/>
    <p:sldId id="274" r:id="rId8"/>
    <p:sldId id="265" r:id="rId9"/>
    <p:sldId id="267" r:id="rId10"/>
    <p:sldId id="268" r:id="rId11"/>
    <p:sldId id="266" r:id="rId12"/>
    <p:sldId id="269" r:id="rId13"/>
    <p:sldId id="282" r:id="rId14"/>
    <p:sldId id="275" r:id="rId15"/>
    <p:sldId id="264" r:id="rId16"/>
    <p:sldId id="270" r:id="rId17"/>
    <p:sldId id="272" r:id="rId18"/>
    <p:sldId id="276" r:id="rId19"/>
    <p:sldId id="277" r:id="rId20"/>
    <p:sldId id="278" r:id="rId21"/>
    <p:sldId id="279" r:id="rId22"/>
    <p:sldId id="283" r:id="rId23"/>
    <p:sldId id="284" r:id="rId24"/>
    <p:sldId id="287" r:id="rId25"/>
    <p:sldId id="286" r:id="rId26"/>
    <p:sldId id="285" r:id="rId27"/>
    <p:sldId id="289" r:id="rId28"/>
    <p:sldId id="290" r:id="rId29"/>
    <p:sldId id="281" r:id="rId30"/>
    <p:sldId id="291" r:id="rId31"/>
  </p:sldIdLst>
  <p:sldSz cx="9144000" cy="6858000" type="screen4x3"/>
  <p:notesSz cx="6858000" cy="9144000"/>
  <p:defaultTextStyle>
    <a:defPPr>
      <a:defRPr lang="ja-JP"/>
    </a:defPPr>
    <a:lvl1pPr algn="l" rtl="0" fontAlgn="base">
      <a:spcBef>
        <a:spcPct val="0"/>
      </a:spcBef>
      <a:spcAft>
        <a:spcPct val="0"/>
      </a:spcAft>
      <a:defRPr kumimoji="1" sz="2800" kern="1200">
        <a:solidFill>
          <a:schemeClr val="tx2"/>
        </a:solidFill>
        <a:latin typeface="Arial" charset="0"/>
        <a:ea typeface="ＭＳ Ｐゴシック" charset="-128"/>
        <a:cs typeface="+mn-cs"/>
      </a:defRPr>
    </a:lvl1pPr>
    <a:lvl2pPr marL="457200" algn="l" rtl="0" fontAlgn="base">
      <a:spcBef>
        <a:spcPct val="0"/>
      </a:spcBef>
      <a:spcAft>
        <a:spcPct val="0"/>
      </a:spcAft>
      <a:defRPr kumimoji="1" sz="2800" kern="1200">
        <a:solidFill>
          <a:schemeClr val="tx2"/>
        </a:solidFill>
        <a:latin typeface="Arial" charset="0"/>
        <a:ea typeface="ＭＳ Ｐゴシック" charset="-128"/>
        <a:cs typeface="+mn-cs"/>
      </a:defRPr>
    </a:lvl2pPr>
    <a:lvl3pPr marL="914400" algn="l" rtl="0" fontAlgn="base">
      <a:spcBef>
        <a:spcPct val="0"/>
      </a:spcBef>
      <a:spcAft>
        <a:spcPct val="0"/>
      </a:spcAft>
      <a:defRPr kumimoji="1" sz="2800" kern="1200">
        <a:solidFill>
          <a:schemeClr val="tx2"/>
        </a:solidFill>
        <a:latin typeface="Arial" charset="0"/>
        <a:ea typeface="ＭＳ Ｐゴシック" charset="-128"/>
        <a:cs typeface="+mn-cs"/>
      </a:defRPr>
    </a:lvl3pPr>
    <a:lvl4pPr marL="1371600" algn="l" rtl="0" fontAlgn="base">
      <a:spcBef>
        <a:spcPct val="0"/>
      </a:spcBef>
      <a:spcAft>
        <a:spcPct val="0"/>
      </a:spcAft>
      <a:defRPr kumimoji="1" sz="2800" kern="1200">
        <a:solidFill>
          <a:schemeClr val="tx2"/>
        </a:solidFill>
        <a:latin typeface="Arial" charset="0"/>
        <a:ea typeface="ＭＳ Ｐゴシック" charset="-128"/>
        <a:cs typeface="+mn-cs"/>
      </a:defRPr>
    </a:lvl4pPr>
    <a:lvl5pPr marL="1828800" algn="l" rtl="0" fontAlgn="base">
      <a:spcBef>
        <a:spcPct val="0"/>
      </a:spcBef>
      <a:spcAft>
        <a:spcPct val="0"/>
      </a:spcAft>
      <a:defRPr kumimoji="1" sz="2800" kern="1200">
        <a:solidFill>
          <a:schemeClr val="tx2"/>
        </a:solidFill>
        <a:latin typeface="Arial" charset="0"/>
        <a:ea typeface="ＭＳ Ｐゴシック" charset="-128"/>
        <a:cs typeface="+mn-cs"/>
      </a:defRPr>
    </a:lvl5pPr>
    <a:lvl6pPr marL="2286000" algn="l" defTabSz="914400" rtl="0" eaLnBrk="1" latinLnBrk="0" hangingPunct="1">
      <a:defRPr kumimoji="1" sz="2800" kern="1200">
        <a:solidFill>
          <a:schemeClr val="tx2"/>
        </a:solidFill>
        <a:latin typeface="Arial" charset="0"/>
        <a:ea typeface="ＭＳ Ｐゴシック" charset="-128"/>
        <a:cs typeface="+mn-cs"/>
      </a:defRPr>
    </a:lvl6pPr>
    <a:lvl7pPr marL="2743200" algn="l" defTabSz="914400" rtl="0" eaLnBrk="1" latinLnBrk="0" hangingPunct="1">
      <a:defRPr kumimoji="1" sz="2800" kern="1200">
        <a:solidFill>
          <a:schemeClr val="tx2"/>
        </a:solidFill>
        <a:latin typeface="Arial" charset="0"/>
        <a:ea typeface="ＭＳ Ｐゴシック" charset="-128"/>
        <a:cs typeface="+mn-cs"/>
      </a:defRPr>
    </a:lvl7pPr>
    <a:lvl8pPr marL="3200400" algn="l" defTabSz="914400" rtl="0" eaLnBrk="1" latinLnBrk="0" hangingPunct="1">
      <a:defRPr kumimoji="1" sz="2800" kern="1200">
        <a:solidFill>
          <a:schemeClr val="tx2"/>
        </a:solidFill>
        <a:latin typeface="Arial" charset="0"/>
        <a:ea typeface="ＭＳ Ｐゴシック" charset="-128"/>
        <a:cs typeface="+mn-cs"/>
      </a:defRPr>
    </a:lvl8pPr>
    <a:lvl9pPr marL="3657600" algn="l" defTabSz="914400" rtl="0" eaLnBrk="1" latinLnBrk="0" hangingPunct="1">
      <a:defRPr kumimoji="1" sz="2800" kern="1200">
        <a:solidFill>
          <a:schemeClr val="tx2"/>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a:srgbClr val="663300"/>
    <a:srgbClr val="FF0000"/>
    <a:srgbClr val="CC0099"/>
    <a:srgbClr val="66CCFF"/>
    <a:srgbClr val="CC3300"/>
    <a:srgbClr val="FFFF00"/>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4263" autoAdjust="0"/>
    <p:restoredTop sz="78583" autoAdjust="0"/>
  </p:normalViewPr>
  <p:slideViewPr>
    <p:cSldViewPr>
      <p:cViewPr>
        <p:scale>
          <a:sx n="66" d="100"/>
          <a:sy n="66" d="100"/>
        </p:scale>
        <p:origin x="-738" y="-1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44"/>
    </p:cViewPr>
  </p:sorterViewPr>
  <p:notesViewPr>
    <p:cSldViewPr>
      <p:cViewPr varScale="1">
        <p:scale>
          <a:sx n="59" d="100"/>
          <a:sy n="59" d="100"/>
        </p:scale>
        <p:origin x="-1170"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image" Target="../media/image3.emf"/><Relationship Id="rId4"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image" Target="../media/image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defRPr>
            </a:lvl1pPr>
          </a:lstStyle>
          <a:p>
            <a:endParaRPr lang="en-US" altLang="ja-JP"/>
          </a:p>
        </p:txBody>
      </p:sp>
      <p:sp>
        <p:nvSpPr>
          <p:cNvPr id="11469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endParaRPr lang="en-US" altLang="ja-JP"/>
          </a:p>
        </p:txBody>
      </p:sp>
      <p:sp>
        <p:nvSpPr>
          <p:cNvPr id="11469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defRPr>
            </a:lvl1pPr>
          </a:lstStyle>
          <a:p>
            <a:endParaRPr lang="en-US" altLang="ja-JP"/>
          </a:p>
        </p:txBody>
      </p:sp>
      <p:sp>
        <p:nvSpPr>
          <p:cNvPr id="11469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A20BCF05-0C2A-4C0C-80AB-F83E8511A1AA}" type="slidenum">
              <a:rPr lang="en-US" altLang="ja-JP"/>
              <a:pPr/>
              <a:t>&lt;#&gt;</a:t>
            </a:fld>
            <a:endParaRPr lang="en-US" altLang="ja-JP"/>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defRPr>
            </a:lvl1pPr>
          </a:lstStyle>
          <a:p>
            <a:endParaRPr lang="en-US" altLang="ja-JP"/>
          </a:p>
        </p:txBody>
      </p:sp>
      <p:sp>
        <p:nvSpPr>
          <p:cNvPr id="153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endParaRPr lang="en-US" altLang="ja-JP"/>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53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defRPr>
            </a:lvl1pPr>
          </a:lstStyle>
          <a:p>
            <a:endParaRPr lang="en-US" altLang="ja-JP"/>
          </a:p>
        </p:txBody>
      </p:sp>
      <p:sp>
        <p:nvSpPr>
          <p:cNvPr id="153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8571BD85-217A-4DE2-BCF7-2B0C4D207AD3}" type="slidenum">
              <a:rPr lang="en-US" altLang="ja-JP"/>
              <a:pPr/>
              <a:t>&lt;#&gt;</a:t>
            </a:fld>
            <a:endParaRPr lang="en-US" altLang="ja-JP"/>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ＭＳ Ｐ明朝" charset="-128"/>
        <a:cs typeface="+mn-cs"/>
      </a:defRPr>
    </a:lvl1pPr>
    <a:lvl2pPr marL="457200" algn="l" rtl="0" fontAlgn="base">
      <a:spcBef>
        <a:spcPct val="30000"/>
      </a:spcBef>
      <a:spcAft>
        <a:spcPct val="0"/>
      </a:spcAft>
      <a:defRPr kumimoji="1" sz="1200" kern="1200">
        <a:solidFill>
          <a:schemeClr val="tx1"/>
        </a:solidFill>
        <a:latin typeface="Arial" charset="0"/>
        <a:ea typeface="ＭＳ Ｐ明朝" charset="-128"/>
        <a:cs typeface="+mn-cs"/>
      </a:defRPr>
    </a:lvl2pPr>
    <a:lvl3pPr marL="914400" algn="l" rtl="0" fontAlgn="base">
      <a:spcBef>
        <a:spcPct val="30000"/>
      </a:spcBef>
      <a:spcAft>
        <a:spcPct val="0"/>
      </a:spcAft>
      <a:defRPr kumimoji="1" sz="1200" kern="1200">
        <a:solidFill>
          <a:schemeClr val="tx1"/>
        </a:solidFill>
        <a:latin typeface="Arial" charset="0"/>
        <a:ea typeface="ＭＳ Ｐ明朝" charset="-128"/>
        <a:cs typeface="+mn-cs"/>
      </a:defRPr>
    </a:lvl3pPr>
    <a:lvl4pPr marL="1371600" algn="l" rtl="0" fontAlgn="base">
      <a:spcBef>
        <a:spcPct val="30000"/>
      </a:spcBef>
      <a:spcAft>
        <a:spcPct val="0"/>
      </a:spcAft>
      <a:defRPr kumimoji="1" sz="1200" kern="1200">
        <a:solidFill>
          <a:schemeClr val="tx1"/>
        </a:solidFill>
        <a:latin typeface="Arial" charset="0"/>
        <a:ea typeface="ＭＳ Ｐ明朝" charset="-128"/>
        <a:cs typeface="+mn-cs"/>
      </a:defRPr>
    </a:lvl4pPr>
    <a:lvl5pPr marL="1828800" algn="l" rtl="0" fontAlgn="base">
      <a:spcBef>
        <a:spcPct val="30000"/>
      </a:spcBef>
      <a:spcAft>
        <a:spcPct val="0"/>
      </a:spcAft>
      <a:defRPr kumimoji="1" sz="1200" kern="1200">
        <a:solidFill>
          <a:schemeClr val="tx1"/>
        </a:solidFill>
        <a:latin typeface="Arial"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0A17D8-1934-41DB-89EB-639B36788464}" type="slidenum">
              <a:rPr lang="en-US" altLang="ja-JP"/>
              <a:pPr/>
              <a:t>2</a:t>
            </a:fld>
            <a:endParaRPr lang="en-US" altLang="ja-JP"/>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5DB78E-6BD3-4F59-B1ED-005074BC7C24}" type="slidenum">
              <a:rPr lang="en-US" altLang="ja-JP"/>
              <a:pPr/>
              <a:t>26</a:t>
            </a:fld>
            <a:endParaRPr lang="en-US" altLang="ja-JP"/>
          </a:p>
        </p:txBody>
      </p:sp>
      <p:sp>
        <p:nvSpPr>
          <p:cNvPr id="123906" name="Rectangle 2"/>
          <p:cNvSpPr>
            <a:spLocks noGrp="1" noRot="1" noChangeAspect="1" noChangeArrowheads="1" noTextEdit="1"/>
          </p:cNvSpPr>
          <p:nvPr>
            <p:ph type="sldImg"/>
          </p:nvPr>
        </p:nvSpPr>
        <p:spPr>
          <a:ln/>
        </p:spPr>
      </p:sp>
      <p:sp>
        <p:nvSpPr>
          <p:cNvPr id="12390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E79C1F-25A4-46F4-8F30-6B9D21BEC3A9}" type="slidenum">
              <a:rPr lang="en-US" altLang="ja-JP"/>
              <a:pPr/>
              <a:t>4</a:t>
            </a:fld>
            <a:endParaRPr lang="en-US" altLang="ja-JP"/>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r>
              <a:rPr lang="en-US" altLang="ja-JP" sz="600"/>
              <a:t>Reflection</a:t>
            </a:r>
            <a:r>
              <a:rPr lang="ja-JP" altLang="en-US" sz="600"/>
              <a:t>の訳語：</a:t>
            </a:r>
            <a:r>
              <a:rPr lang="ja-JP" altLang="en-US"/>
              <a:t>反射・反映・回想・熟考・反省</a:t>
            </a:r>
          </a:p>
          <a:p>
            <a:r>
              <a:rPr lang="ja-JP" altLang="en-US"/>
              <a:t>ウィキペディアでは、情報工学という意味で説明していました。</a:t>
            </a:r>
          </a:p>
          <a:p>
            <a:endParaRPr lang="ja-JP" altLang="en-US"/>
          </a:p>
          <a:p>
            <a:endParaRPr lang="en-US"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4922E6-DD9B-4D36-9263-AD7B06378C8D}" type="slidenum">
              <a:rPr lang="en-US" altLang="ja-JP"/>
              <a:pPr/>
              <a:t>5</a:t>
            </a:fld>
            <a:endParaRPr lang="en-US" altLang="ja-JP"/>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r>
              <a:rPr lang="en-US" altLang="ja-JP"/>
              <a:t>.NET1.0</a:t>
            </a:r>
            <a:r>
              <a:rPr lang="ja-JP" altLang="en-US"/>
              <a:t>のリリースから今まで</a:t>
            </a:r>
            <a:r>
              <a:rPr lang="en-US" altLang="ja-JP"/>
              <a:t>.NET</a:t>
            </a:r>
            <a:r>
              <a:rPr lang="ja-JP" altLang="en-US"/>
              <a:t>でプログラミングをしているが今年まで使ったことはありませんでした。</a:t>
            </a:r>
          </a:p>
          <a:p>
            <a:endParaRPr lang="ja-JP" altLang="en-US"/>
          </a:p>
          <a:p>
            <a:r>
              <a:rPr lang="ja-JP" altLang="en-US"/>
              <a:t>色々な理由があると思いますが、大きな理由では下記の２点に絞れます。</a:t>
            </a:r>
          </a:p>
          <a:p>
            <a:r>
              <a:rPr lang="ja-JP" altLang="en-US"/>
              <a:t>１．膨大なクラス群の中を泳いでいてそこまでまわらなかった。</a:t>
            </a:r>
          </a:p>
          <a:p>
            <a:r>
              <a:rPr lang="ja-JP" altLang="en-US"/>
              <a:t>２．使用する必要あるいは機会がなかった。</a:t>
            </a:r>
          </a:p>
          <a:p>
            <a:endParaRPr lang="en-US"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33AA77-EF4A-4276-BD37-CD25A462004F}" type="slidenum">
              <a:rPr lang="en-US" altLang="ja-JP"/>
              <a:pPr/>
              <a:t>20</a:t>
            </a:fld>
            <a:endParaRPr lang="en-US" altLang="ja-JP"/>
          </a:p>
        </p:txBody>
      </p:sp>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p:txBody>
          <a:bodyPr/>
          <a:lstStyle/>
          <a:p>
            <a:r>
              <a:rPr lang="en-US" altLang="ja-JP"/>
              <a:t>ViewData()</a:t>
            </a:r>
          </a:p>
          <a:p>
            <a:r>
              <a:rPr lang="en-US" altLang="ja-JP"/>
              <a:t>	</a:t>
            </a:r>
            <a:r>
              <a:rPr lang="ja-JP" altLang="en-US"/>
              <a:t>バインディングされているデータの表示を行う。</a:t>
            </a:r>
          </a:p>
          <a:p>
            <a:endParaRPr lang="en-US" altLang="ja-JP"/>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D2B166-78BA-4166-A61D-5A299F371EF1}" type="slidenum">
              <a:rPr lang="en-US" altLang="ja-JP"/>
              <a:pPr/>
              <a:t>21</a:t>
            </a:fld>
            <a:endParaRPr lang="en-US" altLang="ja-JP"/>
          </a:p>
        </p:txBody>
      </p:sp>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p:txBody>
          <a:bodyPr/>
          <a:lstStyle/>
          <a:p>
            <a:r>
              <a:rPr lang="en-US" altLang="ja-JP"/>
              <a:t>BindingContainerViewData()</a:t>
            </a:r>
          </a:p>
          <a:p>
            <a:r>
              <a:rPr lang="en-US" altLang="ja-JP"/>
              <a:t>	</a:t>
            </a:r>
            <a:r>
              <a:rPr lang="ja-JP" altLang="en-US"/>
              <a:t>データバインディング用コンテナにバインディングされているデータの表示を行う。</a:t>
            </a:r>
          </a:p>
          <a:p>
            <a:r>
              <a:rPr lang="en-US" altLang="ja-JP"/>
              <a:t>BindingControlViewData()</a:t>
            </a:r>
          </a:p>
          <a:p>
            <a:r>
              <a:rPr lang="en-US" altLang="ja-JP"/>
              <a:t>	</a:t>
            </a:r>
            <a:r>
              <a:rPr lang="ja-JP" altLang="en-US"/>
              <a:t>データバインディング用コントロールにバインディングされているデータの表示を行う。</a:t>
            </a:r>
          </a:p>
          <a:p>
            <a:endParaRPr lang="en-US"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53A9E5-9FBD-489F-95A5-0A6D4D19DDA6}" type="slidenum">
              <a:rPr lang="en-US" altLang="ja-JP"/>
              <a:pPr/>
              <a:t>22</a:t>
            </a:fld>
            <a:endParaRPr lang="en-US" altLang="ja-JP"/>
          </a:p>
        </p:txBody>
      </p:sp>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4C1275-F112-4007-AA53-1DDDB85E355A}" type="slidenum">
              <a:rPr lang="en-US" altLang="ja-JP"/>
              <a:pPr/>
              <a:t>23</a:t>
            </a:fld>
            <a:endParaRPr lang="en-US" altLang="ja-JP"/>
          </a:p>
        </p:txBody>
      </p:sp>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p:txBody>
          <a:bodyPr/>
          <a:lstStyle/>
          <a:p>
            <a:r>
              <a:rPr lang="en-US" altLang="ja-JP"/>
              <a:t>PropertyInfo GetTargetPropertyInfo()</a:t>
            </a:r>
          </a:p>
          <a:p>
            <a:r>
              <a:rPr lang="en-US" altLang="ja-JP"/>
              <a:t>	</a:t>
            </a:r>
            <a:r>
              <a:rPr lang="ja-JP" altLang="en-US"/>
              <a:t>マッピング名に該当するプロパティ情報を取得する。</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36B956-DAF4-4FB4-8BA7-BB6106701449}" type="slidenum">
              <a:rPr lang="en-US" altLang="ja-JP"/>
              <a:pPr/>
              <a:t>24</a:t>
            </a:fld>
            <a:endParaRPr lang="en-US" altLang="ja-JP"/>
          </a:p>
        </p:txBody>
      </p:sp>
      <p:sp>
        <p:nvSpPr>
          <p:cNvPr id="128002" name="Rectangle 2"/>
          <p:cNvSpPr>
            <a:spLocks noGrp="1" noRot="1" noChangeAspect="1" noChangeArrowheads="1" noTextEdit="1"/>
          </p:cNvSpPr>
          <p:nvPr>
            <p:ph type="sldImg"/>
          </p:nvPr>
        </p:nvSpPr>
        <p:spPr>
          <a:ln/>
        </p:spPr>
      </p:sp>
      <p:sp>
        <p:nvSpPr>
          <p:cNvPr id="128003" name="Rectangle 3"/>
          <p:cNvSpPr>
            <a:spLocks noGrp="1" noChangeArrowheads="1"/>
          </p:cNvSpPr>
          <p:nvPr>
            <p:ph type="body" idx="1"/>
          </p:nvPr>
        </p:nvSpPr>
        <p:spPr/>
        <p:txBody>
          <a:bodyPr/>
          <a:lstStyle/>
          <a:p>
            <a:r>
              <a:rPr lang="en-US" altLang="ja-JP"/>
              <a:t>StoreData()</a:t>
            </a:r>
          </a:p>
          <a:p>
            <a:r>
              <a:rPr lang="en-US" altLang="ja-JP"/>
              <a:t>	</a:t>
            </a:r>
            <a:r>
              <a:rPr lang="ja-JP" altLang="en-US"/>
              <a:t>表示されているデータの格納を行う。</a:t>
            </a:r>
          </a:p>
          <a:p>
            <a:endParaRPr lang="en-US" altLang="ja-JP"/>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E7D429-9362-4AAE-98A3-27383B51D847}" type="slidenum">
              <a:rPr lang="en-US" altLang="ja-JP"/>
              <a:pPr/>
              <a:t>25</a:t>
            </a:fld>
            <a:endParaRPr lang="en-US" altLang="ja-JP"/>
          </a:p>
        </p:txBody>
      </p:sp>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p:txBody>
          <a:bodyPr/>
          <a:lstStyle/>
          <a:p>
            <a:r>
              <a:rPr lang="en-US" altLang="ja-JP"/>
              <a:t>BindingContainerViewData()</a:t>
            </a:r>
          </a:p>
          <a:p>
            <a:r>
              <a:rPr lang="en-US" altLang="ja-JP"/>
              <a:t>	</a:t>
            </a:r>
            <a:r>
              <a:rPr lang="ja-JP" altLang="en-US"/>
              <a:t>データバインディング用コンテナにバインディングされているデータの表示を行う。</a:t>
            </a:r>
          </a:p>
          <a:p>
            <a:r>
              <a:rPr lang="en-US" altLang="ja-JP"/>
              <a:t>BindingControlViewData()</a:t>
            </a:r>
          </a:p>
          <a:p>
            <a:r>
              <a:rPr lang="en-US" altLang="ja-JP"/>
              <a:t>	</a:t>
            </a:r>
            <a:r>
              <a:rPr lang="ja-JP" altLang="en-US"/>
              <a:t>データバインディング用コントロールにバインディングされているデータの表示を行う。</a:t>
            </a:r>
          </a:p>
          <a:p>
            <a:endParaRPr lang="en-US"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437"/>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457200" y="1052513"/>
            <a:ext cx="8229600" cy="24606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57200" y="3665538"/>
            <a:ext cx="8229600" cy="24606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verTx" preserve="1">
  <p:cSld name="タイトル、コンテンツ、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437"/>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8229600" cy="24606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3665538"/>
            <a:ext cx="8229600" cy="24606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437"/>
          </a:xfrm>
        </p:spPr>
        <p:txBody>
          <a:bodyPr/>
          <a:lstStyle/>
          <a:p>
            <a:r>
              <a:rPr lang="ja-JP" altLang="en-US" smtClean="0"/>
              <a:t>マスタ タイトルの書式設定</a:t>
            </a:r>
            <a:endParaRPr lang="ja-JP" altLang="en-US"/>
          </a:p>
        </p:txBody>
      </p:sp>
      <p:sp>
        <p:nvSpPr>
          <p:cNvPr id="3" name="表プレースホルダ 2"/>
          <p:cNvSpPr>
            <a:spLocks noGrp="1"/>
          </p:cNvSpPr>
          <p:nvPr>
            <p:ph type="tbl" idx="1"/>
          </p:nvPr>
        </p:nvSpPr>
        <p:spPr>
          <a:xfrm>
            <a:off x="457200" y="1052513"/>
            <a:ext cx="8229600" cy="5073650"/>
          </a:xfrm>
        </p:spPr>
        <p:txBody>
          <a:bodyPr/>
          <a:lstStyle/>
          <a:p>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7171"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7172" name="Picture 4"/>
          <p:cNvPicPr>
            <a:picLocks noChangeAspect="1" noChangeArrowheads="1"/>
          </p:cNvPicPr>
          <p:nvPr/>
        </p:nvPicPr>
        <p:blipFill>
          <a:blip r:embed="rId17"/>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a:ea typeface="ＭＳ Ｐゴシック" pitchFamily="50" charset="-128"/>
              </a:rPr>
              <a:t>わんくま同盟 大阪勉強会 </a:t>
            </a:r>
            <a:r>
              <a:rPr kumimoji="0" lang="en-US" altLang="ja-JP" sz="2400">
                <a:ea typeface="ＭＳ Ｐゴシック" pitchFamily="50" charset="-128"/>
              </a:rPr>
              <a:t>#4</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Arial" charset="0"/>
          <a:ea typeface="ＭＳ Ｐゴシック" charset="-128"/>
        </a:defRPr>
      </a:lvl2pPr>
      <a:lvl3pPr algn="ctr" rtl="0" eaLnBrk="0" fontAlgn="base" hangingPunct="0">
        <a:spcBef>
          <a:spcPct val="0"/>
        </a:spcBef>
        <a:spcAft>
          <a:spcPct val="0"/>
        </a:spcAft>
        <a:defRPr sz="2800">
          <a:solidFill>
            <a:schemeClr val="tx2"/>
          </a:solidFill>
          <a:latin typeface="Arial" charset="0"/>
          <a:ea typeface="ＭＳ Ｐゴシック" charset="-128"/>
        </a:defRPr>
      </a:lvl3pPr>
      <a:lvl4pPr algn="ctr" rtl="0" eaLnBrk="0" fontAlgn="base" hangingPunct="0">
        <a:spcBef>
          <a:spcPct val="0"/>
        </a:spcBef>
        <a:spcAft>
          <a:spcPct val="0"/>
        </a:spcAft>
        <a:defRPr sz="2800">
          <a:solidFill>
            <a:schemeClr val="tx2"/>
          </a:solidFill>
          <a:latin typeface="Arial" charset="0"/>
          <a:ea typeface="ＭＳ Ｐゴシック" charset="-128"/>
        </a:defRPr>
      </a:lvl4pPr>
      <a:lvl5pPr algn="ctr" rtl="0" eaLnBrk="0" fontAlgn="base" hangingPunct="0">
        <a:spcBef>
          <a:spcPct val="0"/>
        </a:spcBef>
        <a:spcAft>
          <a:spcPct val="0"/>
        </a:spcAft>
        <a:defRPr sz="2800">
          <a:solidFill>
            <a:schemeClr val="tx2"/>
          </a:solidFill>
          <a:latin typeface="Arial" charset="0"/>
          <a:ea typeface="ＭＳ Ｐゴシック" charset="-128"/>
        </a:defRPr>
      </a:lvl5pPr>
      <a:lvl6pPr marL="457200" algn="ctr" rtl="0" eaLnBrk="0" fontAlgn="base" hangingPunct="0">
        <a:spcBef>
          <a:spcPct val="0"/>
        </a:spcBef>
        <a:spcAft>
          <a:spcPct val="0"/>
        </a:spcAft>
        <a:defRPr sz="2800">
          <a:solidFill>
            <a:schemeClr val="tx2"/>
          </a:solidFill>
          <a:latin typeface="Arial" charset="0"/>
          <a:ea typeface="ＭＳ Ｐゴシック" charset="-128"/>
        </a:defRPr>
      </a:lvl6pPr>
      <a:lvl7pPr marL="914400" algn="ctr" rtl="0" eaLnBrk="0" fontAlgn="base" hangingPunct="0">
        <a:spcBef>
          <a:spcPct val="0"/>
        </a:spcBef>
        <a:spcAft>
          <a:spcPct val="0"/>
        </a:spcAft>
        <a:defRPr sz="2800">
          <a:solidFill>
            <a:schemeClr val="tx2"/>
          </a:solidFill>
          <a:latin typeface="Arial" charset="0"/>
          <a:ea typeface="ＭＳ Ｐゴシック" charset="-128"/>
        </a:defRPr>
      </a:lvl7pPr>
      <a:lvl8pPr marL="1371600" algn="ctr" rtl="0" eaLnBrk="0" fontAlgn="base" hangingPunct="0">
        <a:spcBef>
          <a:spcPct val="0"/>
        </a:spcBef>
        <a:spcAft>
          <a:spcPct val="0"/>
        </a:spcAft>
        <a:defRPr sz="2800">
          <a:solidFill>
            <a:schemeClr val="tx2"/>
          </a:solidFill>
          <a:latin typeface="Arial" charset="0"/>
          <a:ea typeface="ＭＳ Ｐゴシック" charset="-128"/>
        </a:defRPr>
      </a:lvl8pPr>
      <a:lvl9pPr marL="1828800" algn="ctr" rtl="0" eaLnBrk="0" fontAlgn="base" hangingPunct="0">
        <a:spcBef>
          <a:spcPct val="0"/>
        </a:spcBef>
        <a:spcAft>
          <a:spcPct val="0"/>
        </a:spcAft>
        <a:defRPr sz="2800">
          <a:solidFill>
            <a:schemeClr val="tx2"/>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0" fontAlgn="base" hangingPunct="0">
        <a:spcBef>
          <a:spcPct val="20000"/>
        </a:spcBef>
        <a:spcAft>
          <a:spcPct val="0"/>
        </a:spcAft>
        <a:buChar char="»"/>
        <a:defRPr kumimoji="1" sz="2000">
          <a:solidFill>
            <a:schemeClr val="tx1"/>
          </a:solidFill>
          <a:latin typeface="+mn-lt"/>
          <a:ea typeface="+mn-ea"/>
        </a:defRPr>
      </a:lvl6pPr>
      <a:lvl7pPr marL="2971800" indent="-228600" algn="l" rtl="0" eaLnBrk="0" fontAlgn="base" hangingPunct="0">
        <a:spcBef>
          <a:spcPct val="20000"/>
        </a:spcBef>
        <a:spcAft>
          <a:spcPct val="0"/>
        </a:spcAft>
        <a:buChar char="»"/>
        <a:defRPr kumimoji="1" sz="2000">
          <a:solidFill>
            <a:schemeClr val="tx1"/>
          </a:solidFill>
          <a:latin typeface="+mn-lt"/>
          <a:ea typeface="+mn-ea"/>
        </a:defRPr>
      </a:lvl7pPr>
      <a:lvl8pPr marL="3429000" indent="-228600" algn="l" rtl="0" eaLnBrk="0" fontAlgn="base" hangingPunct="0">
        <a:spcBef>
          <a:spcPct val="20000"/>
        </a:spcBef>
        <a:spcAft>
          <a:spcPct val="0"/>
        </a:spcAft>
        <a:buChar char="»"/>
        <a:defRPr kumimoji="1" sz="2000">
          <a:solidFill>
            <a:schemeClr val="tx1"/>
          </a:solidFill>
          <a:latin typeface="+mn-lt"/>
          <a:ea typeface="+mn-ea"/>
        </a:defRPr>
      </a:lvl8pPr>
      <a:lvl9pPr marL="3886200" indent="-228600" algn="l" rtl="0" eaLnBrk="0" fontAlgn="base" hangingPunct="0">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4.xml"/><Relationship Id="rId1" Type="http://schemas.openxmlformats.org/officeDocument/2006/relationships/vmlDrawing" Target="../drawings/vmlDrawing2.vml"/><Relationship Id="rId4" Type="http://schemas.openxmlformats.org/officeDocument/2006/relationships/oleObject" Target="../embeddings/oleObject6.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5" name="Rectangle 7"/>
          <p:cNvSpPr>
            <a:spLocks noGrp="1" noChangeArrowheads="1"/>
          </p:cNvSpPr>
          <p:nvPr>
            <p:ph type="ctrTitle"/>
          </p:nvPr>
        </p:nvSpPr>
        <p:spPr>
          <a:xfrm>
            <a:off x="179388" y="2130425"/>
            <a:ext cx="8713787" cy="1470025"/>
          </a:xfrm>
        </p:spPr>
        <p:txBody>
          <a:bodyPr/>
          <a:lstStyle/>
          <a:p>
            <a:r>
              <a:rPr lang="ja-JP" altLang="en-US" sz="3600"/>
              <a:t>リフレクションを使用したことがありますか？</a:t>
            </a:r>
            <a:r>
              <a:rPr lang="ja-JP" altLang="en-US"/>
              <a:t/>
            </a:r>
            <a:br>
              <a:rPr lang="ja-JP" altLang="en-US"/>
            </a:br>
            <a:r>
              <a:rPr lang="ja-JP" altLang="en-US"/>
              <a:t>　～私はリフレクションをこのように使用しました。～</a:t>
            </a:r>
          </a:p>
        </p:txBody>
      </p:sp>
      <p:sp>
        <p:nvSpPr>
          <p:cNvPr id="2056" name="Rectangle 8"/>
          <p:cNvSpPr>
            <a:spLocks noGrp="1" noChangeArrowheads="1"/>
          </p:cNvSpPr>
          <p:nvPr>
            <p:ph type="subTitle" idx="1"/>
          </p:nvPr>
        </p:nvSpPr>
        <p:spPr/>
        <p:txBody>
          <a:bodyPr/>
          <a:lstStyle/>
          <a:p>
            <a:r>
              <a:rPr lang="ja-JP" altLang="en-US" sz="2000">
                <a:ea typeface="HG行書体" pitchFamily="65" charset="-128"/>
              </a:rPr>
              <a:t>ｂｙ　Ｐａｎｄｏｒａ</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ja-JP" altLang="en-US" sz="3200"/>
              <a:t>コードの対比</a:t>
            </a:r>
            <a:r>
              <a:rPr lang="en-US" altLang="ja-JP" sz="3200"/>
              <a:t>(</a:t>
            </a:r>
            <a:r>
              <a:rPr lang="ja-JP" altLang="en-US" sz="3200"/>
              <a:t>画面から入力値を取得</a:t>
            </a:r>
            <a:r>
              <a:rPr lang="en-US" altLang="ja-JP" sz="3200"/>
              <a:t>)</a:t>
            </a:r>
          </a:p>
        </p:txBody>
      </p:sp>
      <p:sp>
        <p:nvSpPr>
          <p:cNvPr id="60419" name="Rectangle 3"/>
          <p:cNvSpPr>
            <a:spLocks noGrp="1" noChangeArrowheads="1"/>
          </p:cNvSpPr>
          <p:nvPr>
            <p:ph type="body" sz="half" idx="1"/>
          </p:nvPr>
        </p:nvSpPr>
        <p:spPr/>
        <p:txBody>
          <a:bodyPr/>
          <a:lstStyle/>
          <a:p>
            <a:pPr>
              <a:lnSpc>
                <a:spcPct val="80000"/>
              </a:lnSpc>
            </a:pPr>
            <a:r>
              <a:rPr lang="ja-JP" altLang="en-US" sz="2400"/>
              <a:t>通常</a:t>
            </a:r>
            <a:endParaRPr lang="ja-JP" altLang="en-US" sz="2000">
              <a:latin typeface="ＭＳ Ｐゴシック" charset="-128"/>
            </a:endParaRPr>
          </a:p>
          <a:p>
            <a:pPr>
              <a:lnSpc>
                <a:spcPct val="80000"/>
              </a:lnSpc>
              <a:buFontTx/>
              <a:buNone/>
            </a:pPr>
            <a:r>
              <a:rPr lang="en-US" altLang="ja-JP" sz="2000">
                <a:solidFill>
                  <a:srgbClr val="0000FF"/>
                </a:solidFill>
                <a:latin typeface="ＭＳ Ｐゴシック" charset="-128"/>
              </a:rPr>
              <a:t>this</a:t>
            </a:r>
            <a:r>
              <a:rPr lang="en-US" altLang="ja-JP" sz="2000">
                <a:latin typeface="ＭＳ Ｐゴシック" charset="-128"/>
              </a:rPr>
              <a:t>.member.MemberName</a:t>
            </a:r>
            <a:r>
              <a:rPr lang="en-US" altLang="ja-JP" sz="2000">
                <a:solidFill>
                  <a:srgbClr val="0000FF"/>
                </a:solidFill>
                <a:latin typeface="ＭＳ Ｐゴシック" charset="-128"/>
              </a:rPr>
              <a:t> </a:t>
            </a:r>
            <a:r>
              <a:rPr lang="en-US" altLang="ja-JP" sz="2000">
                <a:latin typeface="ＭＳ Ｐゴシック" charset="-128"/>
              </a:rPr>
              <a:t>=</a:t>
            </a:r>
          </a:p>
          <a:p>
            <a:pPr>
              <a:lnSpc>
                <a:spcPct val="80000"/>
              </a:lnSpc>
              <a:buFontTx/>
              <a:buNone/>
            </a:pPr>
            <a:r>
              <a:rPr lang="en-US" altLang="ja-JP" sz="2000">
                <a:solidFill>
                  <a:srgbClr val="0000FF"/>
                </a:solidFill>
                <a:latin typeface="ＭＳ Ｐゴシック" charset="-128"/>
              </a:rPr>
              <a:t>      this</a:t>
            </a:r>
            <a:r>
              <a:rPr lang="en-US" altLang="ja-JP" sz="2000">
                <a:latin typeface="ＭＳ Ｐゴシック" charset="-128"/>
              </a:rPr>
              <a:t>.textName.Text;</a:t>
            </a:r>
          </a:p>
          <a:p>
            <a:pPr>
              <a:lnSpc>
                <a:spcPct val="80000"/>
              </a:lnSpc>
              <a:buFontTx/>
              <a:buNone/>
            </a:pPr>
            <a:r>
              <a:rPr lang="en-US" altLang="ja-JP" sz="2000">
                <a:solidFill>
                  <a:srgbClr val="0000FF"/>
                </a:solidFill>
                <a:latin typeface="ＭＳ Ｐゴシック" charset="-128"/>
              </a:rPr>
              <a:t>this</a:t>
            </a:r>
            <a:r>
              <a:rPr lang="en-US" altLang="ja-JP" sz="2000">
                <a:latin typeface="ＭＳ Ｐゴシック" charset="-128"/>
              </a:rPr>
              <a:t>.member.MemberKanaName</a:t>
            </a:r>
            <a:r>
              <a:rPr lang="en-US" altLang="ja-JP" sz="2000">
                <a:solidFill>
                  <a:srgbClr val="0000FF"/>
                </a:solidFill>
                <a:latin typeface="ＭＳ Ｐゴシック" charset="-128"/>
              </a:rPr>
              <a:t> </a:t>
            </a:r>
            <a:r>
              <a:rPr lang="en-US" altLang="ja-JP" sz="2000">
                <a:latin typeface="ＭＳ Ｐゴシック" charset="-128"/>
              </a:rPr>
              <a:t>=</a:t>
            </a:r>
          </a:p>
          <a:p>
            <a:pPr>
              <a:lnSpc>
                <a:spcPct val="80000"/>
              </a:lnSpc>
              <a:buFontTx/>
              <a:buNone/>
            </a:pPr>
            <a:r>
              <a:rPr lang="en-US" altLang="ja-JP" sz="2000">
                <a:solidFill>
                  <a:srgbClr val="0000FF"/>
                </a:solidFill>
                <a:latin typeface="ＭＳ Ｐゴシック" charset="-128"/>
              </a:rPr>
              <a:t>      this</a:t>
            </a:r>
            <a:r>
              <a:rPr lang="en-US" altLang="ja-JP" sz="2000">
                <a:latin typeface="ＭＳ Ｐゴシック" charset="-128"/>
              </a:rPr>
              <a:t>.textKana.Text;</a:t>
            </a:r>
          </a:p>
          <a:p>
            <a:pPr>
              <a:lnSpc>
                <a:spcPct val="80000"/>
              </a:lnSpc>
              <a:buFontTx/>
              <a:buNone/>
            </a:pPr>
            <a:r>
              <a:rPr lang="en-US" altLang="ja-JP" sz="2000">
                <a:solidFill>
                  <a:srgbClr val="0000FF"/>
                </a:solidFill>
                <a:latin typeface="ＭＳ Ｐゴシック" charset="-128"/>
              </a:rPr>
              <a:t>this</a:t>
            </a:r>
            <a:r>
              <a:rPr lang="en-US" altLang="ja-JP" sz="2000">
                <a:latin typeface="ＭＳ Ｐゴシック" charset="-128"/>
              </a:rPr>
              <a:t>.member.MemberZipCode =</a:t>
            </a:r>
          </a:p>
          <a:p>
            <a:pPr>
              <a:lnSpc>
                <a:spcPct val="80000"/>
              </a:lnSpc>
              <a:buFontTx/>
              <a:buNone/>
            </a:pPr>
            <a:r>
              <a:rPr lang="en-US" altLang="ja-JP" sz="2000">
                <a:solidFill>
                  <a:srgbClr val="0000FF"/>
                </a:solidFill>
                <a:latin typeface="ＭＳ Ｐゴシック" charset="-128"/>
              </a:rPr>
              <a:t>      this</a:t>
            </a:r>
            <a:r>
              <a:rPr lang="en-US" altLang="ja-JP" sz="2000">
                <a:latin typeface="ＭＳ Ｐゴシック" charset="-128"/>
              </a:rPr>
              <a:t>.textZipCode.Text;</a:t>
            </a:r>
          </a:p>
          <a:p>
            <a:pPr>
              <a:lnSpc>
                <a:spcPct val="80000"/>
              </a:lnSpc>
              <a:buFontTx/>
              <a:buNone/>
            </a:pPr>
            <a:r>
              <a:rPr lang="en-US" altLang="ja-JP" sz="2000">
                <a:solidFill>
                  <a:srgbClr val="0000FF"/>
                </a:solidFill>
                <a:latin typeface="ＭＳ Ｐゴシック" charset="-128"/>
              </a:rPr>
              <a:t>this</a:t>
            </a:r>
            <a:r>
              <a:rPr lang="en-US" altLang="ja-JP" sz="2000">
                <a:latin typeface="ＭＳ Ｐゴシック" charset="-128"/>
              </a:rPr>
              <a:t>.member.MemberAddress1</a:t>
            </a:r>
            <a:r>
              <a:rPr lang="en-US" altLang="ja-JP" sz="2000">
                <a:solidFill>
                  <a:srgbClr val="0000FF"/>
                </a:solidFill>
                <a:latin typeface="ＭＳ Ｐゴシック" charset="-128"/>
              </a:rPr>
              <a:t> </a:t>
            </a:r>
            <a:r>
              <a:rPr lang="en-US" altLang="ja-JP" sz="2000">
                <a:latin typeface="ＭＳ Ｐゴシック" charset="-128"/>
              </a:rPr>
              <a:t>=</a:t>
            </a:r>
          </a:p>
          <a:p>
            <a:pPr>
              <a:lnSpc>
                <a:spcPct val="80000"/>
              </a:lnSpc>
              <a:buFontTx/>
              <a:buNone/>
            </a:pPr>
            <a:r>
              <a:rPr lang="en-US" altLang="ja-JP" sz="2000">
                <a:solidFill>
                  <a:srgbClr val="0000FF"/>
                </a:solidFill>
                <a:latin typeface="ＭＳ Ｐゴシック" charset="-128"/>
              </a:rPr>
              <a:t>      this</a:t>
            </a:r>
            <a:r>
              <a:rPr lang="en-US" altLang="ja-JP" sz="2000">
                <a:latin typeface="ＭＳ Ｐゴシック" charset="-128"/>
              </a:rPr>
              <a:t>.textAddress1.Text;</a:t>
            </a:r>
          </a:p>
          <a:p>
            <a:pPr>
              <a:lnSpc>
                <a:spcPct val="80000"/>
              </a:lnSpc>
              <a:buFontTx/>
              <a:buNone/>
            </a:pPr>
            <a:r>
              <a:rPr lang="en-US" altLang="ja-JP" sz="2000">
                <a:solidFill>
                  <a:srgbClr val="0000FF"/>
                </a:solidFill>
                <a:latin typeface="ＭＳ Ｐゴシック" charset="-128"/>
              </a:rPr>
              <a:t>this</a:t>
            </a:r>
            <a:r>
              <a:rPr lang="en-US" altLang="ja-JP" sz="2000">
                <a:latin typeface="ＭＳ Ｐゴシック" charset="-128"/>
              </a:rPr>
              <a:t>.member.MemberAddress2 =</a:t>
            </a:r>
          </a:p>
          <a:p>
            <a:pPr>
              <a:lnSpc>
                <a:spcPct val="80000"/>
              </a:lnSpc>
              <a:buFontTx/>
              <a:buNone/>
            </a:pPr>
            <a:r>
              <a:rPr lang="en-US" altLang="ja-JP" sz="2000">
                <a:solidFill>
                  <a:srgbClr val="0000FF"/>
                </a:solidFill>
                <a:latin typeface="ＭＳ Ｐゴシック" charset="-128"/>
              </a:rPr>
              <a:t>      this</a:t>
            </a:r>
            <a:r>
              <a:rPr lang="en-US" altLang="ja-JP" sz="2000">
                <a:latin typeface="ＭＳ Ｐゴシック" charset="-128"/>
              </a:rPr>
              <a:t>.textAddress2.Text;</a:t>
            </a:r>
          </a:p>
          <a:p>
            <a:pPr>
              <a:lnSpc>
                <a:spcPct val="80000"/>
              </a:lnSpc>
              <a:buFontTx/>
              <a:buNone/>
            </a:pPr>
            <a:r>
              <a:rPr lang="en-US" altLang="ja-JP" sz="2000">
                <a:solidFill>
                  <a:srgbClr val="0000FF"/>
                </a:solidFill>
                <a:latin typeface="ＭＳ Ｐゴシック" charset="-128"/>
              </a:rPr>
              <a:t>this</a:t>
            </a:r>
            <a:r>
              <a:rPr lang="en-US" altLang="ja-JP" sz="2000">
                <a:latin typeface="ＭＳ Ｐゴシック" charset="-128"/>
              </a:rPr>
              <a:t>.member.MemberTelCode</a:t>
            </a:r>
            <a:r>
              <a:rPr lang="en-US" altLang="ja-JP" sz="2000">
                <a:solidFill>
                  <a:srgbClr val="0000FF"/>
                </a:solidFill>
                <a:latin typeface="ＭＳ Ｐゴシック" charset="-128"/>
              </a:rPr>
              <a:t> </a:t>
            </a:r>
            <a:r>
              <a:rPr lang="en-US" altLang="ja-JP" sz="2000">
                <a:latin typeface="ＭＳ Ｐゴシック" charset="-128"/>
              </a:rPr>
              <a:t>=</a:t>
            </a:r>
          </a:p>
          <a:p>
            <a:pPr>
              <a:lnSpc>
                <a:spcPct val="80000"/>
              </a:lnSpc>
              <a:buFontTx/>
              <a:buNone/>
            </a:pPr>
            <a:r>
              <a:rPr lang="en-US" altLang="ja-JP" sz="2000">
                <a:solidFill>
                  <a:srgbClr val="0000FF"/>
                </a:solidFill>
                <a:latin typeface="ＭＳ Ｐゴシック" charset="-128"/>
              </a:rPr>
              <a:t>      this</a:t>
            </a:r>
            <a:r>
              <a:rPr lang="en-US" altLang="ja-JP" sz="2000">
                <a:latin typeface="ＭＳ Ｐゴシック" charset="-128"/>
              </a:rPr>
              <a:t>.textTel.Text;</a:t>
            </a:r>
          </a:p>
          <a:p>
            <a:pPr>
              <a:lnSpc>
                <a:spcPct val="80000"/>
              </a:lnSpc>
              <a:buFontTx/>
              <a:buNone/>
            </a:pPr>
            <a:r>
              <a:rPr lang="en-US" altLang="ja-JP" sz="2000">
                <a:solidFill>
                  <a:srgbClr val="0000FF"/>
                </a:solidFill>
                <a:latin typeface="ＭＳ Ｐゴシック" charset="-128"/>
              </a:rPr>
              <a:t>this</a:t>
            </a:r>
            <a:r>
              <a:rPr lang="en-US" altLang="ja-JP" sz="2000">
                <a:latin typeface="ＭＳ Ｐゴシック" charset="-128"/>
              </a:rPr>
              <a:t>.member.MemberFaxCode</a:t>
            </a:r>
            <a:r>
              <a:rPr lang="en-US" altLang="ja-JP" sz="2000">
                <a:solidFill>
                  <a:srgbClr val="0000FF"/>
                </a:solidFill>
                <a:latin typeface="ＭＳ Ｐゴシック" charset="-128"/>
              </a:rPr>
              <a:t> </a:t>
            </a:r>
            <a:r>
              <a:rPr lang="en-US" altLang="ja-JP" sz="2000">
                <a:latin typeface="ＭＳ Ｐゴシック" charset="-128"/>
              </a:rPr>
              <a:t>=</a:t>
            </a:r>
          </a:p>
          <a:p>
            <a:pPr>
              <a:lnSpc>
                <a:spcPct val="80000"/>
              </a:lnSpc>
              <a:buFontTx/>
              <a:buNone/>
            </a:pPr>
            <a:r>
              <a:rPr lang="en-US" altLang="ja-JP" sz="2000">
                <a:solidFill>
                  <a:srgbClr val="0000FF"/>
                </a:solidFill>
                <a:latin typeface="ＭＳ Ｐゴシック" charset="-128"/>
              </a:rPr>
              <a:t>      this</a:t>
            </a:r>
            <a:r>
              <a:rPr lang="en-US" altLang="ja-JP" sz="2000">
                <a:latin typeface="ＭＳ Ｐゴシック" charset="-128"/>
              </a:rPr>
              <a:t>.textFax.Text;</a:t>
            </a:r>
          </a:p>
        </p:txBody>
      </p:sp>
      <p:sp>
        <p:nvSpPr>
          <p:cNvPr id="60420" name="Rectangle 4"/>
          <p:cNvSpPr>
            <a:spLocks noGrp="1" noChangeArrowheads="1"/>
          </p:cNvSpPr>
          <p:nvPr>
            <p:ph type="body" sz="half" idx="2"/>
          </p:nvPr>
        </p:nvSpPr>
        <p:spPr/>
        <p:txBody>
          <a:bodyPr/>
          <a:lstStyle/>
          <a:p>
            <a:pPr>
              <a:lnSpc>
                <a:spcPct val="80000"/>
              </a:lnSpc>
            </a:pPr>
            <a:r>
              <a:rPr lang="ja-JP" altLang="en-US" sz="2400"/>
              <a:t>バイディング機能あり</a:t>
            </a:r>
          </a:p>
          <a:p>
            <a:pPr>
              <a:lnSpc>
                <a:spcPct val="80000"/>
              </a:lnSpc>
              <a:buFontTx/>
              <a:buNone/>
            </a:pPr>
            <a:r>
              <a:rPr lang="en-US" altLang="ja-JP" sz="2000" noProof="1">
                <a:solidFill>
                  <a:srgbClr val="0000FF"/>
                </a:solidFill>
                <a:latin typeface="ＭＳ Ｐゴシック" charset="-128"/>
              </a:rPr>
              <a:t>this</a:t>
            </a:r>
            <a:r>
              <a:rPr lang="en-US" altLang="ja-JP" sz="2000" noProof="1">
                <a:latin typeface="ＭＳ Ｐゴシック" charset="-128"/>
              </a:rPr>
              <a:t>.panelBinding.BindingData =</a:t>
            </a:r>
            <a:r>
              <a:rPr lang="en-US" altLang="ja-JP" sz="2000">
                <a:latin typeface="ＭＳ Ｐゴシック" charset="-128"/>
              </a:rPr>
              <a:t>       </a:t>
            </a:r>
          </a:p>
          <a:p>
            <a:pPr>
              <a:lnSpc>
                <a:spcPct val="80000"/>
              </a:lnSpc>
              <a:buFontTx/>
              <a:buNone/>
            </a:pPr>
            <a:r>
              <a:rPr lang="en-US" altLang="ja-JP" sz="2000">
                <a:solidFill>
                  <a:srgbClr val="0000FF"/>
                </a:solidFill>
                <a:latin typeface="ＭＳ Ｐゴシック" charset="-128"/>
              </a:rPr>
              <a:t>      </a:t>
            </a:r>
            <a:r>
              <a:rPr lang="en-US" altLang="ja-JP" sz="2000" noProof="1">
                <a:solidFill>
                  <a:srgbClr val="0000FF"/>
                </a:solidFill>
                <a:latin typeface="ＭＳ Ｐゴシック" charset="-128"/>
              </a:rPr>
              <a:t>this</a:t>
            </a:r>
            <a:r>
              <a:rPr lang="en-US" altLang="ja-JP" sz="2000" noProof="1">
                <a:latin typeface="ＭＳ Ｐゴシック" charset="-128"/>
              </a:rPr>
              <a:t>.member;</a:t>
            </a:r>
            <a:endParaRPr lang="en-US" altLang="ja-JP" sz="2000">
              <a:latin typeface="ＭＳ Ｐゴシック" charset="-128"/>
            </a:endParaRPr>
          </a:p>
          <a:p>
            <a:pPr>
              <a:lnSpc>
                <a:spcPct val="80000"/>
              </a:lnSpc>
              <a:buFontTx/>
              <a:buNone/>
            </a:pPr>
            <a:r>
              <a:rPr lang="en-US" altLang="ja-JP" sz="2000">
                <a:solidFill>
                  <a:srgbClr val="0000FF"/>
                </a:solidFill>
                <a:latin typeface="ＭＳ Ｐゴシック" charset="-128"/>
              </a:rPr>
              <a:t>this</a:t>
            </a:r>
            <a:r>
              <a:rPr lang="en-US" altLang="ja-JP" sz="2000">
                <a:latin typeface="ＭＳ Ｐゴシック" charset="-128"/>
              </a:rPr>
              <a:t>.panelBinding.StoreData();</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4"/>
          <p:cNvSpPr>
            <a:spLocks noGrp="1" noChangeArrowheads="1"/>
          </p:cNvSpPr>
          <p:nvPr>
            <p:ph type="title"/>
          </p:nvPr>
        </p:nvSpPr>
        <p:spPr/>
        <p:txBody>
          <a:bodyPr/>
          <a:lstStyle/>
          <a:p>
            <a:r>
              <a:rPr lang="ja-JP" altLang="en-US" sz="3200"/>
              <a:t>コントロールとクラスオブジェクトとのマッピング</a:t>
            </a:r>
          </a:p>
        </p:txBody>
      </p:sp>
      <p:pic>
        <p:nvPicPr>
          <p:cNvPr id="45062" name="Picture 6"/>
          <p:cNvPicPr>
            <a:picLocks noGrp="1" noChangeAspect="1" noChangeArrowheads="1"/>
          </p:cNvPicPr>
          <p:nvPr>
            <p:ph idx="1"/>
          </p:nvPr>
        </p:nvPicPr>
        <p:blipFill>
          <a:blip r:embed="rId2"/>
          <a:srcRect/>
          <a:stretch>
            <a:fillRect/>
          </a:stretch>
        </p:blipFill>
        <p:spPr>
          <a:xfrm>
            <a:off x="1058863" y="1052513"/>
            <a:ext cx="7026275" cy="5073650"/>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ja-JP" altLang="en-US" sz="4000"/>
              <a:t>メリット・デメリット</a:t>
            </a:r>
          </a:p>
        </p:txBody>
      </p:sp>
      <p:sp>
        <p:nvSpPr>
          <p:cNvPr id="61443" name="Rectangle 3"/>
          <p:cNvSpPr>
            <a:spLocks noGrp="1" noChangeArrowheads="1"/>
          </p:cNvSpPr>
          <p:nvPr>
            <p:ph type="body" idx="1"/>
          </p:nvPr>
        </p:nvSpPr>
        <p:spPr/>
        <p:txBody>
          <a:bodyPr/>
          <a:lstStyle/>
          <a:p>
            <a:r>
              <a:rPr lang="ja-JP" altLang="en-US" sz="2800"/>
              <a:t>メリット</a:t>
            </a:r>
          </a:p>
          <a:p>
            <a:pPr lvl="1"/>
            <a:r>
              <a:rPr lang="ja-JP" altLang="en-US" sz="2400"/>
              <a:t>多数のコードを書かなくても済む。</a:t>
            </a:r>
          </a:p>
          <a:p>
            <a:pPr lvl="1"/>
            <a:r>
              <a:rPr lang="ja-JP" altLang="en-US" sz="2400"/>
              <a:t>データの表示</a:t>
            </a:r>
            <a:r>
              <a:rPr lang="en-US" altLang="ja-JP" sz="2400"/>
              <a:t>/</a:t>
            </a:r>
            <a:r>
              <a:rPr lang="ja-JP" altLang="en-US" sz="2400"/>
              <a:t>取得の確認がテストコードで確認できる。</a:t>
            </a:r>
          </a:p>
          <a:p>
            <a:pPr lvl="2"/>
            <a:r>
              <a:rPr lang="en-US" altLang="ja-JP" sz="2000"/>
              <a:t>member.MemberName = “</a:t>
            </a:r>
            <a:r>
              <a:rPr lang="ja-JP" altLang="en-US" sz="2000"/>
              <a:t>テスト会員”</a:t>
            </a:r>
            <a:r>
              <a:rPr lang="en-US" altLang="ja-JP" sz="2000"/>
              <a:t>;</a:t>
            </a:r>
          </a:p>
          <a:p>
            <a:pPr lvl="2"/>
            <a:r>
              <a:rPr lang="en-US" altLang="ja-JP" sz="2000"/>
              <a:t>Assert. </a:t>
            </a:r>
            <a:r>
              <a:rPr lang="en-US" altLang="ja-JP" sz="2000" noProof="1"/>
              <a:t>AreEqual</a:t>
            </a:r>
            <a:r>
              <a:rPr lang="en-US" altLang="ja-JP" sz="2000"/>
              <a:t>(“</a:t>
            </a:r>
            <a:r>
              <a:rPr lang="ja-JP" altLang="en-US" sz="2000"/>
              <a:t>テスト会員”</a:t>
            </a:r>
            <a:r>
              <a:rPr lang="en-US" altLang="ja-JP" sz="2000"/>
              <a:t>,member.MemberName);</a:t>
            </a:r>
          </a:p>
          <a:p>
            <a:r>
              <a:rPr lang="ja-JP" altLang="en-US" sz="2800"/>
              <a:t>デメリット</a:t>
            </a:r>
          </a:p>
          <a:p>
            <a:pPr lvl="1"/>
            <a:r>
              <a:rPr lang="ja-JP" altLang="en-US" sz="2400"/>
              <a:t>バイディングコンテナを作成しなくてはならない。</a:t>
            </a:r>
          </a:p>
          <a:p>
            <a:pPr lvl="1"/>
            <a:r>
              <a:rPr lang="ja-JP" altLang="en-US" sz="2400"/>
              <a:t>バイディングコントロールを作成しなくてはならない。</a:t>
            </a:r>
          </a:p>
          <a:p>
            <a:pPr lvl="2"/>
            <a:r>
              <a:rPr lang="ja-JP" altLang="en-US" sz="2000"/>
              <a:t>但し、上記２つとも必要な時に一度の開発で済む。</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1443">
                                            <p:txEl>
                                              <p:pRg st="0" end="0"/>
                                            </p:txEl>
                                          </p:spTgt>
                                        </p:tgtEl>
                                        <p:attrNameLst>
                                          <p:attrName>style.visibility</p:attrName>
                                        </p:attrNameLst>
                                      </p:cBhvr>
                                      <p:to>
                                        <p:strVal val="visible"/>
                                      </p:to>
                                    </p:set>
                                    <p:animEffect transition="in" filter="wipe(left)">
                                      <p:cBhvr>
                                        <p:cTn id="7" dur="500"/>
                                        <p:tgtEl>
                                          <p:spTgt spid="614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nodeType="clickEffect">
                                  <p:stCondLst>
                                    <p:cond delay="0"/>
                                  </p:stCondLst>
                                  <p:childTnLst>
                                    <p:set>
                                      <p:cBhvr>
                                        <p:cTn id="11" dur="1" fill="hold">
                                          <p:stCondLst>
                                            <p:cond delay="0"/>
                                          </p:stCondLst>
                                        </p:cTn>
                                        <p:tgtEl>
                                          <p:spTgt spid="61443">
                                            <p:txEl>
                                              <p:pRg st="1" end="1"/>
                                            </p:txEl>
                                          </p:spTgt>
                                        </p:tgtEl>
                                        <p:attrNameLst>
                                          <p:attrName>style.visibility</p:attrName>
                                        </p:attrNameLst>
                                      </p:cBhvr>
                                      <p:to>
                                        <p:strVal val="visible"/>
                                      </p:to>
                                    </p:set>
                                    <p:anim calcmode="lin" valueType="num">
                                      <p:cBhvr>
                                        <p:cTn id="12" dur="500" fill="hold"/>
                                        <p:tgtEl>
                                          <p:spTgt spid="6144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6144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23" presetClass="entr" presetSubtype="16" fill="hold" nodeType="clickEffect">
                                  <p:stCondLst>
                                    <p:cond delay="0"/>
                                  </p:stCondLst>
                                  <p:childTnLst>
                                    <p:set>
                                      <p:cBhvr>
                                        <p:cTn id="17" dur="1" fill="hold">
                                          <p:stCondLst>
                                            <p:cond delay="0"/>
                                          </p:stCondLst>
                                        </p:cTn>
                                        <p:tgtEl>
                                          <p:spTgt spid="61443">
                                            <p:txEl>
                                              <p:pRg st="2" end="2"/>
                                            </p:txEl>
                                          </p:spTgt>
                                        </p:tgtEl>
                                        <p:attrNameLst>
                                          <p:attrName>style.visibility</p:attrName>
                                        </p:attrNameLst>
                                      </p:cBhvr>
                                      <p:to>
                                        <p:strVal val="visible"/>
                                      </p:to>
                                    </p:set>
                                    <p:anim calcmode="lin" valueType="num">
                                      <p:cBhvr>
                                        <p:cTn id="18" dur="500" fill="hold"/>
                                        <p:tgtEl>
                                          <p:spTgt spid="61443">
                                            <p:txEl>
                                              <p:pRg st="2" end="2"/>
                                            </p:txEl>
                                          </p:spTgt>
                                        </p:tgtEl>
                                        <p:attrNameLst>
                                          <p:attrName>ppt_w</p:attrName>
                                        </p:attrNameLst>
                                      </p:cBhvr>
                                      <p:tavLst>
                                        <p:tav tm="0">
                                          <p:val>
                                            <p:fltVal val="0"/>
                                          </p:val>
                                        </p:tav>
                                        <p:tav tm="100000">
                                          <p:val>
                                            <p:strVal val="#ppt_w"/>
                                          </p:val>
                                        </p:tav>
                                      </p:tavLst>
                                    </p:anim>
                                    <p:anim calcmode="lin" valueType="num">
                                      <p:cBhvr>
                                        <p:cTn id="19" dur="500" fill="hold"/>
                                        <p:tgtEl>
                                          <p:spTgt spid="61443">
                                            <p:txEl>
                                              <p:pRg st="2" end="2"/>
                                            </p:txEl>
                                          </p:spTgt>
                                        </p:tgtEl>
                                        <p:attrNameLst>
                                          <p:attrName>ppt_h</p:attrName>
                                        </p:attrNameLst>
                                      </p:cBhvr>
                                      <p:tavLst>
                                        <p:tav tm="0">
                                          <p:val>
                                            <p:fltVal val="0"/>
                                          </p:val>
                                        </p:tav>
                                        <p:tav tm="100000">
                                          <p:val>
                                            <p:strVal val="#ppt_h"/>
                                          </p:val>
                                        </p:tav>
                                      </p:tavLst>
                                    </p:anim>
                                  </p:childTnLst>
                                </p:cTn>
                              </p:par>
                              <p:par>
                                <p:cTn id="20" presetID="23" presetClass="entr" presetSubtype="16" fill="hold" nodeType="withEffect">
                                  <p:stCondLst>
                                    <p:cond delay="0"/>
                                  </p:stCondLst>
                                  <p:childTnLst>
                                    <p:set>
                                      <p:cBhvr>
                                        <p:cTn id="21" dur="1" fill="hold">
                                          <p:stCondLst>
                                            <p:cond delay="0"/>
                                          </p:stCondLst>
                                        </p:cTn>
                                        <p:tgtEl>
                                          <p:spTgt spid="61443">
                                            <p:txEl>
                                              <p:pRg st="3" end="3"/>
                                            </p:txEl>
                                          </p:spTgt>
                                        </p:tgtEl>
                                        <p:attrNameLst>
                                          <p:attrName>style.visibility</p:attrName>
                                        </p:attrNameLst>
                                      </p:cBhvr>
                                      <p:to>
                                        <p:strVal val="visible"/>
                                      </p:to>
                                    </p:set>
                                    <p:anim calcmode="lin" valueType="num">
                                      <p:cBhvr>
                                        <p:cTn id="22" dur="500" fill="hold"/>
                                        <p:tgtEl>
                                          <p:spTgt spid="6144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61443">
                                            <p:txEl>
                                              <p:pRg st="3" end="3"/>
                                            </p:txEl>
                                          </p:spTgt>
                                        </p:tgtEl>
                                        <p:attrNameLst>
                                          <p:attrName>ppt_h</p:attrName>
                                        </p:attrNameLst>
                                      </p:cBhvr>
                                      <p:tavLst>
                                        <p:tav tm="0">
                                          <p:val>
                                            <p:fltVal val="0"/>
                                          </p:val>
                                        </p:tav>
                                        <p:tav tm="100000">
                                          <p:val>
                                            <p:strVal val="#ppt_h"/>
                                          </p:val>
                                        </p:tav>
                                      </p:tavLst>
                                    </p:anim>
                                  </p:childTnLst>
                                </p:cTn>
                              </p:par>
                              <p:par>
                                <p:cTn id="24" presetID="23" presetClass="entr" presetSubtype="16" fill="hold" nodeType="withEffect">
                                  <p:stCondLst>
                                    <p:cond delay="0"/>
                                  </p:stCondLst>
                                  <p:childTnLst>
                                    <p:set>
                                      <p:cBhvr>
                                        <p:cTn id="25" dur="1" fill="hold">
                                          <p:stCondLst>
                                            <p:cond delay="0"/>
                                          </p:stCondLst>
                                        </p:cTn>
                                        <p:tgtEl>
                                          <p:spTgt spid="61443">
                                            <p:txEl>
                                              <p:pRg st="4" end="4"/>
                                            </p:txEl>
                                          </p:spTgt>
                                        </p:tgtEl>
                                        <p:attrNameLst>
                                          <p:attrName>style.visibility</p:attrName>
                                        </p:attrNameLst>
                                      </p:cBhvr>
                                      <p:to>
                                        <p:strVal val="visible"/>
                                      </p:to>
                                    </p:set>
                                    <p:anim calcmode="lin" valueType="num">
                                      <p:cBhvr>
                                        <p:cTn id="26" dur="500" fill="hold"/>
                                        <p:tgtEl>
                                          <p:spTgt spid="61443">
                                            <p:txEl>
                                              <p:pRg st="4" end="4"/>
                                            </p:txEl>
                                          </p:spTgt>
                                        </p:tgtEl>
                                        <p:attrNameLst>
                                          <p:attrName>ppt_w</p:attrName>
                                        </p:attrNameLst>
                                      </p:cBhvr>
                                      <p:tavLst>
                                        <p:tav tm="0">
                                          <p:val>
                                            <p:fltVal val="0"/>
                                          </p:val>
                                        </p:tav>
                                        <p:tav tm="100000">
                                          <p:val>
                                            <p:strVal val="#ppt_w"/>
                                          </p:val>
                                        </p:tav>
                                      </p:tavLst>
                                    </p:anim>
                                    <p:anim calcmode="lin" valueType="num">
                                      <p:cBhvr>
                                        <p:cTn id="27" dur="500" fill="hold"/>
                                        <p:tgtEl>
                                          <p:spTgt spid="6144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61443">
                                            <p:txEl>
                                              <p:pRg st="5" end="5"/>
                                            </p:txEl>
                                          </p:spTgt>
                                        </p:tgtEl>
                                        <p:attrNameLst>
                                          <p:attrName>style.visibility</p:attrName>
                                        </p:attrNameLst>
                                      </p:cBhvr>
                                      <p:to>
                                        <p:strVal val="visible"/>
                                      </p:to>
                                    </p:set>
                                    <p:animEffect transition="in" filter="wipe(left)">
                                      <p:cBhvr>
                                        <p:cTn id="32" dur="500"/>
                                        <p:tgtEl>
                                          <p:spTgt spid="6144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nodeType="clickEffect">
                                  <p:stCondLst>
                                    <p:cond delay="0"/>
                                  </p:stCondLst>
                                  <p:childTnLst>
                                    <p:set>
                                      <p:cBhvr>
                                        <p:cTn id="36" dur="1" fill="hold">
                                          <p:stCondLst>
                                            <p:cond delay="0"/>
                                          </p:stCondLst>
                                        </p:cTn>
                                        <p:tgtEl>
                                          <p:spTgt spid="61443">
                                            <p:txEl>
                                              <p:pRg st="6" end="6"/>
                                            </p:txEl>
                                          </p:spTgt>
                                        </p:tgtEl>
                                        <p:attrNameLst>
                                          <p:attrName>style.visibility</p:attrName>
                                        </p:attrNameLst>
                                      </p:cBhvr>
                                      <p:to>
                                        <p:strVal val="visible"/>
                                      </p:to>
                                    </p:set>
                                    <p:anim calcmode="lin" valueType="num">
                                      <p:cBhvr>
                                        <p:cTn id="37" dur="500" fill="hold"/>
                                        <p:tgtEl>
                                          <p:spTgt spid="61443">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61443">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16" fill="hold" nodeType="clickEffect">
                                  <p:stCondLst>
                                    <p:cond delay="0"/>
                                  </p:stCondLst>
                                  <p:childTnLst>
                                    <p:set>
                                      <p:cBhvr>
                                        <p:cTn id="42" dur="1" fill="hold">
                                          <p:stCondLst>
                                            <p:cond delay="0"/>
                                          </p:stCondLst>
                                        </p:cTn>
                                        <p:tgtEl>
                                          <p:spTgt spid="61443">
                                            <p:txEl>
                                              <p:pRg st="7" end="7"/>
                                            </p:txEl>
                                          </p:spTgt>
                                        </p:tgtEl>
                                        <p:attrNameLst>
                                          <p:attrName>style.visibility</p:attrName>
                                        </p:attrNameLst>
                                      </p:cBhvr>
                                      <p:to>
                                        <p:strVal val="visible"/>
                                      </p:to>
                                    </p:set>
                                    <p:anim calcmode="lin" valueType="num">
                                      <p:cBhvr>
                                        <p:cTn id="43" dur="500" fill="hold"/>
                                        <p:tgtEl>
                                          <p:spTgt spid="61443">
                                            <p:txEl>
                                              <p:pRg st="7" end="7"/>
                                            </p:txEl>
                                          </p:spTgt>
                                        </p:tgtEl>
                                        <p:attrNameLst>
                                          <p:attrName>ppt_w</p:attrName>
                                        </p:attrNameLst>
                                      </p:cBhvr>
                                      <p:tavLst>
                                        <p:tav tm="0">
                                          <p:val>
                                            <p:fltVal val="0"/>
                                          </p:val>
                                        </p:tav>
                                        <p:tav tm="100000">
                                          <p:val>
                                            <p:strVal val="#ppt_w"/>
                                          </p:val>
                                        </p:tav>
                                      </p:tavLst>
                                    </p:anim>
                                    <p:anim calcmode="lin" valueType="num">
                                      <p:cBhvr>
                                        <p:cTn id="44" dur="500" fill="hold"/>
                                        <p:tgtEl>
                                          <p:spTgt spid="61443">
                                            <p:txEl>
                                              <p:pRg st="7" end="7"/>
                                            </p:txEl>
                                          </p:spTgt>
                                        </p:tgtEl>
                                        <p:attrNameLst>
                                          <p:attrName>ppt_h</p:attrName>
                                        </p:attrNameLst>
                                      </p:cBhvr>
                                      <p:tavLst>
                                        <p:tav tm="0">
                                          <p:val>
                                            <p:fltVal val="0"/>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nodeType="clickEffect">
                                  <p:stCondLst>
                                    <p:cond delay="0"/>
                                  </p:stCondLst>
                                  <p:childTnLst>
                                    <p:set>
                                      <p:cBhvr>
                                        <p:cTn id="48" dur="1" fill="hold">
                                          <p:stCondLst>
                                            <p:cond delay="0"/>
                                          </p:stCondLst>
                                        </p:cTn>
                                        <p:tgtEl>
                                          <p:spTgt spid="61443">
                                            <p:txEl>
                                              <p:pRg st="8" end="8"/>
                                            </p:txEl>
                                          </p:spTgt>
                                        </p:tgtEl>
                                        <p:attrNameLst>
                                          <p:attrName>style.visibility</p:attrName>
                                        </p:attrNameLst>
                                      </p:cBhvr>
                                      <p:to>
                                        <p:strVal val="visible"/>
                                      </p:to>
                                    </p:set>
                                    <p:animEffect transition="in" filter="fade">
                                      <p:cBhvr>
                                        <p:cTn id="49" dur="500"/>
                                        <p:tgtEl>
                                          <p:spTgt spid="61443">
                                            <p:txEl>
                                              <p:pRg st="8" end="8"/>
                                            </p:txEl>
                                          </p:spTgt>
                                        </p:tgtEl>
                                      </p:cBhvr>
                                    </p:animEffect>
                                    <p:anim calcmode="lin" valueType="num">
                                      <p:cBhvr>
                                        <p:cTn id="50" dur="500" fill="hold"/>
                                        <p:tgtEl>
                                          <p:spTgt spid="61443">
                                            <p:txEl>
                                              <p:pRg st="8" end="8"/>
                                            </p:txEl>
                                          </p:spTgt>
                                        </p:tgtEl>
                                        <p:attrNameLst>
                                          <p:attrName>ppt_x</p:attrName>
                                        </p:attrNameLst>
                                      </p:cBhvr>
                                      <p:tavLst>
                                        <p:tav tm="0">
                                          <p:val>
                                            <p:strVal val="#ppt_x"/>
                                          </p:val>
                                        </p:tav>
                                        <p:tav tm="100000">
                                          <p:val>
                                            <p:strVal val="#ppt_x"/>
                                          </p:val>
                                        </p:tav>
                                      </p:tavLst>
                                    </p:anim>
                                    <p:anim calcmode="lin" valueType="num">
                                      <p:cBhvr>
                                        <p:cTn id="51" dur="500" fill="hold"/>
                                        <p:tgtEl>
                                          <p:spTgt spid="6144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4" name="Rectangle 4"/>
          <p:cNvSpPr>
            <a:spLocks noGrp="1" noChangeArrowheads="1"/>
          </p:cNvSpPr>
          <p:nvPr>
            <p:ph type="ctrTitle"/>
          </p:nvPr>
        </p:nvSpPr>
        <p:spPr/>
        <p:txBody>
          <a:bodyPr/>
          <a:lstStyle/>
          <a:p>
            <a:r>
              <a:rPr lang="ja-JP" altLang="en-US" sz="4000" u="sng">
                <a:solidFill>
                  <a:schemeClr val="tx1"/>
                </a:solidFill>
              </a:rPr>
              <a:t>具体的にコードを使用しての説明</a:t>
            </a:r>
          </a:p>
        </p:txBody>
      </p:sp>
      <p:sp>
        <p:nvSpPr>
          <p:cNvPr id="112645" name="Rectangle 5"/>
          <p:cNvSpPr>
            <a:spLocks noGrp="1" noChangeArrowheads="1"/>
          </p:cNvSpPr>
          <p:nvPr>
            <p:ph type="subTitle" idx="1"/>
          </p:nvPr>
        </p:nvSpPr>
        <p:spPr/>
        <p:txBody>
          <a:bodyPr/>
          <a:lstStyle/>
          <a:p>
            <a:endParaRPr lang="ja-JP" altLang="ja-JP"/>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6" name="Rectangle 6"/>
          <p:cNvSpPr>
            <a:spLocks noGrp="1" noChangeArrowheads="1"/>
          </p:cNvSpPr>
          <p:nvPr>
            <p:ph type="title"/>
          </p:nvPr>
        </p:nvSpPr>
        <p:spPr/>
        <p:txBody>
          <a:bodyPr/>
          <a:lstStyle/>
          <a:p>
            <a:r>
              <a:rPr lang="ja-JP" altLang="en-US" sz="3200"/>
              <a:t>ＧＵＩ側のクラス図</a:t>
            </a:r>
            <a:r>
              <a:rPr lang="en-US" altLang="ja-JP" sz="3200"/>
              <a:t>(</a:t>
            </a:r>
            <a:r>
              <a:rPr lang="ja-JP" altLang="en-US" sz="3200"/>
              <a:t>抜粋</a:t>
            </a:r>
            <a:r>
              <a:rPr lang="en-US" altLang="ja-JP" sz="3200"/>
              <a:t>)</a:t>
            </a:r>
          </a:p>
        </p:txBody>
      </p:sp>
      <p:graphicFrame>
        <p:nvGraphicFramePr>
          <p:cNvPr id="92170" name="Object 10"/>
          <p:cNvGraphicFramePr>
            <a:graphicFrameLocks noChangeAspect="1"/>
          </p:cNvGraphicFramePr>
          <p:nvPr>
            <p:ph sz="half" idx="1"/>
          </p:nvPr>
        </p:nvGraphicFramePr>
        <p:xfrm>
          <a:off x="457200" y="1196975"/>
          <a:ext cx="4038600" cy="4679950"/>
        </p:xfrm>
        <a:graphic>
          <a:graphicData uri="http://schemas.openxmlformats.org/presentationml/2006/ole">
            <p:oleObj spid="_x0000_s92170" name="Visio" r:id="rId3" imgW="3211644" imgH="2775992" progId="">
              <p:embed/>
            </p:oleObj>
          </a:graphicData>
        </a:graphic>
      </p:graphicFrame>
      <p:graphicFrame>
        <p:nvGraphicFramePr>
          <p:cNvPr id="92171" name="Object 11"/>
          <p:cNvGraphicFramePr>
            <a:graphicFrameLocks noChangeAspect="1"/>
          </p:cNvGraphicFramePr>
          <p:nvPr>
            <p:ph sz="half" idx="2"/>
          </p:nvPr>
        </p:nvGraphicFramePr>
        <p:xfrm>
          <a:off x="5076825" y="2420938"/>
          <a:ext cx="3467100" cy="2233612"/>
        </p:xfrm>
        <a:graphic>
          <a:graphicData uri="http://schemas.openxmlformats.org/presentationml/2006/ole">
            <p:oleObj spid="_x0000_s92171" name="Visio" r:id="rId4" imgW="1583063" imgH="1271584" progId="">
              <p:embed/>
            </p:oleObj>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ectangle 4"/>
          <p:cNvSpPr>
            <a:spLocks noGrp="1" noChangeArrowheads="1"/>
          </p:cNvSpPr>
          <p:nvPr>
            <p:ph type="title"/>
          </p:nvPr>
        </p:nvSpPr>
        <p:spPr/>
        <p:txBody>
          <a:bodyPr/>
          <a:lstStyle/>
          <a:p>
            <a:r>
              <a:rPr lang="ja-JP" altLang="en-US" sz="3200"/>
              <a:t>データ側のクラス図</a:t>
            </a:r>
            <a:r>
              <a:rPr lang="en-US" altLang="ja-JP" sz="3200"/>
              <a:t>(</a:t>
            </a:r>
            <a:r>
              <a:rPr lang="ja-JP" altLang="en-US" sz="3200"/>
              <a:t>抜粋</a:t>
            </a:r>
            <a:r>
              <a:rPr lang="en-US" altLang="ja-JP" sz="3200"/>
              <a:t>)</a:t>
            </a:r>
          </a:p>
        </p:txBody>
      </p:sp>
      <p:graphicFrame>
        <p:nvGraphicFramePr>
          <p:cNvPr id="40966" name="Object 6"/>
          <p:cNvGraphicFramePr>
            <a:graphicFrameLocks noChangeAspect="1"/>
          </p:cNvGraphicFramePr>
          <p:nvPr>
            <p:ph idx="1"/>
          </p:nvPr>
        </p:nvGraphicFramePr>
        <p:xfrm>
          <a:off x="3348038" y="908050"/>
          <a:ext cx="2663825" cy="5184775"/>
        </p:xfrm>
        <a:graphic>
          <a:graphicData uri="http://schemas.openxmlformats.org/presentationml/2006/ole">
            <p:oleObj spid="_x0000_s40966" name="Visio" r:id="rId3" imgW="1646462" imgH="3936334" progId="">
              <p:embed/>
            </p:oleObj>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ja-JP" altLang="en-US" sz="3600"/>
              <a:t>コントロール側でのインターフェース</a:t>
            </a:r>
          </a:p>
        </p:txBody>
      </p:sp>
      <p:sp>
        <p:nvSpPr>
          <p:cNvPr id="62467" name="Rectangle 3"/>
          <p:cNvSpPr>
            <a:spLocks noGrp="1" noChangeArrowheads="1"/>
          </p:cNvSpPr>
          <p:nvPr>
            <p:ph type="body" idx="1"/>
          </p:nvPr>
        </p:nvSpPr>
        <p:spPr/>
        <p:txBody>
          <a:bodyPr/>
          <a:lstStyle/>
          <a:p>
            <a:pPr>
              <a:lnSpc>
                <a:spcPct val="80000"/>
              </a:lnSpc>
            </a:pPr>
            <a:r>
              <a:rPr lang="ja-JP" altLang="en-US" sz="2800"/>
              <a:t>データバインディングコンテナ</a:t>
            </a:r>
          </a:p>
          <a:p>
            <a:pPr>
              <a:lnSpc>
                <a:spcPct val="80000"/>
              </a:lnSpc>
              <a:buFontTx/>
              <a:buNone/>
            </a:pPr>
            <a:r>
              <a:rPr lang="ja-JP" altLang="en-US" sz="2000">
                <a:solidFill>
                  <a:srgbClr val="0000FF"/>
                </a:solidFill>
              </a:rPr>
              <a:t>	</a:t>
            </a:r>
            <a:r>
              <a:rPr lang="en-US" altLang="ja-JP" sz="2400">
                <a:solidFill>
                  <a:srgbClr val="0000FF"/>
                </a:solidFill>
              </a:rPr>
              <a:t>public interface</a:t>
            </a:r>
            <a:r>
              <a:rPr lang="en-US" altLang="ja-JP" sz="2400" b="1"/>
              <a:t> </a:t>
            </a:r>
            <a:r>
              <a:rPr lang="en-US" altLang="ja-JP" sz="2400" b="1">
                <a:solidFill>
                  <a:srgbClr val="0099FF"/>
                </a:solidFill>
              </a:rPr>
              <a:t>IBindingContainer</a:t>
            </a:r>
          </a:p>
          <a:p>
            <a:pPr>
              <a:lnSpc>
                <a:spcPct val="80000"/>
              </a:lnSpc>
              <a:buFontTx/>
              <a:buNone/>
            </a:pPr>
            <a:r>
              <a:rPr lang="en-US" altLang="ja-JP" sz="2000"/>
              <a:t>	{</a:t>
            </a:r>
          </a:p>
          <a:p>
            <a:pPr>
              <a:lnSpc>
                <a:spcPct val="80000"/>
              </a:lnSpc>
              <a:buFontTx/>
              <a:buNone/>
            </a:pPr>
            <a:r>
              <a:rPr lang="en-US" altLang="ja-JP" sz="2400"/>
              <a:t>		</a:t>
            </a:r>
            <a:r>
              <a:rPr lang="en-US" altLang="ja-JP" sz="2400">
                <a:solidFill>
                  <a:srgbClr val="0000FF"/>
                </a:solidFill>
              </a:rPr>
              <a:t>bool</a:t>
            </a:r>
            <a:r>
              <a:rPr lang="en-US" altLang="ja-JP" sz="2400"/>
              <a:t> CanBinding{</a:t>
            </a:r>
            <a:r>
              <a:rPr lang="en-US" altLang="ja-JP" sz="2400">
                <a:solidFill>
                  <a:srgbClr val="0000FF"/>
                </a:solidFill>
              </a:rPr>
              <a:t>get</a:t>
            </a:r>
            <a:r>
              <a:rPr lang="en-US" altLang="ja-JP" sz="2400"/>
              <a:t>;}</a:t>
            </a:r>
          </a:p>
          <a:p>
            <a:pPr>
              <a:lnSpc>
                <a:spcPct val="80000"/>
              </a:lnSpc>
              <a:buFontTx/>
              <a:buNone/>
            </a:pPr>
            <a:r>
              <a:rPr lang="en-US" altLang="ja-JP" sz="2400"/>
              <a:t>		</a:t>
            </a:r>
            <a:r>
              <a:rPr lang="en-US" altLang="ja-JP" sz="2400">
                <a:solidFill>
                  <a:srgbClr val="0099FF"/>
                </a:solidFill>
              </a:rPr>
              <a:t>IBinding</a:t>
            </a:r>
            <a:r>
              <a:rPr lang="en-US" altLang="ja-JP" sz="2400"/>
              <a:t> BindingData{</a:t>
            </a:r>
            <a:r>
              <a:rPr lang="en-US" altLang="ja-JP" sz="2400">
                <a:solidFill>
                  <a:srgbClr val="0000FF"/>
                </a:solidFill>
              </a:rPr>
              <a:t>set</a:t>
            </a:r>
            <a:r>
              <a:rPr lang="en-US" altLang="ja-JP" sz="2400"/>
              <a:t>;</a:t>
            </a:r>
            <a:r>
              <a:rPr lang="en-US" altLang="ja-JP" sz="2400">
                <a:solidFill>
                  <a:srgbClr val="0000FF"/>
                </a:solidFill>
              </a:rPr>
              <a:t>get</a:t>
            </a:r>
            <a:r>
              <a:rPr lang="en-US" altLang="ja-JP" sz="2400"/>
              <a:t>;}</a:t>
            </a:r>
          </a:p>
          <a:p>
            <a:pPr>
              <a:lnSpc>
                <a:spcPct val="80000"/>
              </a:lnSpc>
              <a:buFontTx/>
              <a:buNone/>
            </a:pPr>
            <a:r>
              <a:rPr lang="en-US" altLang="ja-JP" sz="2400"/>
              <a:t>		</a:t>
            </a:r>
            <a:r>
              <a:rPr lang="en-US" altLang="ja-JP" sz="2400">
                <a:solidFill>
                  <a:srgbClr val="0000FF"/>
                </a:solidFill>
              </a:rPr>
              <a:t>void</a:t>
            </a:r>
            <a:r>
              <a:rPr lang="en-US" altLang="ja-JP" sz="2400"/>
              <a:t> ViewData();</a:t>
            </a:r>
          </a:p>
          <a:p>
            <a:pPr>
              <a:lnSpc>
                <a:spcPct val="80000"/>
              </a:lnSpc>
              <a:buFontTx/>
              <a:buNone/>
            </a:pPr>
            <a:r>
              <a:rPr lang="en-US" altLang="ja-JP" sz="2400"/>
              <a:t>		</a:t>
            </a:r>
            <a:r>
              <a:rPr lang="en-US" altLang="ja-JP" sz="2400">
                <a:solidFill>
                  <a:srgbClr val="0000FF"/>
                </a:solidFill>
              </a:rPr>
              <a:t>void</a:t>
            </a:r>
            <a:r>
              <a:rPr lang="en-US" altLang="ja-JP" sz="2400"/>
              <a:t> StoreData();</a:t>
            </a:r>
          </a:p>
          <a:p>
            <a:pPr>
              <a:lnSpc>
                <a:spcPct val="80000"/>
              </a:lnSpc>
              <a:buFontTx/>
              <a:buNone/>
            </a:pPr>
            <a:r>
              <a:rPr lang="en-US" altLang="ja-JP" sz="2000"/>
              <a:t>	}</a:t>
            </a:r>
          </a:p>
          <a:p>
            <a:pPr>
              <a:lnSpc>
                <a:spcPct val="80000"/>
              </a:lnSpc>
            </a:pPr>
            <a:r>
              <a:rPr lang="ja-JP" altLang="en-US" sz="2800"/>
              <a:t>データバインディングコントロール</a:t>
            </a:r>
          </a:p>
          <a:p>
            <a:pPr>
              <a:lnSpc>
                <a:spcPct val="80000"/>
              </a:lnSpc>
              <a:buFontTx/>
              <a:buNone/>
            </a:pPr>
            <a:r>
              <a:rPr lang="ja-JP" altLang="en-US" sz="2000"/>
              <a:t>	</a:t>
            </a:r>
            <a:r>
              <a:rPr lang="en-US" altLang="ja-JP" sz="2400">
                <a:solidFill>
                  <a:srgbClr val="0000FF"/>
                </a:solidFill>
              </a:rPr>
              <a:t>public interface</a:t>
            </a:r>
            <a:r>
              <a:rPr lang="en-US" altLang="ja-JP" sz="2400"/>
              <a:t> </a:t>
            </a:r>
            <a:r>
              <a:rPr lang="en-US" altLang="ja-JP" sz="2400" b="1">
                <a:solidFill>
                  <a:srgbClr val="0099FF"/>
                </a:solidFill>
              </a:rPr>
              <a:t>IBindingControl</a:t>
            </a:r>
          </a:p>
          <a:p>
            <a:pPr>
              <a:lnSpc>
                <a:spcPct val="80000"/>
              </a:lnSpc>
              <a:buFontTx/>
              <a:buNone/>
            </a:pPr>
            <a:r>
              <a:rPr lang="en-US" altLang="ja-JP" sz="2000"/>
              <a:t>	{</a:t>
            </a:r>
          </a:p>
          <a:p>
            <a:pPr>
              <a:lnSpc>
                <a:spcPct val="80000"/>
              </a:lnSpc>
              <a:buFontTx/>
              <a:buNone/>
            </a:pPr>
            <a:r>
              <a:rPr lang="en-US" altLang="ja-JP" sz="2400"/>
              <a:t>		</a:t>
            </a:r>
            <a:r>
              <a:rPr lang="en-US" altLang="ja-JP" sz="2400">
                <a:solidFill>
                  <a:srgbClr val="0000FF"/>
                </a:solidFill>
              </a:rPr>
              <a:t>string</a:t>
            </a:r>
            <a:r>
              <a:rPr lang="en-US" altLang="ja-JP" sz="2400"/>
              <a:t> MappingName{</a:t>
            </a:r>
            <a:r>
              <a:rPr lang="en-US" altLang="ja-JP" sz="2400">
                <a:solidFill>
                  <a:srgbClr val="0000FF"/>
                </a:solidFill>
              </a:rPr>
              <a:t>set</a:t>
            </a:r>
            <a:r>
              <a:rPr lang="en-US" altLang="ja-JP" sz="2400"/>
              <a:t>;</a:t>
            </a:r>
            <a:r>
              <a:rPr lang="en-US" altLang="ja-JP" sz="2400">
                <a:solidFill>
                  <a:srgbClr val="0000FF"/>
                </a:solidFill>
              </a:rPr>
              <a:t>get</a:t>
            </a:r>
            <a:r>
              <a:rPr lang="en-US" altLang="ja-JP" sz="2400"/>
              <a:t>;}</a:t>
            </a:r>
          </a:p>
          <a:p>
            <a:pPr>
              <a:lnSpc>
                <a:spcPct val="80000"/>
              </a:lnSpc>
              <a:buFontTx/>
              <a:buNone/>
            </a:pPr>
            <a:r>
              <a:rPr lang="en-US" altLang="ja-JP" sz="2400"/>
              <a:t>		</a:t>
            </a:r>
            <a:r>
              <a:rPr lang="en-US" altLang="ja-JP" sz="2400">
                <a:solidFill>
                  <a:srgbClr val="0000FF"/>
                </a:solidFill>
              </a:rPr>
              <a:t>object</a:t>
            </a:r>
            <a:r>
              <a:rPr lang="en-US" altLang="ja-JP" sz="2400"/>
              <a:t> MappingData{</a:t>
            </a:r>
            <a:r>
              <a:rPr lang="en-US" altLang="ja-JP" sz="2400">
                <a:solidFill>
                  <a:srgbClr val="0000FF"/>
                </a:solidFill>
              </a:rPr>
              <a:t>set</a:t>
            </a:r>
            <a:r>
              <a:rPr lang="en-US" altLang="ja-JP" sz="2400"/>
              <a:t>;</a:t>
            </a:r>
            <a:r>
              <a:rPr lang="en-US" altLang="ja-JP" sz="2400">
                <a:solidFill>
                  <a:srgbClr val="0000FF"/>
                </a:solidFill>
              </a:rPr>
              <a:t>get</a:t>
            </a:r>
            <a:r>
              <a:rPr lang="en-US" altLang="ja-JP" sz="2400"/>
              <a:t>;}</a:t>
            </a:r>
          </a:p>
          <a:p>
            <a:pPr>
              <a:lnSpc>
                <a:spcPct val="80000"/>
              </a:lnSpc>
              <a:buFontTx/>
              <a:buNone/>
            </a:pPr>
            <a:r>
              <a:rPr lang="en-US" altLang="ja-JP" sz="2000"/>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ja-JP" altLang="en-US" sz="3600"/>
              <a:t>データ側でのインターフェース</a:t>
            </a:r>
          </a:p>
        </p:txBody>
      </p:sp>
      <p:sp>
        <p:nvSpPr>
          <p:cNvPr id="66563" name="Rectangle 3"/>
          <p:cNvSpPr>
            <a:spLocks noGrp="1" noChangeArrowheads="1"/>
          </p:cNvSpPr>
          <p:nvPr>
            <p:ph type="body" idx="1"/>
          </p:nvPr>
        </p:nvSpPr>
        <p:spPr/>
        <p:txBody>
          <a:bodyPr/>
          <a:lstStyle/>
          <a:p>
            <a:r>
              <a:rPr lang="ja-JP" altLang="en-US" sz="2800"/>
              <a:t>データバインディング対象クラス</a:t>
            </a:r>
          </a:p>
          <a:p>
            <a:pPr>
              <a:buFontTx/>
              <a:buNone/>
            </a:pPr>
            <a:r>
              <a:rPr lang="ja-JP" altLang="en-US" sz="2400">
                <a:solidFill>
                  <a:srgbClr val="0000FF"/>
                </a:solidFill>
              </a:rPr>
              <a:t>	</a:t>
            </a:r>
            <a:r>
              <a:rPr lang="en-US" altLang="ja-JP" sz="2400">
                <a:solidFill>
                  <a:srgbClr val="0000FF"/>
                </a:solidFill>
              </a:rPr>
              <a:t>public interface</a:t>
            </a:r>
            <a:r>
              <a:rPr lang="en-US" altLang="ja-JP" sz="2400" b="1"/>
              <a:t> </a:t>
            </a:r>
            <a:r>
              <a:rPr lang="en-US" altLang="ja-JP" sz="2400" b="1">
                <a:solidFill>
                  <a:srgbClr val="0099FF"/>
                </a:solidFill>
              </a:rPr>
              <a:t>IBinding</a:t>
            </a:r>
          </a:p>
          <a:p>
            <a:pPr>
              <a:buFontTx/>
              <a:buNone/>
            </a:pPr>
            <a:r>
              <a:rPr lang="en-US" altLang="ja-JP" sz="2000"/>
              <a:t>	{</a:t>
            </a:r>
          </a:p>
          <a:p>
            <a:pPr>
              <a:buFontTx/>
              <a:buNone/>
            </a:pPr>
            <a:r>
              <a:rPr lang="en-US" altLang="ja-JP" sz="2400"/>
              <a:t>		</a:t>
            </a:r>
            <a:r>
              <a:rPr lang="en-US" altLang="ja-JP" sz="2400">
                <a:solidFill>
                  <a:srgbClr val="0000FF"/>
                </a:solidFill>
              </a:rPr>
              <a:t>Type</a:t>
            </a:r>
            <a:r>
              <a:rPr lang="en-US" altLang="ja-JP" sz="2400"/>
              <a:t> GetType();</a:t>
            </a:r>
          </a:p>
          <a:p>
            <a:pPr>
              <a:buFontTx/>
              <a:buNone/>
            </a:pPr>
            <a:r>
              <a:rPr lang="en-US" altLang="ja-JP" sz="2000"/>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en-US" altLang="ja-JP"/>
              <a:t>TextBox</a:t>
            </a:r>
            <a:r>
              <a:rPr lang="ja-JP" altLang="en-US"/>
              <a:t>コントロール</a:t>
            </a:r>
          </a:p>
        </p:txBody>
      </p:sp>
      <p:sp>
        <p:nvSpPr>
          <p:cNvPr id="96261" name="Rectangle 5"/>
          <p:cNvSpPr>
            <a:spLocks noGrp="1" noChangeArrowheads="1"/>
          </p:cNvSpPr>
          <p:nvPr>
            <p:ph type="body" idx="1"/>
          </p:nvPr>
        </p:nvSpPr>
        <p:spPr/>
        <p:txBody>
          <a:bodyPr/>
          <a:lstStyle/>
          <a:p>
            <a:pPr>
              <a:lnSpc>
                <a:spcPct val="80000"/>
              </a:lnSpc>
              <a:buFontTx/>
              <a:buNone/>
            </a:pPr>
            <a:r>
              <a:rPr lang="en-US" altLang="ja-JP" sz="2400">
                <a:solidFill>
                  <a:srgbClr val="0000FF"/>
                </a:solidFill>
              </a:rPr>
              <a:t>public string</a:t>
            </a:r>
            <a:r>
              <a:rPr lang="en-US" altLang="ja-JP" sz="2400"/>
              <a:t> MappingName</a:t>
            </a:r>
          </a:p>
          <a:p>
            <a:pPr>
              <a:lnSpc>
                <a:spcPct val="80000"/>
              </a:lnSpc>
              <a:buFontTx/>
              <a:buNone/>
            </a:pPr>
            <a:r>
              <a:rPr lang="en-US" altLang="ja-JP" sz="2000"/>
              <a:t>{</a:t>
            </a:r>
          </a:p>
          <a:p>
            <a:pPr>
              <a:lnSpc>
                <a:spcPct val="80000"/>
              </a:lnSpc>
              <a:buFontTx/>
              <a:buNone/>
            </a:pPr>
            <a:r>
              <a:rPr lang="en-US" altLang="ja-JP" sz="2400"/>
              <a:t>	</a:t>
            </a:r>
            <a:r>
              <a:rPr lang="en-US" altLang="ja-JP" sz="2400">
                <a:solidFill>
                  <a:srgbClr val="0000FF"/>
                </a:solidFill>
              </a:rPr>
              <a:t>set</a:t>
            </a:r>
            <a:r>
              <a:rPr lang="en-US" altLang="ja-JP" sz="2400"/>
              <a:t>{</a:t>
            </a:r>
            <a:r>
              <a:rPr lang="en-US" altLang="ja-JP" sz="2400">
                <a:solidFill>
                  <a:srgbClr val="0000FF"/>
                </a:solidFill>
              </a:rPr>
              <a:t>this</a:t>
            </a:r>
            <a:r>
              <a:rPr lang="en-US" altLang="ja-JP" sz="2400"/>
              <a:t>.mappingName=</a:t>
            </a:r>
            <a:r>
              <a:rPr lang="en-US" altLang="ja-JP" sz="2400">
                <a:solidFill>
                  <a:srgbClr val="0000FF"/>
                </a:solidFill>
              </a:rPr>
              <a:t>value</a:t>
            </a:r>
            <a:r>
              <a:rPr lang="en-US" altLang="ja-JP" sz="2400"/>
              <a:t>;}</a:t>
            </a:r>
          </a:p>
          <a:p>
            <a:pPr>
              <a:lnSpc>
                <a:spcPct val="80000"/>
              </a:lnSpc>
              <a:buFontTx/>
              <a:buNone/>
            </a:pPr>
            <a:r>
              <a:rPr lang="en-US" altLang="ja-JP" sz="2400"/>
              <a:t>	</a:t>
            </a:r>
            <a:r>
              <a:rPr lang="en-US" altLang="ja-JP" sz="2400">
                <a:solidFill>
                  <a:srgbClr val="0000FF"/>
                </a:solidFill>
              </a:rPr>
              <a:t>get</a:t>
            </a:r>
            <a:r>
              <a:rPr lang="en-US" altLang="ja-JP" sz="2400"/>
              <a:t>{</a:t>
            </a:r>
            <a:r>
              <a:rPr lang="en-US" altLang="ja-JP" sz="2400">
                <a:solidFill>
                  <a:srgbClr val="0000FF"/>
                </a:solidFill>
              </a:rPr>
              <a:t>return</a:t>
            </a:r>
            <a:r>
              <a:rPr lang="en-US" altLang="ja-JP" sz="2400"/>
              <a:t> </a:t>
            </a:r>
            <a:r>
              <a:rPr lang="en-US" altLang="ja-JP" sz="2400">
                <a:solidFill>
                  <a:srgbClr val="0000FF"/>
                </a:solidFill>
              </a:rPr>
              <a:t>this</a:t>
            </a:r>
            <a:r>
              <a:rPr lang="en-US" altLang="ja-JP" sz="2400"/>
              <a:t>.mappingName;}</a:t>
            </a:r>
          </a:p>
          <a:p>
            <a:pPr>
              <a:lnSpc>
                <a:spcPct val="80000"/>
              </a:lnSpc>
              <a:buFontTx/>
              <a:buNone/>
            </a:pPr>
            <a:r>
              <a:rPr lang="en-US" altLang="ja-JP" sz="2000"/>
              <a:t>}</a:t>
            </a:r>
          </a:p>
          <a:p>
            <a:pPr>
              <a:lnSpc>
                <a:spcPct val="80000"/>
              </a:lnSpc>
              <a:buFontTx/>
              <a:buNone/>
            </a:pPr>
            <a:r>
              <a:rPr lang="en-US" altLang="ja-JP" sz="2400">
                <a:solidFill>
                  <a:srgbClr val="0000FF"/>
                </a:solidFill>
              </a:rPr>
              <a:t>public object</a:t>
            </a:r>
            <a:r>
              <a:rPr lang="en-US" altLang="ja-JP" sz="2400"/>
              <a:t> MappingData</a:t>
            </a:r>
          </a:p>
          <a:p>
            <a:pPr>
              <a:lnSpc>
                <a:spcPct val="80000"/>
              </a:lnSpc>
              <a:buFontTx/>
              <a:buNone/>
            </a:pPr>
            <a:r>
              <a:rPr lang="en-US" altLang="ja-JP" sz="2000"/>
              <a:t>{</a:t>
            </a:r>
          </a:p>
          <a:p>
            <a:pPr>
              <a:lnSpc>
                <a:spcPct val="80000"/>
              </a:lnSpc>
              <a:buFontTx/>
              <a:buNone/>
            </a:pPr>
            <a:r>
              <a:rPr lang="en-US" altLang="ja-JP" sz="2400">
                <a:solidFill>
                  <a:srgbClr val="0000FF"/>
                </a:solidFill>
              </a:rPr>
              <a:t>	set</a:t>
            </a:r>
          </a:p>
          <a:p>
            <a:pPr>
              <a:lnSpc>
                <a:spcPct val="80000"/>
              </a:lnSpc>
              <a:buFontTx/>
              <a:buNone/>
            </a:pPr>
            <a:r>
              <a:rPr lang="en-US" altLang="ja-JP" sz="2000"/>
              <a:t>	{</a:t>
            </a:r>
          </a:p>
          <a:p>
            <a:pPr>
              <a:lnSpc>
                <a:spcPct val="80000"/>
              </a:lnSpc>
              <a:buFontTx/>
              <a:buNone/>
            </a:pPr>
            <a:r>
              <a:rPr lang="en-US" altLang="ja-JP" sz="2400"/>
              <a:t>	</a:t>
            </a:r>
            <a:r>
              <a:rPr lang="en-US" altLang="ja-JP" sz="2400">
                <a:solidFill>
                  <a:srgbClr val="0000FF"/>
                </a:solidFill>
              </a:rPr>
              <a:t>	this</a:t>
            </a:r>
            <a:r>
              <a:rPr lang="en-US" altLang="ja-JP" sz="2400"/>
              <a:t>.Text = "";</a:t>
            </a:r>
          </a:p>
          <a:p>
            <a:pPr>
              <a:lnSpc>
                <a:spcPct val="80000"/>
              </a:lnSpc>
              <a:buFontTx/>
              <a:buNone/>
            </a:pPr>
            <a:r>
              <a:rPr lang="en-US" altLang="ja-JP" sz="2400"/>
              <a:t>		if(</a:t>
            </a:r>
            <a:r>
              <a:rPr lang="en-US" altLang="ja-JP" sz="2400">
                <a:solidFill>
                  <a:srgbClr val="0000FF"/>
                </a:solidFill>
              </a:rPr>
              <a:t>value</a:t>
            </a:r>
            <a:r>
              <a:rPr lang="en-US" altLang="ja-JP" sz="2400"/>
              <a:t>==</a:t>
            </a:r>
            <a:r>
              <a:rPr lang="en-US" altLang="ja-JP" sz="2400">
                <a:solidFill>
                  <a:srgbClr val="0000FF"/>
                </a:solidFill>
              </a:rPr>
              <a:t>null</a:t>
            </a:r>
            <a:r>
              <a:rPr lang="en-US" altLang="ja-JP" sz="2400"/>
              <a:t>){</a:t>
            </a:r>
            <a:r>
              <a:rPr lang="en-US" altLang="ja-JP" sz="2400">
                <a:solidFill>
                  <a:srgbClr val="0000FF"/>
                </a:solidFill>
              </a:rPr>
              <a:t>return</a:t>
            </a:r>
            <a:r>
              <a:rPr lang="en-US" altLang="ja-JP" sz="2400"/>
              <a:t>;}</a:t>
            </a:r>
          </a:p>
          <a:p>
            <a:pPr>
              <a:lnSpc>
                <a:spcPct val="80000"/>
              </a:lnSpc>
              <a:buFontTx/>
              <a:buNone/>
            </a:pPr>
            <a:r>
              <a:rPr lang="en-US" altLang="ja-JP" sz="2400">
                <a:solidFill>
                  <a:srgbClr val="0000FF"/>
                </a:solidFill>
              </a:rPr>
              <a:t>		this</a:t>
            </a:r>
            <a:r>
              <a:rPr lang="en-US" altLang="ja-JP" sz="2400"/>
              <a:t>.Text = </a:t>
            </a:r>
            <a:r>
              <a:rPr lang="en-US" altLang="ja-JP" sz="2400">
                <a:solidFill>
                  <a:srgbClr val="0099FF"/>
                </a:solidFill>
              </a:rPr>
              <a:t>Convert</a:t>
            </a:r>
            <a:r>
              <a:rPr lang="en-US" altLang="ja-JP" sz="2400"/>
              <a:t>.ToString(</a:t>
            </a:r>
            <a:r>
              <a:rPr lang="en-US" altLang="ja-JP" sz="2400">
                <a:solidFill>
                  <a:srgbClr val="0000FF"/>
                </a:solidFill>
              </a:rPr>
              <a:t>value</a:t>
            </a:r>
            <a:r>
              <a:rPr lang="en-US" altLang="ja-JP" sz="2400"/>
              <a:t>);</a:t>
            </a:r>
          </a:p>
          <a:p>
            <a:pPr>
              <a:lnSpc>
                <a:spcPct val="80000"/>
              </a:lnSpc>
              <a:buFontTx/>
              <a:buNone/>
            </a:pPr>
            <a:r>
              <a:rPr lang="en-US" altLang="ja-JP" sz="2000"/>
              <a:t>	}</a:t>
            </a:r>
          </a:p>
          <a:p>
            <a:pPr>
              <a:lnSpc>
                <a:spcPct val="80000"/>
              </a:lnSpc>
              <a:buFontTx/>
              <a:buNone/>
            </a:pPr>
            <a:r>
              <a:rPr lang="en-US" altLang="ja-JP" sz="2400"/>
              <a:t>	</a:t>
            </a:r>
            <a:r>
              <a:rPr lang="en-US" altLang="ja-JP" sz="2400">
                <a:solidFill>
                  <a:srgbClr val="0000FF"/>
                </a:solidFill>
              </a:rPr>
              <a:t>get</a:t>
            </a:r>
            <a:r>
              <a:rPr lang="en-US" altLang="ja-JP" sz="2400"/>
              <a:t>{</a:t>
            </a:r>
            <a:r>
              <a:rPr lang="en-US" altLang="ja-JP" sz="2400">
                <a:solidFill>
                  <a:srgbClr val="0000FF"/>
                </a:solidFill>
              </a:rPr>
              <a:t>return</a:t>
            </a:r>
            <a:r>
              <a:rPr lang="en-US" altLang="ja-JP" sz="2400"/>
              <a:t> </a:t>
            </a:r>
            <a:r>
              <a:rPr lang="en-US" altLang="ja-JP" sz="2400">
                <a:solidFill>
                  <a:srgbClr val="0000FF"/>
                </a:solidFill>
              </a:rPr>
              <a:t>this</a:t>
            </a:r>
            <a:r>
              <a:rPr lang="en-US" altLang="ja-JP" sz="2400"/>
              <a:t>.</a:t>
            </a:r>
            <a:r>
              <a:rPr lang="en-US" altLang="ja-JP" sz="2400" noProof="1"/>
              <a:t>Text</a:t>
            </a:r>
            <a:r>
              <a:rPr lang="en-US" altLang="ja-JP" sz="2400"/>
              <a:t>;}</a:t>
            </a:r>
          </a:p>
          <a:p>
            <a:pPr>
              <a:lnSpc>
                <a:spcPct val="80000"/>
              </a:lnSpc>
              <a:buFontTx/>
              <a:buNone/>
            </a:pPr>
            <a:r>
              <a:rPr lang="en-US" altLang="ja-JP" sz="2000"/>
              <a: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en-US" altLang="ja-JP" noProof="1"/>
              <a:t>BindingContainer</a:t>
            </a:r>
            <a:r>
              <a:rPr lang="ja-JP" altLang="en-US"/>
              <a:t>クラス①</a:t>
            </a:r>
          </a:p>
        </p:txBody>
      </p:sp>
      <p:sp>
        <p:nvSpPr>
          <p:cNvPr id="101379" name="Rectangle 3"/>
          <p:cNvSpPr>
            <a:spLocks noGrp="1" noChangeArrowheads="1"/>
          </p:cNvSpPr>
          <p:nvPr>
            <p:ph type="body" idx="1"/>
          </p:nvPr>
        </p:nvSpPr>
        <p:spPr/>
        <p:txBody>
          <a:bodyPr/>
          <a:lstStyle/>
          <a:p>
            <a:pPr>
              <a:lnSpc>
                <a:spcPct val="80000"/>
              </a:lnSpc>
              <a:buFontTx/>
              <a:buNone/>
            </a:pPr>
            <a:r>
              <a:rPr lang="en-US" altLang="ja-JP" sz="2400">
                <a:solidFill>
                  <a:srgbClr val="0000FF"/>
                </a:solidFill>
              </a:rPr>
              <a:t>public </a:t>
            </a:r>
            <a:r>
              <a:rPr lang="en-US" altLang="ja-JP" sz="2400" noProof="1">
                <a:solidFill>
                  <a:srgbClr val="0099FF"/>
                </a:solidFill>
              </a:rPr>
              <a:t>IBinding</a:t>
            </a:r>
            <a:r>
              <a:rPr lang="en-US" altLang="ja-JP" sz="2400"/>
              <a:t> </a:t>
            </a:r>
            <a:r>
              <a:rPr lang="en-US" altLang="ja-JP" sz="2400" noProof="1"/>
              <a:t>BindingData</a:t>
            </a:r>
            <a:endParaRPr lang="en-US" altLang="ja-JP" sz="2400"/>
          </a:p>
          <a:p>
            <a:pPr>
              <a:lnSpc>
                <a:spcPct val="80000"/>
              </a:lnSpc>
              <a:buFontTx/>
              <a:buNone/>
            </a:pPr>
            <a:r>
              <a:rPr lang="en-US" altLang="ja-JP" sz="2000"/>
              <a:t>{</a:t>
            </a:r>
          </a:p>
          <a:p>
            <a:pPr>
              <a:lnSpc>
                <a:spcPct val="80000"/>
              </a:lnSpc>
              <a:buFontTx/>
              <a:buNone/>
            </a:pPr>
            <a:r>
              <a:rPr lang="en-US" altLang="ja-JP" sz="2400">
                <a:solidFill>
                  <a:srgbClr val="0000FF"/>
                </a:solidFill>
              </a:rPr>
              <a:t>	set</a:t>
            </a:r>
          </a:p>
          <a:p>
            <a:pPr>
              <a:lnSpc>
                <a:spcPct val="80000"/>
              </a:lnSpc>
              <a:buFontTx/>
              <a:buNone/>
            </a:pPr>
            <a:r>
              <a:rPr lang="en-US" altLang="ja-JP" sz="2000"/>
              <a:t>	{</a:t>
            </a:r>
          </a:p>
          <a:p>
            <a:pPr>
              <a:lnSpc>
                <a:spcPct val="80000"/>
              </a:lnSpc>
              <a:buFontTx/>
              <a:buNone/>
            </a:pPr>
            <a:r>
              <a:rPr lang="en-US" altLang="ja-JP" sz="2400"/>
              <a:t>	</a:t>
            </a:r>
            <a:r>
              <a:rPr lang="en-US" altLang="ja-JP" sz="2400">
                <a:solidFill>
                  <a:srgbClr val="0000FF"/>
                </a:solidFill>
              </a:rPr>
              <a:t>	this</a:t>
            </a:r>
            <a:r>
              <a:rPr lang="en-US" altLang="ja-JP" sz="2400"/>
              <a:t>.</a:t>
            </a:r>
            <a:r>
              <a:rPr lang="en-US" altLang="ja-JP" sz="2400" noProof="1"/>
              <a:t>bindingData</a:t>
            </a:r>
            <a:r>
              <a:rPr lang="en-US" altLang="ja-JP" sz="2400"/>
              <a:t> = </a:t>
            </a:r>
            <a:r>
              <a:rPr lang="en-US" altLang="ja-JP" sz="2400">
                <a:solidFill>
                  <a:srgbClr val="0000FF"/>
                </a:solidFill>
              </a:rPr>
              <a:t>value</a:t>
            </a:r>
            <a:r>
              <a:rPr lang="en-US" altLang="ja-JP" sz="2400"/>
              <a:t>;</a:t>
            </a:r>
          </a:p>
          <a:p>
            <a:pPr>
              <a:lnSpc>
                <a:spcPct val="80000"/>
              </a:lnSpc>
              <a:buFontTx/>
              <a:buNone/>
            </a:pPr>
            <a:r>
              <a:rPr lang="en-US" altLang="ja-JP" sz="2400"/>
              <a:t>		if(</a:t>
            </a:r>
            <a:r>
              <a:rPr lang="en-US" altLang="ja-JP" sz="2400">
                <a:solidFill>
                  <a:srgbClr val="0000FF"/>
                </a:solidFill>
              </a:rPr>
              <a:t>this</a:t>
            </a:r>
            <a:r>
              <a:rPr lang="en-US" altLang="ja-JP" sz="2400"/>
              <a:t>.</a:t>
            </a:r>
            <a:r>
              <a:rPr lang="en-US" altLang="ja-JP" sz="2400" noProof="1"/>
              <a:t>bindingData</a:t>
            </a:r>
            <a:r>
              <a:rPr lang="en-US" altLang="ja-JP" sz="2400"/>
              <a:t>==</a:t>
            </a:r>
            <a:r>
              <a:rPr lang="en-US" altLang="ja-JP" sz="2400">
                <a:solidFill>
                  <a:srgbClr val="0000FF"/>
                </a:solidFill>
              </a:rPr>
              <a:t>null</a:t>
            </a:r>
            <a:r>
              <a:rPr lang="en-US" altLang="ja-JP" sz="2400"/>
              <a:t>){</a:t>
            </a:r>
            <a:r>
              <a:rPr lang="en-US" altLang="ja-JP" sz="2400">
                <a:solidFill>
                  <a:srgbClr val="0000FF"/>
                </a:solidFill>
              </a:rPr>
              <a:t>return</a:t>
            </a:r>
            <a:r>
              <a:rPr lang="en-US" altLang="ja-JP" sz="2400"/>
              <a:t>;}</a:t>
            </a:r>
          </a:p>
          <a:p>
            <a:pPr>
              <a:lnSpc>
                <a:spcPct val="80000"/>
              </a:lnSpc>
              <a:buFontTx/>
              <a:buNone/>
            </a:pPr>
            <a:r>
              <a:rPr lang="en-US" altLang="ja-JP" sz="2400">
                <a:solidFill>
                  <a:srgbClr val="0000FF"/>
                </a:solidFill>
              </a:rPr>
              <a:t>		this</a:t>
            </a:r>
            <a:r>
              <a:rPr lang="en-US" altLang="ja-JP" sz="2400"/>
              <a:t>.</a:t>
            </a:r>
            <a:r>
              <a:rPr lang="en-US" altLang="ja-JP" sz="2400" noProof="1"/>
              <a:t>propertyInfos</a:t>
            </a:r>
            <a:r>
              <a:rPr lang="en-US" altLang="ja-JP" sz="2400"/>
              <a:t> =</a:t>
            </a:r>
          </a:p>
          <a:p>
            <a:pPr>
              <a:lnSpc>
                <a:spcPct val="80000"/>
              </a:lnSpc>
              <a:buFontTx/>
              <a:buNone/>
            </a:pPr>
            <a:r>
              <a:rPr lang="en-US" altLang="ja-JP" sz="2400"/>
              <a:t>                 </a:t>
            </a:r>
            <a:r>
              <a:rPr lang="en-US" altLang="ja-JP" sz="2400">
                <a:solidFill>
                  <a:srgbClr val="0000FF"/>
                </a:solidFill>
              </a:rPr>
              <a:t>this</a:t>
            </a:r>
            <a:r>
              <a:rPr lang="en-US" altLang="ja-JP" sz="2400" noProof="1"/>
              <a:t>.bindingData.GetType().GetProperties()</a:t>
            </a:r>
            <a:r>
              <a:rPr lang="en-US" altLang="ja-JP" sz="2400"/>
              <a:t>;</a:t>
            </a:r>
          </a:p>
          <a:p>
            <a:pPr>
              <a:lnSpc>
                <a:spcPct val="80000"/>
              </a:lnSpc>
              <a:buFontTx/>
              <a:buNone/>
            </a:pPr>
            <a:r>
              <a:rPr lang="en-US" altLang="ja-JP" sz="2000"/>
              <a:t>	}</a:t>
            </a:r>
          </a:p>
          <a:p>
            <a:pPr>
              <a:lnSpc>
                <a:spcPct val="80000"/>
              </a:lnSpc>
              <a:buFontTx/>
              <a:buNone/>
            </a:pPr>
            <a:r>
              <a:rPr lang="en-US" altLang="ja-JP" sz="2400"/>
              <a:t>	</a:t>
            </a:r>
            <a:r>
              <a:rPr lang="en-US" altLang="ja-JP" sz="2400">
                <a:solidFill>
                  <a:srgbClr val="0000FF"/>
                </a:solidFill>
              </a:rPr>
              <a:t>get</a:t>
            </a:r>
            <a:r>
              <a:rPr lang="en-US" altLang="ja-JP" sz="2400"/>
              <a:t>{</a:t>
            </a:r>
            <a:r>
              <a:rPr lang="en-US" altLang="ja-JP" sz="2400">
                <a:solidFill>
                  <a:srgbClr val="0000FF"/>
                </a:solidFill>
              </a:rPr>
              <a:t>return</a:t>
            </a:r>
            <a:r>
              <a:rPr lang="en-US" altLang="ja-JP" sz="2400"/>
              <a:t> </a:t>
            </a:r>
            <a:r>
              <a:rPr lang="en-US" altLang="ja-JP" sz="2400">
                <a:solidFill>
                  <a:srgbClr val="0000FF"/>
                </a:solidFill>
              </a:rPr>
              <a:t>this</a:t>
            </a:r>
            <a:r>
              <a:rPr lang="en-US" altLang="ja-JP" sz="2400"/>
              <a:t>. </a:t>
            </a:r>
            <a:r>
              <a:rPr lang="en-US" altLang="ja-JP" sz="2400" noProof="1"/>
              <a:t>bindingData</a:t>
            </a:r>
            <a:r>
              <a:rPr lang="en-US" altLang="ja-JP" sz="2400"/>
              <a:t>;}</a:t>
            </a:r>
          </a:p>
          <a:p>
            <a:pPr>
              <a:lnSpc>
                <a:spcPct val="80000"/>
              </a:lnSpc>
              <a:buFontTx/>
              <a:buNone/>
            </a:pPr>
            <a:r>
              <a:rPr lang="en-US" altLang="ja-JP" sz="2000"/>
              <a:t>}</a:t>
            </a:r>
          </a:p>
          <a:p>
            <a:pPr>
              <a:lnSpc>
                <a:spcPct val="80000"/>
              </a:lnSpc>
              <a:buFontTx/>
              <a:buNone/>
            </a:pPr>
            <a:r>
              <a:rPr lang="en-US" altLang="ja-JP" sz="2400">
                <a:solidFill>
                  <a:srgbClr val="0000FF"/>
                </a:solidFill>
              </a:rPr>
              <a:t>public bool</a:t>
            </a:r>
            <a:r>
              <a:rPr lang="en-US" altLang="ja-JP" sz="2400"/>
              <a:t> </a:t>
            </a:r>
            <a:r>
              <a:rPr lang="en-US" altLang="ja-JP" sz="2400" noProof="1"/>
              <a:t>CanBinding</a:t>
            </a:r>
            <a:endParaRPr lang="en-US" altLang="ja-JP" sz="2400"/>
          </a:p>
          <a:p>
            <a:pPr>
              <a:lnSpc>
                <a:spcPct val="80000"/>
              </a:lnSpc>
              <a:buFontTx/>
              <a:buNone/>
            </a:pPr>
            <a:r>
              <a:rPr lang="en-US" altLang="ja-JP" sz="2000"/>
              <a:t>{</a:t>
            </a:r>
          </a:p>
          <a:p>
            <a:pPr>
              <a:lnSpc>
                <a:spcPct val="80000"/>
              </a:lnSpc>
              <a:buFontTx/>
              <a:buNone/>
            </a:pPr>
            <a:r>
              <a:rPr lang="en-US" altLang="ja-JP" sz="2400"/>
              <a:t>	</a:t>
            </a:r>
            <a:r>
              <a:rPr lang="en-US" altLang="ja-JP" sz="2400">
                <a:solidFill>
                  <a:srgbClr val="0000FF"/>
                </a:solidFill>
              </a:rPr>
              <a:t>get</a:t>
            </a:r>
            <a:r>
              <a:rPr lang="en-US" altLang="ja-JP" sz="2400"/>
              <a:t>{</a:t>
            </a:r>
            <a:r>
              <a:rPr lang="en-US" altLang="ja-JP" sz="2400">
                <a:solidFill>
                  <a:srgbClr val="0000FF"/>
                </a:solidFill>
              </a:rPr>
              <a:t>return</a:t>
            </a:r>
            <a:r>
              <a:rPr lang="en-US" altLang="ja-JP" sz="2400"/>
              <a:t> </a:t>
            </a:r>
            <a:r>
              <a:rPr lang="en-US" altLang="ja-JP" sz="2400">
                <a:solidFill>
                  <a:srgbClr val="0000FF"/>
                </a:solidFill>
              </a:rPr>
              <a:t>this</a:t>
            </a:r>
            <a:r>
              <a:rPr lang="en-US" altLang="ja-JP" sz="2400"/>
              <a:t>.</a:t>
            </a:r>
            <a:r>
              <a:rPr lang="en-US" altLang="ja-JP" sz="2400" noProof="1"/>
              <a:t>bindingData</a:t>
            </a:r>
            <a:r>
              <a:rPr lang="en-US" altLang="ja-JP" sz="2400"/>
              <a:t>!= </a:t>
            </a:r>
            <a:r>
              <a:rPr lang="en-US" altLang="ja-JP" sz="2400">
                <a:solidFill>
                  <a:srgbClr val="0000FF"/>
                </a:solidFill>
              </a:rPr>
              <a:t>null</a:t>
            </a:r>
            <a:r>
              <a:rPr lang="en-US" altLang="ja-JP" sz="2400"/>
              <a:t>;}</a:t>
            </a:r>
          </a:p>
          <a:p>
            <a:pPr>
              <a:lnSpc>
                <a:spcPct val="80000"/>
              </a:lnSpc>
              <a:buFontTx/>
              <a:buNone/>
            </a:pPr>
            <a:r>
              <a:rPr lang="en-US" altLang="ja-JP" sz="200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6" fill="hold" nodeType="clickEffect">
                                  <p:stCondLst>
                                    <p:cond delay="0"/>
                                  </p:stCondLst>
                                  <p:childTnLst>
                                    <p:animClr clrSpc="hsl" dir="cw">
                                      <p:cBhvr override="childStyle">
                                        <p:cTn id="6" dur="1000" fill="hold"/>
                                        <p:tgtEl>
                                          <p:spTgt spid="101379">
                                            <p:txEl>
                                              <p:pRg st="6" end="6"/>
                                            </p:txEl>
                                          </p:spTgt>
                                        </p:tgtEl>
                                        <p:attrNameLst>
                                          <p:attrName>style.color</p:attrName>
                                        </p:attrNameLst>
                                      </p:cBhvr>
                                      <p:to>
                                        <a:srgbClr val="FF3300"/>
                                      </p:to>
                                    </p:animClr>
                                  </p:childTnLst>
                                </p:cTn>
                              </p:par>
                              <p:par>
                                <p:cTn id="7" presetID="3" presetClass="emph" presetSubtype="2" fill="hold" nodeType="withEffect">
                                  <p:stCondLst>
                                    <p:cond delay="0"/>
                                  </p:stCondLst>
                                  <p:childTnLst>
                                    <p:animClr clrSpc="rgb" dir="cw">
                                      <p:cBhvr override="childStyle">
                                        <p:cTn id="8" dur="1000" fill="hold"/>
                                        <p:tgtEl>
                                          <p:spTgt spid="101379">
                                            <p:txEl>
                                              <p:pRg st="7" end="7"/>
                                            </p:txEl>
                                          </p:spTgt>
                                        </p:tgtEl>
                                        <p:attrNameLst>
                                          <p:attrName>style.color</p:attrName>
                                        </p:attrNameLst>
                                      </p:cBhvr>
                                      <p:to>
                                        <a:srgbClr val="FF33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5" name="Rectangle 7"/>
          <p:cNvSpPr>
            <a:spLocks noGrp="1" noChangeArrowheads="1"/>
          </p:cNvSpPr>
          <p:nvPr>
            <p:ph type="ctrTitle"/>
          </p:nvPr>
        </p:nvSpPr>
        <p:spPr>
          <a:xfrm>
            <a:off x="468313" y="836613"/>
            <a:ext cx="8064500" cy="4464050"/>
          </a:xfrm>
        </p:spPr>
        <p:txBody>
          <a:bodyPr/>
          <a:lstStyle/>
          <a:p>
            <a:r>
              <a:rPr lang="ja-JP" altLang="en-US" sz="4000"/>
              <a:t>リフレクションを知っていますか？</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US" altLang="ja-JP" noProof="1"/>
              <a:t>BindingContainer</a:t>
            </a:r>
            <a:r>
              <a:rPr lang="ja-JP" altLang="en-US"/>
              <a:t>クラス②</a:t>
            </a:r>
          </a:p>
        </p:txBody>
      </p:sp>
      <p:sp>
        <p:nvSpPr>
          <p:cNvPr id="102403" name="Rectangle 3"/>
          <p:cNvSpPr>
            <a:spLocks noGrp="1" noChangeArrowheads="1"/>
          </p:cNvSpPr>
          <p:nvPr>
            <p:ph type="body" idx="1"/>
          </p:nvPr>
        </p:nvSpPr>
        <p:spPr/>
        <p:txBody>
          <a:bodyPr/>
          <a:lstStyle/>
          <a:p>
            <a:pPr>
              <a:lnSpc>
                <a:spcPct val="80000"/>
              </a:lnSpc>
              <a:buFontTx/>
              <a:buNone/>
            </a:pPr>
            <a:r>
              <a:rPr lang="en-US" altLang="ja-JP" sz="2400">
                <a:solidFill>
                  <a:srgbClr val="0000FF"/>
                </a:solidFill>
              </a:rPr>
              <a:t>public</a:t>
            </a:r>
            <a:r>
              <a:rPr lang="en-US" altLang="ja-JP" sz="2400" noProof="1"/>
              <a:t> </a:t>
            </a:r>
            <a:r>
              <a:rPr lang="en-US" altLang="ja-JP" sz="2400" noProof="1">
                <a:solidFill>
                  <a:srgbClr val="0099FF"/>
                </a:solidFill>
              </a:rPr>
              <a:t>void</a:t>
            </a:r>
            <a:r>
              <a:rPr lang="en-US" altLang="ja-JP" sz="2400" noProof="1"/>
              <a:t> ViewData(</a:t>
            </a:r>
            <a:r>
              <a:rPr lang="en-US" altLang="ja-JP" sz="2400" noProof="1">
                <a:solidFill>
                  <a:srgbClr val="0099FF"/>
                </a:solidFill>
              </a:rPr>
              <a:t>Control.ControlCollection</a:t>
            </a:r>
            <a:r>
              <a:rPr lang="en-US" altLang="ja-JP" sz="2400" noProof="1"/>
              <a:t> contros)</a:t>
            </a:r>
          </a:p>
          <a:p>
            <a:pPr>
              <a:lnSpc>
                <a:spcPct val="80000"/>
              </a:lnSpc>
              <a:buFontTx/>
              <a:buNone/>
            </a:pPr>
            <a:r>
              <a:rPr lang="en-US" altLang="ja-JP" sz="2000" noProof="1"/>
              <a:t>{</a:t>
            </a:r>
            <a:endParaRPr lang="en-US" altLang="ja-JP" sz="2000"/>
          </a:p>
          <a:p>
            <a:pPr>
              <a:lnSpc>
                <a:spcPct val="80000"/>
              </a:lnSpc>
              <a:buFontTx/>
              <a:buNone/>
            </a:pPr>
            <a:r>
              <a:rPr lang="en-US" altLang="ja-JP" sz="2400"/>
              <a:t>	</a:t>
            </a:r>
            <a:r>
              <a:rPr lang="en-US" altLang="ja-JP" sz="2400" noProof="1">
                <a:solidFill>
                  <a:srgbClr val="0099FF"/>
                </a:solidFill>
              </a:rPr>
              <a:t>if</a:t>
            </a:r>
            <a:r>
              <a:rPr lang="en-US" altLang="ja-JP" sz="2400" noProof="1"/>
              <a:t>(CanBinding==</a:t>
            </a:r>
            <a:r>
              <a:rPr lang="en-US" altLang="ja-JP" sz="2400" noProof="1">
                <a:solidFill>
                  <a:srgbClr val="0000FF"/>
                </a:solidFill>
              </a:rPr>
              <a:t>false</a:t>
            </a:r>
            <a:r>
              <a:rPr lang="en-US" altLang="ja-JP" sz="2400" noProof="1"/>
              <a:t>){</a:t>
            </a:r>
            <a:r>
              <a:rPr lang="en-US" altLang="ja-JP" sz="2400" noProof="1">
                <a:solidFill>
                  <a:srgbClr val="0000FF"/>
                </a:solidFill>
              </a:rPr>
              <a:t>return</a:t>
            </a:r>
            <a:r>
              <a:rPr lang="en-US" altLang="ja-JP" sz="2400" noProof="1"/>
              <a:t>;}</a:t>
            </a:r>
            <a:endParaRPr lang="en-US" altLang="ja-JP" sz="2400"/>
          </a:p>
          <a:p>
            <a:pPr>
              <a:lnSpc>
                <a:spcPct val="80000"/>
              </a:lnSpc>
              <a:buFontTx/>
              <a:buNone/>
            </a:pPr>
            <a:endParaRPr lang="en-US" altLang="ja-JP" sz="800" noProof="1"/>
          </a:p>
          <a:p>
            <a:pPr>
              <a:lnSpc>
                <a:spcPct val="80000"/>
              </a:lnSpc>
              <a:buFontTx/>
              <a:buNone/>
            </a:pPr>
            <a:r>
              <a:rPr lang="en-US" altLang="ja-JP" sz="2400"/>
              <a:t>	</a:t>
            </a:r>
            <a:r>
              <a:rPr lang="en-US" altLang="ja-JP" sz="2400" noProof="1">
                <a:solidFill>
                  <a:srgbClr val="0000FF"/>
                </a:solidFill>
              </a:rPr>
              <a:t>foreach</a:t>
            </a:r>
            <a:r>
              <a:rPr lang="en-US" altLang="ja-JP" sz="2400" noProof="1"/>
              <a:t>(</a:t>
            </a:r>
            <a:r>
              <a:rPr lang="en-US" altLang="ja-JP" sz="2400" noProof="1">
                <a:solidFill>
                  <a:srgbClr val="0099FF"/>
                </a:solidFill>
              </a:rPr>
              <a:t>Control</a:t>
            </a:r>
            <a:r>
              <a:rPr lang="en-US" altLang="ja-JP" sz="2400" noProof="1"/>
              <a:t> control </a:t>
            </a:r>
            <a:r>
              <a:rPr lang="en-US" altLang="ja-JP" sz="2400" noProof="1">
                <a:solidFill>
                  <a:srgbClr val="0099FF"/>
                </a:solidFill>
              </a:rPr>
              <a:t>in</a:t>
            </a:r>
            <a:r>
              <a:rPr lang="en-US" altLang="ja-JP" sz="2400" noProof="1"/>
              <a:t> contros)</a:t>
            </a:r>
          </a:p>
          <a:p>
            <a:pPr>
              <a:lnSpc>
                <a:spcPct val="80000"/>
              </a:lnSpc>
              <a:buFontTx/>
              <a:buNone/>
            </a:pPr>
            <a:r>
              <a:rPr lang="en-US" altLang="ja-JP" sz="2000"/>
              <a:t>	</a:t>
            </a:r>
            <a:r>
              <a:rPr lang="en-US" altLang="ja-JP" sz="2000" noProof="1"/>
              <a:t>{</a:t>
            </a:r>
          </a:p>
          <a:p>
            <a:pPr>
              <a:lnSpc>
                <a:spcPct val="80000"/>
              </a:lnSpc>
              <a:buFontTx/>
              <a:buNone/>
            </a:pPr>
            <a:r>
              <a:rPr lang="en-US" altLang="ja-JP" sz="2400"/>
              <a:t>		</a:t>
            </a:r>
            <a:r>
              <a:rPr lang="en-US" altLang="ja-JP" sz="2400" noProof="1">
                <a:solidFill>
                  <a:srgbClr val="0000FF"/>
                </a:solidFill>
              </a:rPr>
              <a:t>if</a:t>
            </a:r>
            <a:r>
              <a:rPr lang="en-US" altLang="ja-JP" sz="2400" noProof="1"/>
              <a:t>(IsBindingContainer(control)==</a:t>
            </a:r>
            <a:r>
              <a:rPr lang="en-US" altLang="ja-JP" sz="2400" noProof="1">
                <a:solidFill>
                  <a:srgbClr val="0000FF"/>
                </a:solidFill>
              </a:rPr>
              <a:t>true</a:t>
            </a:r>
            <a:r>
              <a:rPr lang="en-US" altLang="ja-JP" sz="2400" noProof="1"/>
              <a:t>){</a:t>
            </a:r>
            <a:endParaRPr lang="en-US" altLang="ja-JP" sz="2400"/>
          </a:p>
          <a:p>
            <a:pPr>
              <a:lnSpc>
                <a:spcPct val="80000"/>
              </a:lnSpc>
              <a:buFontTx/>
              <a:buNone/>
            </a:pPr>
            <a:r>
              <a:rPr lang="en-US" altLang="ja-JP" sz="2400"/>
              <a:t>		    </a:t>
            </a:r>
            <a:r>
              <a:rPr lang="en-US" altLang="ja-JP" sz="2400" noProof="1"/>
              <a:t>BindingContainerViewData</a:t>
            </a:r>
            <a:endParaRPr lang="en-US" altLang="ja-JP" sz="2400"/>
          </a:p>
          <a:p>
            <a:pPr>
              <a:lnSpc>
                <a:spcPct val="80000"/>
              </a:lnSpc>
              <a:buFontTx/>
              <a:buNone/>
            </a:pPr>
            <a:r>
              <a:rPr lang="en-US" altLang="ja-JP" sz="2400"/>
              <a:t>                               </a:t>
            </a:r>
            <a:r>
              <a:rPr lang="en-US" altLang="ja-JP" sz="2400" noProof="1"/>
              <a:t>((</a:t>
            </a:r>
            <a:r>
              <a:rPr lang="en-US" altLang="ja-JP" sz="2400" noProof="1">
                <a:solidFill>
                  <a:srgbClr val="0099FF"/>
                </a:solidFill>
              </a:rPr>
              <a:t>IBindingContainer</a:t>
            </a:r>
            <a:r>
              <a:rPr lang="en-US" altLang="ja-JP" sz="2400" noProof="1"/>
              <a:t>)control);</a:t>
            </a:r>
            <a:r>
              <a:rPr lang="en-US" altLang="ja-JP" sz="2400" noProof="1">
                <a:solidFill>
                  <a:srgbClr val="0099FF"/>
                </a:solidFill>
              </a:rPr>
              <a:t>continue</a:t>
            </a:r>
            <a:r>
              <a:rPr lang="en-US" altLang="ja-JP" sz="2400" noProof="1"/>
              <a:t>;}</a:t>
            </a:r>
            <a:endParaRPr lang="en-US" altLang="ja-JP" sz="2400"/>
          </a:p>
          <a:p>
            <a:pPr>
              <a:lnSpc>
                <a:spcPct val="80000"/>
              </a:lnSpc>
              <a:buFontTx/>
              <a:buNone/>
            </a:pPr>
            <a:endParaRPr lang="en-US" altLang="ja-JP" sz="2400"/>
          </a:p>
          <a:p>
            <a:pPr>
              <a:lnSpc>
                <a:spcPct val="80000"/>
              </a:lnSpc>
              <a:buFontTx/>
              <a:buNone/>
            </a:pPr>
            <a:r>
              <a:rPr lang="en-US" altLang="ja-JP" sz="2400"/>
              <a:t>		</a:t>
            </a:r>
            <a:r>
              <a:rPr lang="en-US" altLang="ja-JP" sz="2400" noProof="1">
                <a:solidFill>
                  <a:srgbClr val="0000FF"/>
                </a:solidFill>
              </a:rPr>
              <a:t>if</a:t>
            </a:r>
            <a:r>
              <a:rPr lang="en-US" altLang="ja-JP" sz="2400" noProof="1"/>
              <a:t>(IsBindingControl(control)==</a:t>
            </a:r>
            <a:r>
              <a:rPr lang="en-US" altLang="ja-JP" sz="2400" noProof="1">
                <a:solidFill>
                  <a:srgbClr val="0000FF"/>
                </a:solidFill>
              </a:rPr>
              <a:t>true</a:t>
            </a:r>
            <a:r>
              <a:rPr lang="en-US" altLang="ja-JP" sz="2400" noProof="1"/>
              <a:t>){</a:t>
            </a:r>
            <a:endParaRPr lang="en-US" altLang="ja-JP" sz="2400"/>
          </a:p>
          <a:p>
            <a:pPr>
              <a:lnSpc>
                <a:spcPct val="80000"/>
              </a:lnSpc>
              <a:buFontTx/>
              <a:buNone/>
            </a:pPr>
            <a:r>
              <a:rPr lang="en-US" altLang="ja-JP" sz="2400"/>
              <a:t>		    </a:t>
            </a:r>
            <a:r>
              <a:rPr lang="en-US" altLang="ja-JP" sz="2400" noProof="1"/>
              <a:t>BindingControlViewData</a:t>
            </a:r>
            <a:endParaRPr lang="en-US" altLang="ja-JP" sz="2400"/>
          </a:p>
          <a:p>
            <a:pPr>
              <a:lnSpc>
                <a:spcPct val="80000"/>
              </a:lnSpc>
              <a:buFontTx/>
              <a:buNone/>
            </a:pPr>
            <a:r>
              <a:rPr lang="en-US" altLang="ja-JP" sz="2400"/>
              <a:t>		                    </a:t>
            </a:r>
            <a:r>
              <a:rPr lang="en-US" altLang="ja-JP" sz="2400" noProof="1"/>
              <a:t>((</a:t>
            </a:r>
            <a:r>
              <a:rPr lang="en-US" altLang="ja-JP" sz="2400" noProof="1">
                <a:solidFill>
                  <a:srgbClr val="0099FF"/>
                </a:solidFill>
              </a:rPr>
              <a:t>IBindingControl</a:t>
            </a:r>
            <a:r>
              <a:rPr lang="en-US" altLang="ja-JP" sz="2400" noProof="1"/>
              <a:t>)control);</a:t>
            </a:r>
            <a:r>
              <a:rPr lang="en-US" altLang="ja-JP" sz="2400" noProof="1">
                <a:solidFill>
                  <a:srgbClr val="0099FF"/>
                </a:solidFill>
              </a:rPr>
              <a:t>continue</a:t>
            </a:r>
            <a:r>
              <a:rPr lang="en-US" altLang="ja-JP" sz="2400" noProof="1"/>
              <a:t>;}</a:t>
            </a:r>
          </a:p>
          <a:p>
            <a:pPr>
              <a:lnSpc>
                <a:spcPct val="80000"/>
              </a:lnSpc>
              <a:buFontTx/>
              <a:buNone/>
            </a:pPr>
            <a:r>
              <a:rPr lang="en-US" altLang="ja-JP" sz="2000"/>
              <a:t>	</a:t>
            </a:r>
            <a:r>
              <a:rPr lang="en-US" altLang="ja-JP" sz="2000" noProof="1"/>
              <a:t>}</a:t>
            </a:r>
          </a:p>
          <a:p>
            <a:pPr>
              <a:lnSpc>
                <a:spcPct val="80000"/>
              </a:lnSpc>
              <a:buFontTx/>
              <a:buNone/>
            </a:pPr>
            <a:r>
              <a:rPr lang="en-US" altLang="ja-JP" sz="2000" noProof="1"/>
              <a: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US" altLang="ja-JP" noProof="1"/>
              <a:t>BindingContainer</a:t>
            </a:r>
            <a:r>
              <a:rPr lang="ja-JP" altLang="en-US"/>
              <a:t>クラス③</a:t>
            </a:r>
          </a:p>
        </p:txBody>
      </p:sp>
      <p:sp>
        <p:nvSpPr>
          <p:cNvPr id="103427" name="Rectangle 3"/>
          <p:cNvSpPr>
            <a:spLocks noGrp="1" noChangeArrowheads="1"/>
          </p:cNvSpPr>
          <p:nvPr>
            <p:ph type="body" idx="1"/>
          </p:nvPr>
        </p:nvSpPr>
        <p:spPr/>
        <p:txBody>
          <a:bodyPr/>
          <a:lstStyle/>
          <a:p>
            <a:pPr>
              <a:lnSpc>
                <a:spcPct val="80000"/>
              </a:lnSpc>
              <a:buFontTx/>
              <a:buNone/>
            </a:pPr>
            <a:r>
              <a:rPr lang="en-US" altLang="ja-JP" sz="2400">
                <a:solidFill>
                  <a:srgbClr val="0000FF"/>
                </a:solidFill>
              </a:rPr>
              <a:t>private</a:t>
            </a:r>
            <a:r>
              <a:rPr lang="en-US" altLang="ja-JP" sz="2400" noProof="1"/>
              <a:t> </a:t>
            </a:r>
            <a:r>
              <a:rPr lang="en-US" altLang="ja-JP" sz="2400" noProof="1">
                <a:solidFill>
                  <a:srgbClr val="0099FF"/>
                </a:solidFill>
              </a:rPr>
              <a:t>void</a:t>
            </a:r>
            <a:r>
              <a:rPr lang="en-US" altLang="ja-JP" sz="2400" noProof="1"/>
              <a:t> BindingContainerViewData</a:t>
            </a:r>
            <a:endParaRPr lang="en-US" altLang="ja-JP" sz="2400"/>
          </a:p>
          <a:p>
            <a:pPr>
              <a:lnSpc>
                <a:spcPct val="80000"/>
              </a:lnSpc>
              <a:buFontTx/>
              <a:buNone/>
            </a:pPr>
            <a:r>
              <a:rPr lang="en-US" altLang="ja-JP" sz="2400"/>
              <a:t>                                               </a:t>
            </a:r>
            <a:r>
              <a:rPr lang="en-US" altLang="ja-JP" sz="2400" noProof="1"/>
              <a:t>(</a:t>
            </a:r>
            <a:r>
              <a:rPr lang="en-US" altLang="ja-JP" sz="2400" noProof="1">
                <a:solidFill>
                  <a:srgbClr val="0099FF"/>
                </a:solidFill>
              </a:rPr>
              <a:t>IBindingContainer</a:t>
            </a:r>
            <a:r>
              <a:rPr lang="en-US" altLang="ja-JP" sz="2400" noProof="1"/>
              <a:t> container)</a:t>
            </a:r>
          </a:p>
          <a:p>
            <a:pPr>
              <a:lnSpc>
                <a:spcPct val="80000"/>
              </a:lnSpc>
              <a:buFontTx/>
              <a:buNone/>
            </a:pPr>
            <a:r>
              <a:rPr lang="en-US" altLang="ja-JP" sz="2000" noProof="1"/>
              <a:t>{</a:t>
            </a:r>
            <a:endParaRPr lang="en-US" altLang="ja-JP" sz="2000"/>
          </a:p>
          <a:p>
            <a:pPr>
              <a:lnSpc>
                <a:spcPct val="80000"/>
              </a:lnSpc>
              <a:buFontTx/>
              <a:buNone/>
            </a:pPr>
            <a:r>
              <a:rPr lang="en-US" altLang="ja-JP" sz="2400"/>
              <a:t>	</a:t>
            </a:r>
            <a:r>
              <a:rPr lang="en-US" altLang="ja-JP" sz="2400" noProof="1">
                <a:solidFill>
                  <a:srgbClr val="0099FF"/>
                </a:solidFill>
              </a:rPr>
              <a:t>if</a:t>
            </a:r>
            <a:r>
              <a:rPr lang="en-US" altLang="ja-JP" sz="2400" noProof="1"/>
              <a:t>(container</a:t>
            </a:r>
            <a:r>
              <a:rPr lang="en-US" altLang="ja-JP" sz="2400"/>
              <a:t>.</a:t>
            </a:r>
            <a:r>
              <a:rPr lang="en-US" altLang="ja-JP" sz="2400" noProof="1"/>
              <a:t>CanBinding==</a:t>
            </a:r>
            <a:r>
              <a:rPr lang="en-US" altLang="ja-JP" sz="2400" noProof="1">
                <a:solidFill>
                  <a:srgbClr val="0000FF"/>
                </a:solidFill>
              </a:rPr>
              <a:t>false</a:t>
            </a:r>
            <a:r>
              <a:rPr lang="en-US" altLang="ja-JP" sz="2400" noProof="1"/>
              <a:t>)</a:t>
            </a:r>
            <a:endParaRPr lang="en-US" altLang="ja-JP" sz="2400"/>
          </a:p>
          <a:p>
            <a:pPr>
              <a:lnSpc>
                <a:spcPct val="80000"/>
              </a:lnSpc>
              <a:buFontTx/>
              <a:buNone/>
            </a:pPr>
            <a:r>
              <a:rPr lang="en-US" altLang="ja-JP" sz="2000"/>
              <a:t>	</a:t>
            </a:r>
            <a:r>
              <a:rPr lang="en-US" altLang="ja-JP" sz="2000" noProof="1"/>
              <a:t>{</a:t>
            </a:r>
            <a:endParaRPr lang="en-US" altLang="ja-JP" sz="2000"/>
          </a:p>
          <a:p>
            <a:pPr>
              <a:lnSpc>
                <a:spcPct val="80000"/>
              </a:lnSpc>
              <a:buFontTx/>
              <a:buNone/>
            </a:pPr>
            <a:r>
              <a:rPr lang="en-US" altLang="ja-JP" sz="2400"/>
              <a:t>		</a:t>
            </a:r>
            <a:r>
              <a:rPr lang="en-US" altLang="ja-JP" sz="2400" noProof="1"/>
              <a:t>container.BindingData</a:t>
            </a:r>
            <a:r>
              <a:rPr lang="en-US" altLang="ja-JP" sz="2400"/>
              <a:t> </a:t>
            </a:r>
            <a:r>
              <a:rPr lang="en-US" altLang="ja-JP" sz="2400" noProof="1"/>
              <a:t>=</a:t>
            </a:r>
            <a:r>
              <a:rPr lang="en-US" altLang="ja-JP" sz="2400"/>
              <a:t> </a:t>
            </a:r>
            <a:r>
              <a:rPr lang="en-US" altLang="ja-JP" sz="2400" noProof="1">
                <a:solidFill>
                  <a:srgbClr val="0000FF"/>
                </a:solidFill>
              </a:rPr>
              <a:t>this</a:t>
            </a:r>
            <a:r>
              <a:rPr lang="en-US" altLang="ja-JP" sz="2400" noProof="1"/>
              <a:t>.BindingData;</a:t>
            </a:r>
            <a:endParaRPr lang="en-US" altLang="ja-JP" sz="2400"/>
          </a:p>
          <a:p>
            <a:pPr>
              <a:lnSpc>
                <a:spcPct val="80000"/>
              </a:lnSpc>
              <a:buFontTx/>
              <a:buNone/>
            </a:pPr>
            <a:r>
              <a:rPr lang="en-US" altLang="ja-JP" sz="2000"/>
              <a:t>	</a:t>
            </a:r>
            <a:r>
              <a:rPr lang="en-US" altLang="ja-JP" sz="2000" noProof="1"/>
              <a:t>}</a:t>
            </a:r>
            <a:endParaRPr lang="en-US" altLang="ja-JP" sz="2000"/>
          </a:p>
          <a:p>
            <a:pPr>
              <a:lnSpc>
                <a:spcPct val="80000"/>
              </a:lnSpc>
              <a:buFontTx/>
              <a:buNone/>
            </a:pPr>
            <a:r>
              <a:rPr lang="en-US" altLang="ja-JP" sz="2400"/>
              <a:t>	</a:t>
            </a:r>
            <a:r>
              <a:rPr lang="en-US" altLang="ja-JP" sz="2400" noProof="1"/>
              <a:t>container.ViewData();</a:t>
            </a:r>
            <a:endParaRPr lang="en-US" altLang="ja-JP" sz="2400"/>
          </a:p>
          <a:p>
            <a:pPr>
              <a:lnSpc>
                <a:spcPct val="80000"/>
              </a:lnSpc>
              <a:buFontTx/>
              <a:buNone/>
            </a:pPr>
            <a:r>
              <a:rPr lang="en-US" altLang="ja-JP" sz="2000" noProof="1"/>
              <a:t>}</a:t>
            </a:r>
            <a:endParaRPr lang="en-US" altLang="ja-JP" sz="2000"/>
          </a:p>
          <a:p>
            <a:pPr>
              <a:lnSpc>
                <a:spcPct val="80000"/>
              </a:lnSpc>
              <a:buFontTx/>
              <a:buNone/>
            </a:pPr>
            <a:r>
              <a:rPr lang="en-US" altLang="ja-JP" sz="2400">
                <a:solidFill>
                  <a:srgbClr val="0000FF"/>
                </a:solidFill>
              </a:rPr>
              <a:t>private</a:t>
            </a:r>
            <a:r>
              <a:rPr lang="en-US" altLang="ja-JP" sz="2400" noProof="1"/>
              <a:t> </a:t>
            </a:r>
            <a:r>
              <a:rPr lang="en-US" altLang="ja-JP" sz="2400" noProof="1">
                <a:solidFill>
                  <a:srgbClr val="0099FF"/>
                </a:solidFill>
              </a:rPr>
              <a:t>void</a:t>
            </a:r>
            <a:r>
              <a:rPr lang="en-US" altLang="ja-JP" sz="2400" noProof="1"/>
              <a:t> BindingControlViewData</a:t>
            </a:r>
            <a:endParaRPr lang="en-US" altLang="ja-JP" sz="2400"/>
          </a:p>
          <a:p>
            <a:pPr>
              <a:lnSpc>
                <a:spcPct val="80000"/>
              </a:lnSpc>
              <a:buFontTx/>
              <a:buNone/>
            </a:pPr>
            <a:r>
              <a:rPr lang="en-US" altLang="ja-JP" sz="2400"/>
              <a:t>                                               </a:t>
            </a:r>
            <a:r>
              <a:rPr lang="en-US" altLang="ja-JP" sz="2400" noProof="1"/>
              <a:t>(</a:t>
            </a:r>
            <a:r>
              <a:rPr lang="en-US" altLang="ja-JP" sz="2400" noProof="1">
                <a:solidFill>
                  <a:srgbClr val="0099FF"/>
                </a:solidFill>
              </a:rPr>
              <a:t>IBindingControl</a:t>
            </a:r>
            <a:r>
              <a:rPr lang="en-US" altLang="ja-JP" sz="2400" noProof="1"/>
              <a:t> control)</a:t>
            </a:r>
          </a:p>
          <a:p>
            <a:pPr>
              <a:lnSpc>
                <a:spcPct val="80000"/>
              </a:lnSpc>
              <a:buFontTx/>
              <a:buNone/>
            </a:pPr>
            <a:r>
              <a:rPr lang="en-US" altLang="ja-JP" sz="2000" noProof="1"/>
              <a:t>{</a:t>
            </a:r>
          </a:p>
          <a:p>
            <a:pPr>
              <a:lnSpc>
                <a:spcPct val="80000"/>
              </a:lnSpc>
              <a:buFontTx/>
              <a:buNone/>
            </a:pPr>
            <a:r>
              <a:rPr lang="en-US" altLang="ja-JP" sz="2400"/>
              <a:t>	</a:t>
            </a:r>
            <a:r>
              <a:rPr lang="en-US" altLang="ja-JP" sz="2400" noProof="1"/>
              <a:t>control.MappingData = GetMappingData(control);</a:t>
            </a:r>
          </a:p>
          <a:p>
            <a:pPr>
              <a:lnSpc>
                <a:spcPct val="80000"/>
              </a:lnSpc>
              <a:buFontTx/>
              <a:buNone/>
            </a:pPr>
            <a:r>
              <a:rPr lang="en-US" altLang="ja-JP" sz="2000" noProof="1"/>
              <a:t>}</a:t>
            </a:r>
          </a:p>
          <a:p>
            <a:pPr>
              <a:lnSpc>
                <a:spcPct val="80000"/>
              </a:lnSpc>
              <a:buFontTx/>
              <a:buNone/>
            </a:pPr>
            <a:endParaRPr lang="en-US" altLang="ja-JP" sz="2000" noProof="1"/>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lstStyle/>
          <a:p>
            <a:r>
              <a:rPr lang="en-US" altLang="ja-JP" noProof="1"/>
              <a:t>BindingContainer</a:t>
            </a:r>
            <a:r>
              <a:rPr lang="ja-JP" altLang="en-US"/>
              <a:t>クラス④</a:t>
            </a:r>
          </a:p>
        </p:txBody>
      </p:sp>
      <p:sp>
        <p:nvSpPr>
          <p:cNvPr id="118787" name="Rectangle 3"/>
          <p:cNvSpPr>
            <a:spLocks noGrp="1" noChangeArrowheads="1"/>
          </p:cNvSpPr>
          <p:nvPr>
            <p:ph type="body" idx="1"/>
          </p:nvPr>
        </p:nvSpPr>
        <p:spPr/>
        <p:txBody>
          <a:bodyPr/>
          <a:lstStyle/>
          <a:p>
            <a:pPr>
              <a:buFontTx/>
              <a:buNone/>
            </a:pPr>
            <a:r>
              <a:rPr lang="en-US" altLang="ja-JP" sz="2400">
                <a:solidFill>
                  <a:srgbClr val="0000FF"/>
                </a:solidFill>
              </a:rPr>
              <a:t>private</a:t>
            </a:r>
            <a:r>
              <a:rPr lang="en-US" altLang="ja-JP" sz="2400" noProof="1"/>
              <a:t> </a:t>
            </a:r>
            <a:r>
              <a:rPr lang="en-US" altLang="ja-JP" sz="2400">
                <a:solidFill>
                  <a:srgbClr val="0099FF"/>
                </a:solidFill>
              </a:rPr>
              <a:t>object</a:t>
            </a:r>
            <a:r>
              <a:rPr lang="en-US" altLang="ja-JP" sz="2400" noProof="1"/>
              <a:t> </a:t>
            </a:r>
            <a:r>
              <a:rPr lang="en-US" altLang="ja-JP" sz="2400"/>
              <a:t>GetMappingData</a:t>
            </a:r>
          </a:p>
          <a:p>
            <a:pPr>
              <a:buFontTx/>
              <a:buNone/>
            </a:pPr>
            <a:r>
              <a:rPr lang="en-US" altLang="ja-JP" sz="2400"/>
              <a:t>					(</a:t>
            </a:r>
            <a:r>
              <a:rPr lang="en-US" altLang="ja-JP" sz="2400" noProof="1">
                <a:solidFill>
                  <a:srgbClr val="0099FF"/>
                </a:solidFill>
              </a:rPr>
              <a:t>IBindingControl</a:t>
            </a:r>
            <a:r>
              <a:rPr lang="en-US" altLang="ja-JP" sz="2400">
                <a:solidFill>
                  <a:srgbClr val="0099FF"/>
                </a:solidFill>
              </a:rPr>
              <a:t> </a:t>
            </a:r>
            <a:r>
              <a:rPr lang="en-US" altLang="ja-JP" sz="2400"/>
              <a:t>bindingControl)</a:t>
            </a:r>
          </a:p>
          <a:p>
            <a:pPr>
              <a:buFontTx/>
              <a:buNone/>
            </a:pPr>
            <a:r>
              <a:rPr lang="en-US" altLang="ja-JP" sz="2000"/>
              <a:t>{</a:t>
            </a:r>
          </a:p>
          <a:p>
            <a:pPr>
              <a:buFontTx/>
              <a:buNone/>
            </a:pPr>
            <a:r>
              <a:rPr lang="en-US" altLang="ja-JP" sz="2400">
                <a:solidFill>
                  <a:srgbClr val="0099FF"/>
                </a:solidFill>
              </a:rPr>
              <a:t>	PropertyInfo</a:t>
            </a:r>
            <a:r>
              <a:rPr lang="en-US" altLang="ja-JP" sz="2400"/>
              <a:t> propertyInfo =  GetTargetPropertyInfo(bindingControl.MappingName);</a:t>
            </a:r>
          </a:p>
          <a:p>
            <a:pPr>
              <a:buFontTx/>
              <a:buNone/>
            </a:pPr>
            <a:r>
              <a:rPr lang="en-US" altLang="ja-JP" sz="2400">
                <a:solidFill>
                  <a:srgbClr val="0099FF"/>
                </a:solidFill>
              </a:rPr>
              <a:t>	</a:t>
            </a:r>
            <a:r>
              <a:rPr lang="en-US" altLang="ja-JP" sz="2400" noProof="1">
                <a:solidFill>
                  <a:srgbClr val="0099FF"/>
                </a:solidFill>
              </a:rPr>
              <a:t>if</a:t>
            </a:r>
            <a:r>
              <a:rPr lang="en-US" altLang="ja-JP" sz="2400"/>
              <a:t>(propertyInfo==</a:t>
            </a:r>
            <a:r>
              <a:rPr lang="en-US" altLang="ja-JP" sz="2400">
                <a:solidFill>
                  <a:srgbClr val="0000FF"/>
                </a:solidFill>
              </a:rPr>
              <a:t>null</a:t>
            </a:r>
            <a:r>
              <a:rPr lang="en-US" altLang="ja-JP" sz="2400"/>
              <a:t>){</a:t>
            </a:r>
            <a:r>
              <a:rPr lang="en-US" altLang="ja-JP" sz="2400">
                <a:solidFill>
                  <a:srgbClr val="0000FF"/>
                </a:solidFill>
              </a:rPr>
              <a:t>return null</a:t>
            </a:r>
            <a:r>
              <a:rPr lang="en-US" altLang="ja-JP" sz="2400"/>
              <a:t>;}</a:t>
            </a:r>
          </a:p>
          <a:p>
            <a:pPr>
              <a:buFontTx/>
              <a:buNone/>
            </a:pPr>
            <a:r>
              <a:rPr lang="en-US" altLang="ja-JP" sz="2400"/>
              <a:t>	</a:t>
            </a:r>
            <a:r>
              <a:rPr lang="en-US" altLang="ja-JP" sz="2400">
                <a:solidFill>
                  <a:srgbClr val="0000FF"/>
                </a:solidFill>
              </a:rPr>
              <a:t>return</a:t>
            </a:r>
            <a:r>
              <a:rPr lang="en-US" altLang="ja-JP" sz="2400"/>
              <a:t> propertyInfo.GetValue(</a:t>
            </a:r>
            <a:r>
              <a:rPr lang="en-US" altLang="ja-JP" sz="2400">
                <a:solidFill>
                  <a:srgbClr val="0000FF"/>
                </a:solidFill>
              </a:rPr>
              <a:t>this</a:t>
            </a:r>
            <a:r>
              <a:rPr lang="en-US" altLang="ja-JP" sz="2400"/>
              <a:t>.bindingData,</a:t>
            </a:r>
            <a:r>
              <a:rPr lang="en-US" altLang="ja-JP" sz="2400">
                <a:solidFill>
                  <a:srgbClr val="0000FF"/>
                </a:solidFill>
              </a:rPr>
              <a:t>null</a:t>
            </a:r>
            <a:r>
              <a:rPr lang="en-US" altLang="ja-JP" sz="2400"/>
              <a:t>);</a:t>
            </a:r>
          </a:p>
          <a:p>
            <a:pPr>
              <a:buFontTx/>
              <a:buNone/>
            </a:pPr>
            <a:r>
              <a:rPr lang="en-US" altLang="ja-JP" sz="2000"/>
              <a:t>}</a:t>
            </a:r>
          </a:p>
        </p:txBody>
      </p:sp>
      <p:sp>
        <p:nvSpPr>
          <p:cNvPr id="118788" name="AutoShape 4"/>
          <p:cNvSpPr>
            <a:spLocks noChangeArrowheads="1"/>
          </p:cNvSpPr>
          <p:nvPr/>
        </p:nvSpPr>
        <p:spPr bwMode="auto">
          <a:xfrm flipV="1">
            <a:off x="1403350" y="4868863"/>
            <a:ext cx="6553200" cy="1081087"/>
          </a:xfrm>
          <a:prstGeom prst="wedgeRectCallout">
            <a:avLst>
              <a:gd name="adj1" fmla="val -18389"/>
              <a:gd name="adj2" fmla="val 117106"/>
            </a:avLst>
          </a:prstGeom>
          <a:solidFill>
            <a:schemeClr val="accent1"/>
          </a:solidFill>
          <a:ln w="9525">
            <a:solidFill>
              <a:schemeClr val="tx1"/>
            </a:solidFill>
            <a:miter lim="800000"/>
            <a:headEnd/>
            <a:tailEnd/>
          </a:ln>
          <a:effectLst/>
        </p:spPr>
        <p:txBody>
          <a:bodyPr rot="10800000"/>
          <a:lstStyle/>
          <a:p>
            <a:pPr algn="ctr"/>
            <a:r>
              <a:rPr lang="ja-JP" altLang="en-US"/>
              <a:t>マッピング名に該当するプロパティからデータを取得している。（即ち、画面表示）</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118787">
                                            <p:txEl>
                                              <p:pRg st="5" end="5"/>
                                            </p:txEl>
                                          </p:spTgt>
                                        </p:tgtEl>
                                      </p:cBhvr>
                                    </p:animEffect>
                                    <p:animScale>
                                      <p:cBhvr>
                                        <p:cTn id="7" dur="250" autoRev="1" fill="hold"/>
                                        <p:tgtEl>
                                          <p:spTgt spid="118787">
                                            <p:txEl>
                                              <p:pRg st="5" end="5"/>
                                            </p:txEl>
                                          </p:spTgt>
                                        </p:tgtEl>
                                      </p:cBhvr>
                                      <p:by x="105000" y="105000"/>
                                    </p:animScale>
                                  </p:childTnLst>
                                  <p:subTnLst>
                                    <p:animClr clrSpc="rgb" dir="cw">
                                      <p:cBhvr override="childStyle">
                                        <p:cTn dur="1" fill="hold" display="0" masterRel="nextClick" afterEffect="1"/>
                                        <p:tgtEl>
                                          <p:spTgt spid="118787">
                                            <p:txEl>
                                              <p:pRg st="5" end="5"/>
                                            </p:txEl>
                                          </p:spTgt>
                                        </p:tgtEl>
                                        <p:attrNameLst>
                                          <p:attrName>ppt_c</p:attrName>
                                        </p:attrNameLst>
                                      </p:cBhvr>
                                      <p:to>
                                        <a:srgbClr val="FF3300"/>
                                      </p:to>
                                    </p:animClr>
                                  </p:subTnLst>
                                </p:cTn>
                              </p:par>
                            </p:childTnLst>
                          </p:cTn>
                        </p:par>
                      </p:childTnLst>
                    </p:cTn>
                  </p:par>
                  <p:par>
                    <p:cTn id="8" fill="hold">
                      <p:stCondLst>
                        <p:cond delay="indefinite"/>
                      </p:stCondLst>
                      <p:childTnLst>
                        <p:par>
                          <p:cTn id="9" fill="hold">
                            <p:stCondLst>
                              <p:cond delay="0"/>
                            </p:stCondLst>
                            <p:childTnLst>
                              <p:par>
                                <p:cTn id="10" presetID="23" presetClass="entr" presetSubtype="16" fill="hold" grpId="1" nodeType="clickEffect">
                                  <p:stCondLst>
                                    <p:cond delay="0"/>
                                  </p:stCondLst>
                                  <p:childTnLst>
                                    <p:set>
                                      <p:cBhvr>
                                        <p:cTn id="11" dur="1" fill="hold">
                                          <p:stCondLst>
                                            <p:cond delay="0"/>
                                          </p:stCondLst>
                                        </p:cTn>
                                        <p:tgtEl>
                                          <p:spTgt spid="118788"/>
                                        </p:tgtEl>
                                        <p:attrNameLst>
                                          <p:attrName>style.visibility</p:attrName>
                                        </p:attrNameLst>
                                      </p:cBhvr>
                                      <p:to>
                                        <p:strVal val="visible"/>
                                      </p:to>
                                    </p:set>
                                    <p:anim calcmode="lin" valueType="num">
                                      <p:cBhvr>
                                        <p:cTn id="12" dur="500" fill="hold"/>
                                        <p:tgtEl>
                                          <p:spTgt spid="118788"/>
                                        </p:tgtEl>
                                        <p:attrNameLst>
                                          <p:attrName>ppt_w</p:attrName>
                                        </p:attrNameLst>
                                      </p:cBhvr>
                                      <p:tavLst>
                                        <p:tav tm="0">
                                          <p:val>
                                            <p:fltVal val="0"/>
                                          </p:val>
                                        </p:tav>
                                        <p:tav tm="100000">
                                          <p:val>
                                            <p:strVal val="#ppt_w"/>
                                          </p:val>
                                        </p:tav>
                                      </p:tavLst>
                                    </p:anim>
                                    <p:anim calcmode="lin" valueType="num">
                                      <p:cBhvr>
                                        <p:cTn id="13" dur="500" fill="hold"/>
                                        <p:tgtEl>
                                          <p:spTgt spid="11878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8" grpId="1"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r>
              <a:rPr lang="en-US" altLang="ja-JP" noProof="1"/>
              <a:t>BindingContainer</a:t>
            </a:r>
            <a:r>
              <a:rPr lang="ja-JP" altLang="en-US"/>
              <a:t>クラス⑤</a:t>
            </a:r>
          </a:p>
        </p:txBody>
      </p:sp>
      <p:sp>
        <p:nvSpPr>
          <p:cNvPr id="120835" name="Rectangle 3"/>
          <p:cNvSpPr>
            <a:spLocks noGrp="1" noChangeArrowheads="1"/>
          </p:cNvSpPr>
          <p:nvPr>
            <p:ph type="body" idx="1"/>
          </p:nvPr>
        </p:nvSpPr>
        <p:spPr/>
        <p:txBody>
          <a:bodyPr/>
          <a:lstStyle/>
          <a:p>
            <a:pPr>
              <a:buFontTx/>
              <a:buNone/>
            </a:pPr>
            <a:r>
              <a:rPr lang="en-US" altLang="ja-JP" sz="2400">
                <a:solidFill>
                  <a:srgbClr val="0000FF"/>
                </a:solidFill>
              </a:rPr>
              <a:t>private</a:t>
            </a:r>
            <a:r>
              <a:rPr lang="en-US" altLang="ja-JP" sz="2400" noProof="1"/>
              <a:t> </a:t>
            </a:r>
            <a:r>
              <a:rPr lang="en-US" altLang="ja-JP" sz="2400">
                <a:solidFill>
                  <a:srgbClr val="0099FF"/>
                </a:solidFill>
              </a:rPr>
              <a:t>PropertyInfo</a:t>
            </a:r>
            <a:r>
              <a:rPr lang="en-US" altLang="ja-JP" sz="2400"/>
              <a:t> GetTargetPropertyInfo</a:t>
            </a:r>
          </a:p>
          <a:p>
            <a:pPr>
              <a:buFontTx/>
              <a:buNone/>
            </a:pPr>
            <a:r>
              <a:rPr lang="en-US" altLang="ja-JP" sz="2400"/>
              <a:t>						</a:t>
            </a:r>
            <a:r>
              <a:rPr lang="en-US" altLang="ja-JP" sz="2400" noProof="1"/>
              <a:t>(</a:t>
            </a:r>
            <a:r>
              <a:rPr lang="en-US" altLang="ja-JP" sz="2400">
                <a:solidFill>
                  <a:srgbClr val="0099FF"/>
                </a:solidFill>
              </a:rPr>
              <a:t>string</a:t>
            </a:r>
            <a:r>
              <a:rPr lang="en-US" altLang="ja-JP" sz="2400" noProof="1"/>
              <a:t> mappingName)</a:t>
            </a:r>
          </a:p>
          <a:p>
            <a:pPr>
              <a:buFontTx/>
              <a:buNone/>
            </a:pPr>
            <a:r>
              <a:rPr lang="en-US" altLang="ja-JP" sz="2000" noProof="1"/>
              <a:t>{</a:t>
            </a:r>
            <a:endParaRPr lang="en-US" altLang="ja-JP" sz="2000"/>
          </a:p>
          <a:p>
            <a:pPr>
              <a:buFontTx/>
              <a:buNone/>
            </a:pPr>
            <a:r>
              <a:rPr lang="en-US" altLang="ja-JP" sz="2400">
                <a:solidFill>
                  <a:srgbClr val="0000FF"/>
                </a:solidFill>
              </a:rPr>
              <a:t>	foreach</a:t>
            </a:r>
            <a:r>
              <a:rPr lang="en-US" altLang="ja-JP" sz="2400"/>
              <a:t>(</a:t>
            </a:r>
            <a:r>
              <a:rPr lang="en-US" altLang="ja-JP" sz="2400">
                <a:solidFill>
                  <a:srgbClr val="0099FF"/>
                </a:solidFill>
              </a:rPr>
              <a:t>PropertyInfo</a:t>
            </a:r>
            <a:r>
              <a:rPr lang="en-US" altLang="ja-JP" sz="2400"/>
              <a:t> propertyInfo </a:t>
            </a:r>
            <a:r>
              <a:rPr lang="en-US" altLang="ja-JP" sz="2400">
                <a:solidFill>
                  <a:srgbClr val="0000FF"/>
                </a:solidFill>
              </a:rPr>
              <a:t>in</a:t>
            </a:r>
            <a:r>
              <a:rPr lang="en-US" altLang="ja-JP" sz="2400"/>
              <a:t> </a:t>
            </a:r>
            <a:r>
              <a:rPr lang="en-US" altLang="ja-JP" sz="2400">
                <a:solidFill>
                  <a:srgbClr val="0000FF"/>
                </a:solidFill>
              </a:rPr>
              <a:t>this</a:t>
            </a:r>
            <a:r>
              <a:rPr lang="en-US" altLang="ja-JP" sz="2400"/>
              <a:t>.propertyInfos)</a:t>
            </a:r>
          </a:p>
          <a:p>
            <a:pPr>
              <a:buFontTx/>
              <a:buNone/>
            </a:pPr>
            <a:r>
              <a:rPr lang="en-US" altLang="ja-JP" sz="2000"/>
              <a:t>	{</a:t>
            </a:r>
          </a:p>
          <a:p>
            <a:pPr>
              <a:buFontTx/>
              <a:buNone/>
            </a:pPr>
            <a:r>
              <a:rPr lang="en-US" altLang="ja-JP" sz="2400">
                <a:solidFill>
                  <a:srgbClr val="0000FF"/>
                </a:solidFill>
              </a:rPr>
              <a:t>		if</a:t>
            </a:r>
            <a:r>
              <a:rPr lang="en-US" altLang="ja-JP" sz="2400"/>
              <a:t>(propertyInfo.Name==mappingName)</a:t>
            </a:r>
          </a:p>
          <a:p>
            <a:pPr>
              <a:buFontTx/>
              <a:buNone/>
            </a:pPr>
            <a:r>
              <a:rPr lang="en-US" altLang="ja-JP" sz="2000"/>
              <a:t>		{</a:t>
            </a:r>
          </a:p>
          <a:p>
            <a:pPr>
              <a:buFontTx/>
              <a:buNone/>
            </a:pPr>
            <a:r>
              <a:rPr lang="en-US" altLang="ja-JP" sz="2400">
                <a:solidFill>
                  <a:srgbClr val="0000FF"/>
                </a:solidFill>
              </a:rPr>
              <a:t>		      return</a:t>
            </a:r>
            <a:r>
              <a:rPr lang="en-US" altLang="ja-JP" sz="2400"/>
              <a:t> propertyInfo;</a:t>
            </a:r>
          </a:p>
          <a:p>
            <a:pPr>
              <a:buFontTx/>
              <a:buNone/>
            </a:pPr>
            <a:r>
              <a:rPr lang="en-US" altLang="ja-JP" sz="2000"/>
              <a:t>		}</a:t>
            </a:r>
          </a:p>
          <a:p>
            <a:pPr>
              <a:buFontTx/>
              <a:buNone/>
            </a:pPr>
            <a:r>
              <a:rPr lang="en-US" altLang="ja-JP" sz="2000"/>
              <a:t>	}</a:t>
            </a:r>
          </a:p>
          <a:p>
            <a:pPr>
              <a:buFontTx/>
              <a:buNone/>
            </a:pPr>
            <a:r>
              <a:rPr lang="en-US" altLang="ja-JP" sz="2400">
                <a:solidFill>
                  <a:srgbClr val="0000FF"/>
                </a:solidFill>
              </a:rPr>
              <a:t>	return null</a:t>
            </a:r>
            <a:r>
              <a:rPr lang="en-US" altLang="ja-JP" sz="2400"/>
              <a:t>;</a:t>
            </a:r>
          </a:p>
          <a:p>
            <a:pPr>
              <a:buFontTx/>
              <a:buNone/>
            </a:pPr>
            <a:r>
              <a:rPr lang="en-US" altLang="ja-JP" sz="2000" noProof="1"/>
              <a: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lstStyle/>
          <a:p>
            <a:r>
              <a:rPr lang="en-US" altLang="ja-JP" noProof="1"/>
              <a:t>BindingContainer</a:t>
            </a:r>
            <a:r>
              <a:rPr lang="ja-JP" altLang="en-US"/>
              <a:t>クラス⑥</a:t>
            </a:r>
          </a:p>
        </p:txBody>
      </p:sp>
      <p:sp>
        <p:nvSpPr>
          <p:cNvPr id="126979" name="Rectangle 3"/>
          <p:cNvSpPr>
            <a:spLocks noGrp="1" noChangeArrowheads="1"/>
          </p:cNvSpPr>
          <p:nvPr>
            <p:ph type="body" idx="1"/>
          </p:nvPr>
        </p:nvSpPr>
        <p:spPr/>
        <p:txBody>
          <a:bodyPr/>
          <a:lstStyle/>
          <a:p>
            <a:pPr>
              <a:lnSpc>
                <a:spcPct val="80000"/>
              </a:lnSpc>
              <a:buFontTx/>
              <a:buNone/>
            </a:pPr>
            <a:r>
              <a:rPr lang="en-US" altLang="ja-JP" sz="2400">
                <a:solidFill>
                  <a:srgbClr val="0000FF"/>
                </a:solidFill>
              </a:rPr>
              <a:t>public</a:t>
            </a:r>
            <a:r>
              <a:rPr lang="en-US" altLang="ja-JP" sz="2400" noProof="1"/>
              <a:t> </a:t>
            </a:r>
            <a:r>
              <a:rPr lang="en-US" altLang="ja-JP" sz="2400" noProof="1">
                <a:solidFill>
                  <a:srgbClr val="0099FF"/>
                </a:solidFill>
              </a:rPr>
              <a:t>void</a:t>
            </a:r>
            <a:r>
              <a:rPr lang="en-US" altLang="ja-JP" sz="2400" noProof="1"/>
              <a:t> </a:t>
            </a:r>
            <a:r>
              <a:rPr lang="en-US" altLang="ja-JP" sz="2400"/>
              <a:t>Store</a:t>
            </a:r>
            <a:r>
              <a:rPr lang="en-US" altLang="ja-JP" sz="2400" noProof="1"/>
              <a:t>Data(</a:t>
            </a:r>
            <a:r>
              <a:rPr lang="en-US" altLang="ja-JP" sz="2400" noProof="1">
                <a:solidFill>
                  <a:srgbClr val="0099FF"/>
                </a:solidFill>
              </a:rPr>
              <a:t>Control.ControlCollection</a:t>
            </a:r>
            <a:r>
              <a:rPr lang="en-US" altLang="ja-JP" sz="2400" noProof="1"/>
              <a:t> contros)</a:t>
            </a:r>
          </a:p>
          <a:p>
            <a:pPr>
              <a:lnSpc>
                <a:spcPct val="80000"/>
              </a:lnSpc>
              <a:buFontTx/>
              <a:buNone/>
            </a:pPr>
            <a:r>
              <a:rPr lang="en-US" altLang="ja-JP" sz="2000" noProof="1"/>
              <a:t>{</a:t>
            </a:r>
            <a:endParaRPr lang="en-US" altLang="ja-JP" sz="2000"/>
          </a:p>
          <a:p>
            <a:pPr>
              <a:lnSpc>
                <a:spcPct val="80000"/>
              </a:lnSpc>
              <a:buFontTx/>
              <a:buNone/>
            </a:pPr>
            <a:r>
              <a:rPr lang="en-US" altLang="ja-JP" sz="2400"/>
              <a:t>	</a:t>
            </a:r>
            <a:r>
              <a:rPr lang="en-US" altLang="ja-JP" sz="2400" noProof="1">
                <a:solidFill>
                  <a:srgbClr val="0099FF"/>
                </a:solidFill>
              </a:rPr>
              <a:t>if</a:t>
            </a:r>
            <a:r>
              <a:rPr lang="en-US" altLang="ja-JP" sz="2400" noProof="1"/>
              <a:t>(CanBinding==</a:t>
            </a:r>
            <a:r>
              <a:rPr lang="en-US" altLang="ja-JP" sz="2400" noProof="1">
                <a:solidFill>
                  <a:srgbClr val="0000FF"/>
                </a:solidFill>
              </a:rPr>
              <a:t>false</a:t>
            </a:r>
            <a:r>
              <a:rPr lang="en-US" altLang="ja-JP" sz="2400" noProof="1"/>
              <a:t>){</a:t>
            </a:r>
            <a:r>
              <a:rPr lang="en-US" altLang="ja-JP" sz="2400" noProof="1">
                <a:solidFill>
                  <a:srgbClr val="0000FF"/>
                </a:solidFill>
              </a:rPr>
              <a:t>return</a:t>
            </a:r>
            <a:r>
              <a:rPr lang="en-US" altLang="ja-JP" sz="2400" noProof="1"/>
              <a:t>;}</a:t>
            </a:r>
            <a:endParaRPr lang="en-US" altLang="ja-JP" sz="2400"/>
          </a:p>
          <a:p>
            <a:pPr>
              <a:lnSpc>
                <a:spcPct val="80000"/>
              </a:lnSpc>
              <a:buFontTx/>
              <a:buNone/>
            </a:pPr>
            <a:endParaRPr lang="en-US" altLang="ja-JP" sz="800" noProof="1"/>
          </a:p>
          <a:p>
            <a:pPr>
              <a:lnSpc>
                <a:spcPct val="80000"/>
              </a:lnSpc>
              <a:buFontTx/>
              <a:buNone/>
            </a:pPr>
            <a:r>
              <a:rPr lang="en-US" altLang="ja-JP" sz="2400"/>
              <a:t>	</a:t>
            </a:r>
            <a:r>
              <a:rPr lang="en-US" altLang="ja-JP" sz="2400" noProof="1">
                <a:solidFill>
                  <a:srgbClr val="0000FF"/>
                </a:solidFill>
              </a:rPr>
              <a:t>foreach</a:t>
            </a:r>
            <a:r>
              <a:rPr lang="en-US" altLang="ja-JP" sz="2400" noProof="1"/>
              <a:t>(</a:t>
            </a:r>
            <a:r>
              <a:rPr lang="en-US" altLang="ja-JP" sz="2400" noProof="1">
                <a:solidFill>
                  <a:srgbClr val="0099FF"/>
                </a:solidFill>
              </a:rPr>
              <a:t>Control</a:t>
            </a:r>
            <a:r>
              <a:rPr lang="en-US" altLang="ja-JP" sz="2400" noProof="1"/>
              <a:t> control </a:t>
            </a:r>
            <a:r>
              <a:rPr lang="en-US" altLang="ja-JP" sz="2400" noProof="1">
                <a:solidFill>
                  <a:srgbClr val="0099FF"/>
                </a:solidFill>
              </a:rPr>
              <a:t>in</a:t>
            </a:r>
            <a:r>
              <a:rPr lang="en-US" altLang="ja-JP" sz="2400" noProof="1"/>
              <a:t> contros)</a:t>
            </a:r>
          </a:p>
          <a:p>
            <a:pPr>
              <a:lnSpc>
                <a:spcPct val="80000"/>
              </a:lnSpc>
              <a:buFontTx/>
              <a:buNone/>
            </a:pPr>
            <a:r>
              <a:rPr lang="en-US" altLang="ja-JP" sz="2000"/>
              <a:t>	</a:t>
            </a:r>
            <a:r>
              <a:rPr lang="en-US" altLang="ja-JP" sz="2000" noProof="1"/>
              <a:t>{</a:t>
            </a:r>
          </a:p>
          <a:p>
            <a:pPr>
              <a:lnSpc>
                <a:spcPct val="80000"/>
              </a:lnSpc>
              <a:buFontTx/>
              <a:buNone/>
            </a:pPr>
            <a:r>
              <a:rPr lang="en-US" altLang="ja-JP" sz="2400"/>
              <a:t>		</a:t>
            </a:r>
            <a:r>
              <a:rPr lang="en-US" altLang="ja-JP" sz="2400" noProof="1">
                <a:solidFill>
                  <a:srgbClr val="0000FF"/>
                </a:solidFill>
              </a:rPr>
              <a:t>if</a:t>
            </a:r>
            <a:r>
              <a:rPr lang="en-US" altLang="ja-JP" sz="2400" noProof="1"/>
              <a:t>(IsBindingContainer(control)==</a:t>
            </a:r>
            <a:r>
              <a:rPr lang="en-US" altLang="ja-JP" sz="2400" noProof="1">
                <a:solidFill>
                  <a:srgbClr val="0000FF"/>
                </a:solidFill>
              </a:rPr>
              <a:t>true</a:t>
            </a:r>
            <a:r>
              <a:rPr lang="en-US" altLang="ja-JP" sz="2400" noProof="1"/>
              <a:t>){</a:t>
            </a:r>
            <a:endParaRPr lang="en-US" altLang="ja-JP" sz="2400"/>
          </a:p>
          <a:p>
            <a:pPr>
              <a:lnSpc>
                <a:spcPct val="80000"/>
              </a:lnSpc>
              <a:buFontTx/>
              <a:buNone/>
            </a:pPr>
            <a:r>
              <a:rPr lang="en-US" altLang="ja-JP" sz="2400"/>
              <a:t>		    </a:t>
            </a:r>
            <a:r>
              <a:rPr lang="en-US" altLang="ja-JP" sz="2400" noProof="1"/>
              <a:t>BindingContainer</a:t>
            </a:r>
            <a:r>
              <a:rPr lang="en-US" altLang="ja-JP" sz="2400"/>
              <a:t>StoreData</a:t>
            </a:r>
          </a:p>
          <a:p>
            <a:pPr>
              <a:lnSpc>
                <a:spcPct val="80000"/>
              </a:lnSpc>
              <a:buFontTx/>
              <a:buNone/>
            </a:pPr>
            <a:r>
              <a:rPr lang="en-US" altLang="ja-JP" sz="2400"/>
              <a:t>                               </a:t>
            </a:r>
            <a:r>
              <a:rPr lang="en-US" altLang="ja-JP" sz="2400" noProof="1"/>
              <a:t>((</a:t>
            </a:r>
            <a:r>
              <a:rPr lang="en-US" altLang="ja-JP" sz="2400" noProof="1">
                <a:solidFill>
                  <a:srgbClr val="0099FF"/>
                </a:solidFill>
              </a:rPr>
              <a:t>IBindingContainer</a:t>
            </a:r>
            <a:r>
              <a:rPr lang="en-US" altLang="ja-JP" sz="2400" noProof="1"/>
              <a:t>)control);</a:t>
            </a:r>
            <a:r>
              <a:rPr lang="en-US" altLang="ja-JP" sz="2400" noProof="1">
                <a:solidFill>
                  <a:srgbClr val="0099FF"/>
                </a:solidFill>
              </a:rPr>
              <a:t>continue</a:t>
            </a:r>
            <a:r>
              <a:rPr lang="en-US" altLang="ja-JP" sz="2400" noProof="1"/>
              <a:t>;}</a:t>
            </a:r>
            <a:endParaRPr lang="en-US" altLang="ja-JP" sz="2400"/>
          </a:p>
          <a:p>
            <a:pPr>
              <a:lnSpc>
                <a:spcPct val="80000"/>
              </a:lnSpc>
              <a:buFontTx/>
              <a:buNone/>
            </a:pPr>
            <a:endParaRPr lang="en-US" altLang="ja-JP" sz="2400"/>
          </a:p>
          <a:p>
            <a:pPr>
              <a:lnSpc>
                <a:spcPct val="80000"/>
              </a:lnSpc>
              <a:buFontTx/>
              <a:buNone/>
            </a:pPr>
            <a:r>
              <a:rPr lang="en-US" altLang="ja-JP" sz="2400"/>
              <a:t>		</a:t>
            </a:r>
            <a:r>
              <a:rPr lang="en-US" altLang="ja-JP" sz="2400" noProof="1">
                <a:solidFill>
                  <a:srgbClr val="0000FF"/>
                </a:solidFill>
              </a:rPr>
              <a:t>if</a:t>
            </a:r>
            <a:r>
              <a:rPr lang="en-US" altLang="ja-JP" sz="2400" noProof="1"/>
              <a:t>(IsBindingControl(control)==</a:t>
            </a:r>
            <a:r>
              <a:rPr lang="en-US" altLang="ja-JP" sz="2400" noProof="1">
                <a:solidFill>
                  <a:srgbClr val="0000FF"/>
                </a:solidFill>
              </a:rPr>
              <a:t>true</a:t>
            </a:r>
            <a:r>
              <a:rPr lang="en-US" altLang="ja-JP" sz="2400" noProof="1"/>
              <a:t>){</a:t>
            </a:r>
            <a:endParaRPr lang="en-US" altLang="ja-JP" sz="2400"/>
          </a:p>
          <a:p>
            <a:pPr>
              <a:lnSpc>
                <a:spcPct val="80000"/>
              </a:lnSpc>
              <a:buFontTx/>
              <a:buNone/>
            </a:pPr>
            <a:r>
              <a:rPr lang="en-US" altLang="ja-JP" sz="2400"/>
              <a:t>		    </a:t>
            </a:r>
            <a:r>
              <a:rPr lang="en-US" altLang="ja-JP" sz="2400" noProof="1"/>
              <a:t>BindingControl</a:t>
            </a:r>
            <a:r>
              <a:rPr lang="en-US" altLang="ja-JP" sz="2400"/>
              <a:t>StoreData</a:t>
            </a:r>
          </a:p>
          <a:p>
            <a:pPr>
              <a:lnSpc>
                <a:spcPct val="80000"/>
              </a:lnSpc>
              <a:buFontTx/>
              <a:buNone/>
            </a:pPr>
            <a:r>
              <a:rPr lang="en-US" altLang="ja-JP" sz="2400"/>
              <a:t>		                    </a:t>
            </a:r>
            <a:r>
              <a:rPr lang="en-US" altLang="ja-JP" sz="2400" noProof="1"/>
              <a:t>((</a:t>
            </a:r>
            <a:r>
              <a:rPr lang="en-US" altLang="ja-JP" sz="2400" noProof="1">
                <a:solidFill>
                  <a:srgbClr val="0099FF"/>
                </a:solidFill>
              </a:rPr>
              <a:t>IBindingControl</a:t>
            </a:r>
            <a:r>
              <a:rPr lang="en-US" altLang="ja-JP" sz="2400" noProof="1"/>
              <a:t>)control);</a:t>
            </a:r>
            <a:r>
              <a:rPr lang="en-US" altLang="ja-JP" sz="2400" noProof="1">
                <a:solidFill>
                  <a:srgbClr val="0099FF"/>
                </a:solidFill>
              </a:rPr>
              <a:t>continue</a:t>
            </a:r>
            <a:r>
              <a:rPr lang="en-US" altLang="ja-JP" sz="2400" noProof="1"/>
              <a:t>;}</a:t>
            </a:r>
          </a:p>
          <a:p>
            <a:pPr>
              <a:lnSpc>
                <a:spcPct val="80000"/>
              </a:lnSpc>
              <a:buFontTx/>
              <a:buNone/>
            </a:pPr>
            <a:r>
              <a:rPr lang="en-US" altLang="ja-JP" sz="2000"/>
              <a:t>	</a:t>
            </a:r>
            <a:r>
              <a:rPr lang="en-US" altLang="ja-JP" sz="2000" noProof="1"/>
              <a:t>}</a:t>
            </a:r>
          </a:p>
          <a:p>
            <a:pPr>
              <a:lnSpc>
                <a:spcPct val="80000"/>
              </a:lnSpc>
              <a:buFontTx/>
              <a:buNone/>
            </a:pPr>
            <a:r>
              <a:rPr lang="en-US" altLang="ja-JP" sz="2000" noProof="1"/>
              <a: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r>
              <a:rPr lang="en-US" altLang="ja-JP" noProof="1"/>
              <a:t>BindingContainer</a:t>
            </a:r>
            <a:r>
              <a:rPr lang="ja-JP" altLang="en-US"/>
              <a:t>クラス⑦</a:t>
            </a:r>
          </a:p>
        </p:txBody>
      </p:sp>
      <p:sp>
        <p:nvSpPr>
          <p:cNvPr id="124931" name="Rectangle 3"/>
          <p:cNvSpPr>
            <a:spLocks noGrp="1" noChangeArrowheads="1"/>
          </p:cNvSpPr>
          <p:nvPr>
            <p:ph type="body" idx="1"/>
          </p:nvPr>
        </p:nvSpPr>
        <p:spPr/>
        <p:txBody>
          <a:bodyPr/>
          <a:lstStyle/>
          <a:p>
            <a:pPr>
              <a:lnSpc>
                <a:spcPct val="80000"/>
              </a:lnSpc>
              <a:buFontTx/>
              <a:buNone/>
            </a:pPr>
            <a:r>
              <a:rPr lang="en-US" altLang="ja-JP" sz="2400">
                <a:solidFill>
                  <a:srgbClr val="0000FF"/>
                </a:solidFill>
              </a:rPr>
              <a:t>private</a:t>
            </a:r>
            <a:r>
              <a:rPr lang="en-US" altLang="ja-JP" sz="2400" noProof="1"/>
              <a:t> </a:t>
            </a:r>
            <a:r>
              <a:rPr lang="en-US" altLang="ja-JP" sz="2400" noProof="1">
                <a:solidFill>
                  <a:srgbClr val="0099FF"/>
                </a:solidFill>
              </a:rPr>
              <a:t>void</a:t>
            </a:r>
            <a:r>
              <a:rPr lang="en-US" altLang="ja-JP" sz="2400" noProof="1"/>
              <a:t> BindingContainer</a:t>
            </a:r>
            <a:r>
              <a:rPr lang="en-US" altLang="ja-JP" sz="2400"/>
              <a:t>StoreData</a:t>
            </a:r>
          </a:p>
          <a:p>
            <a:pPr>
              <a:lnSpc>
                <a:spcPct val="80000"/>
              </a:lnSpc>
              <a:buFontTx/>
              <a:buNone/>
            </a:pPr>
            <a:r>
              <a:rPr lang="en-US" altLang="ja-JP" sz="2400"/>
              <a:t>                                               </a:t>
            </a:r>
            <a:r>
              <a:rPr lang="en-US" altLang="ja-JP" sz="2400" noProof="1"/>
              <a:t>(</a:t>
            </a:r>
            <a:r>
              <a:rPr lang="en-US" altLang="ja-JP" sz="2400" noProof="1">
                <a:solidFill>
                  <a:srgbClr val="0099FF"/>
                </a:solidFill>
              </a:rPr>
              <a:t>IBindingContainer</a:t>
            </a:r>
            <a:r>
              <a:rPr lang="en-US" altLang="ja-JP" sz="2400" noProof="1"/>
              <a:t> container)</a:t>
            </a:r>
          </a:p>
          <a:p>
            <a:pPr>
              <a:lnSpc>
                <a:spcPct val="80000"/>
              </a:lnSpc>
              <a:buFontTx/>
              <a:buNone/>
            </a:pPr>
            <a:r>
              <a:rPr lang="en-US" altLang="ja-JP" sz="2000" noProof="1"/>
              <a:t>{</a:t>
            </a:r>
            <a:endParaRPr lang="en-US" altLang="ja-JP" sz="2000"/>
          </a:p>
          <a:p>
            <a:pPr>
              <a:lnSpc>
                <a:spcPct val="80000"/>
              </a:lnSpc>
              <a:buFontTx/>
              <a:buNone/>
            </a:pPr>
            <a:r>
              <a:rPr lang="en-US" altLang="ja-JP" sz="2400"/>
              <a:t>	</a:t>
            </a:r>
            <a:r>
              <a:rPr lang="en-US" altLang="ja-JP" sz="2400" noProof="1">
                <a:solidFill>
                  <a:srgbClr val="0099FF"/>
                </a:solidFill>
              </a:rPr>
              <a:t>if</a:t>
            </a:r>
            <a:r>
              <a:rPr lang="en-US" altLang="ja-JP" sz="2400" noProof="1"/>
              <a:t>(container</a:t>
            </a:r>
            <a:r>
              <a:rPr lang="en-US" altLang="ja-JP" sz="2400"/>
              <a:t>.</a:t>
            </a:r>
            <a:r>
              <a:rPr lang="en-US" altLang="ja-JP" sz="2400" noProof="1"/>
              <a:t>CanBinding==</a:t>
            </a:r>
            <a:r>
              <a:rPr lang="en-US" altLang="ja-JP" sz="2400" noProof="1">
                <a:solidFill>
                  <a:srgbClr val="0000FF"/>
                </a:solidFill>
              </a:rPr>
              <a:t>false</a:t>
            </a:r>
            <a:r>
              <a:rPr lang="en-US" altLang="ja-JP" sz="2400" noProof="1"/>
              <a:t>)</a:t>
            </a:r>
            <a:endParaRPr lang="en-US" altLang="ja-JP" sz="2400"/>
          </a:p>
          <a:p>
            <a:pPr>
              <a:lnSpc>
                <a:spcPct val="80000"/>
              </a:lnSpc>
              <a:buFontTx/>
              <a:buNone/>
            </a:pPr>
            <a:r>
              <a:rPr lang="en-US" altLang="ja-JP" sz="2000"/>
              <a:t>	</a:t>
            </a:r>
            <a:r>
              <a:rPr lang="en-US" altLang="ja-JP" sz="2000" noProof="1"/>
              <a:t>{</a:t>
            </a:r>
            <a:endParaRPr lang="en-US" altLang="ja-JP" sz="2000"/>
          </a:p>
          <a:p>
            <a:pPr>
              <a:lnSpc>
                <a:spcPct val="80000"/>
              </a:lnSpc>
              <a:buFontTx/>
              <a:buNone/>
            </a:pPr>
            <a:r>
              <a:rPr lang="en-US" altLang="ja-JP" sz="2400"/>
              <a:t>		</a:t>
            </a:r>
            <a:r>
              <a:rPr lang="en-US" altLang="ja-JP" sz="2400" noProof="1"/>
              <a:t>container.BindingData</a:t>
            </a:r>
            <a:r>
              <a:rPr lang="en-US" altLang="ja-JP" sz="2400"/>
              <a:t> </a:t>
            </a:r>
            <a:r>
              <a:rPr lang="en-US" altLang="ja-JP" sz="2400" noProof="1"/>
              <a:t>=</a:t>
            </a:r>
            <a:r>
              <a:rPr lang="en-US" altLang="ja-JP" sz="2400"/>
              <a:t> </a:t>
            </a:r>
            <a:r>
              <a:rPr lang="en-US" altLang="ja-JP" sz="2400" noProof="1">
                <a:solidFill>
                  <a:srgbClr val="0000FF"/>
                </a:solidFill>
              </a:rPr>
              <a:t>this</a:t>
            </a:r>
            <a:r>
              <a:rPr lang="en-US" altLang="ja-JP" sz="2400" noProof="1"/>
              <a:t>.BindingData;</a:t>
            </a:r>
            <a:endParaRPr lang="en-US" altLang="ja-JP" sz="2400"/>
          </a:p>
          <a:p>
            <a:pPr>
              <a:lnSpc>
                <a:spcPct val="80000"/>
              </a:lnSpc>
              <a:buFontTx/>
              <a:buNone/>
            </a:pPr>
            <a:r>
              <a:rPr lang="en-US" altLang="ja-JP" sz="2000"/>
              <a:t>	</a:t>
            </a:r>
            <a:r>
              <a:rPr lang="en-US" altLang="ja-JP" sz="2000" noProof="1"/>
              <a:t>}</a:t>
            </a:r>
            <a:endParaRPr lang="en-US" altLang="ja-JP" sz="2000"/>
          </a:p>
          <a:p>
            <a:pPr>
              <a:lnSpc>
                <a:spcPct val="80000"/>
              </a:lnSpc>
              <a:buFontTx/>
              <a:buNone/>
            </a:pPr>
            <a:r>
              <a:rPr lang="en-US" altLang="ja-JP" sz="2400"/>
              <a:t>	</a:t>
            </a:r>
            <a:r>
              <a:rPr lang="en-US" altLang="ja-JP" sz="2400" noProof="1"/>
              <a:t>container. </a:t>
            </a:r>
            <a:r>
              <a:rPr lang="en-US" altLang="ja-JP" sz="2400"/>
              <a:t>StoreData</a:t>
            </a:r>
            <a:r>
              <a:rPr lang="en-US" altLang="ja-JP" sz="2400" noProof="1"/>
              <a:t>();</a:t>
            </a:r>
            <a:endParaRPr lang="en-US" altLang="ja-JP" sz="2400"/>
          </a:p>
          <a:p>
            <a:pPr>
              <a:lnSpc>
                <a:spcPct val="80000"/>
              </a:lnSpc>
              <a:buFontTx/>
              <a:buNone/>
            </a:pPr>
            <a:r>
              <a:rPr lang="en-US" altLang="ja-JP" sz="2000" noProof="1"/>
              <a:t>}</a:t>
            </a:r>
            <a:endParaRPr lang="en-US" altLang="ja-JP" sz="2000"/>
          </a:p>
          <a:p>
            <a:pPr>
              <a:lnSpc>
                <a:spcPct val="80000"/>
              </a:lnSpc>
              <a:buFontTx/>
              <a:buNone/>
            </a:pPr>
            <a:r>
              <a:rPr lang="en-US" altLang="ja-JP" sz="2400">
                <a:solidFill>
                  <a:srgbClr val="0000FF"/>
                </a:solidFill>
              </a:rPr>
              <a:t>private</a:t>
            </a:r>
            <a:r>
              <a:rPr lang="en-US" altLang="ja-JP" sz="2400" noProof="1"/>
              <a:t> </a:t>
            </a:r>
            <a:r>
              <a:rPr lang="en-US" altLang="ja-JP" sz="2400" noProof="1">
                <a:solidFill>
                  <a:srgbClr val="0099FF"/>
                </a:solidFill>
              </a:rPr>
              <a:t>void</a:t>
            </a:r>
            <a:r>
              <a:rPr lang="en-US" altLang="ja-JP" sz="2400" noProof="1"/>
              <a:t> BindingControl </a:t>
            </a:r>
            <a:r>
              <a:rPr lang="en-US" altLang="ja-JP" sz="2400"/>
              <a:t>StoreData</a:t>
            </a:r>
          </a:p>
          <a:p>
            <a:pPr>
              <a:lnSpc>
                <a:spcPct val="80000"/>
              </a:lnSpc>
              <a:buFontTx/>
              <a:buNone/>
            </a:pPr>
            <a:r>
              <a:rPr lang="en-US" altLang="ja-JP" sz="2400"/>
              <a:t>                                               </a:t>
            </a:r>
            <a:r>
              <a:rPr lang="en-US" altLang="ja-JP" sz="2400" noProof="1"/>
              <a:t>(</a:t>
            </a:r>
            <a:r>
              <a:rPr lang="en-US" altLang="ja-JP" sz="2400" noProof="1">
                <a:solidFill>
                  <a:srgbClr val="0099FF"/>
                </a:solidFill>
              </a:rPr>
              <a:t>IBindingControl</a:t>
            </a:r>
            <a:r>
              <a:rPr lang="en-US" altLang="ja-JP" sz="2400" noProof="1"/>
              <a:t> control)</a:t>
            </a:r>
          </a:p>
          <a:p>
            <a:pPr>
              <a:lnSpc>
                <a:spcPct val="80000"/>
              </a:lnSpc>
              <a:buFontTx/>
              <a:buNone/>
            </a:pPr>
            <a:r>
              <a:rPr lang="en-US" altLang="ja-JP" sz="2000" noProof="1"/>
              <a:t>{</a:t>
            </a:r>
          </a:p>
          <a:p>
            <a:pPr>
              <a:lnSpc>
                <a:spcPct val="80000"/>
              </a:lnSpc>
              <a:buFontTx/>
              <a:buNone/>
            </a:pPr>
            <a:r>
              <a:rPr lang="en-US" altLang="ja-JP" sz="2400"/>
              <a:t>	S</a:t>
            </a:r>
            <a:r>
              <a:rPr lang="en-US" altLang="ja-JP" sz="2400" noProof="1"/>
              <a:t>etMappingData(control);</a:t>
            </a:r>
          </a:p>
          <a:p>
            <a:pPr>
              <a:lnSpc>
                <a:spcPct val="80000"/>
              </a:lnSpc>
              <a:buFontTx/>
              <a:buNone/>
            </a:pPr>
            <a:r>
              <a:rPr lang="en-US" altLang="ja-JP" sz="2000" noProof="1"/>
              <a:t>}</a:t>
            </a:r>
          </a:p>
          <a:p>
            <a:pPr>
              <a:lnSpc>
                <a:spcPct val="80000"/>
              </a:lnSpc>
              <a:buFontTx/>
              <a:buNone/>
            </a:pPr>
            <a:endParaRPr lang="en-US" altLang="ja-JP" sz="2000" noProof="1"/>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r>
              <a:rPr lang="en-US" altLang="ja-JP" noProof="1"/>
              <a:t>BindingContainer</a:t>
            </a:r>
            <a:r>
              <a:rPr lang="ja-JP" altLang="en-US"/>
              <a:t>クラス⑧</a:t>
            </a:r>
          </a:p>
        </p:txBody>
      </p:sp>
      <p:sp>
        <p:nvSpPr>
          <p:cNvPr id="122883" name="Rectangle 3"/>
          <p:cNvSpPr>
            <a:spLocks noGrp="1" noChangeArrowheads="1"/>
          </p:cNvSpPr>
          <p:nvPr>
            <p:ph type="body" idx="1"/>
          </p:nvPr>
        </p:nvSpPr>
        <p:spPr/>
        <p:txBody>
          <a:bodyPr/>
          <a:lstStyle/>
          <a:p>
            <a:pPr>
              <a:buFontTx/>
              <a:buNone/>
            </a:pPr>
            <a:r>
              <a:rPr lang="en-US" altLang="ja-JP" sz="2400">
                <a:solidFill>
                  <a:srgbClr val="0000FF"/>
                </a:solidFill>
              </a:rPr>
              <a:t>private</a:t>
            </a:r>
            <a:r>
              <a:rPr lang="en-US" altLang="ja-JP" sz="2400" noProof="1"/>
              <a:t> </a:t>
            </a:r>
            <a:r>
              <a:rPr lang="en-US" altLang="ja-JP" sz="2400">
                <a:solidFill>
                  <a:srgbClr val="0099FF"/>
                </a:solidFill>
              </a:rPr>
              <a:t>void</a:t>
            </a:r>
            <a:r>
              <a:rPr lang="en-US" altLang="ja-JP" sz="2400" noProof="1"/>
              <a:t> </a:t>
            </a:r>
            <a:r>
              <a:rPr lang="en-US" altLang="ja-JP" sz="2400"/>
              <a:t>SetMappingData</a:t>
            </a:r>
          </a:p>
          <a:p>
            <a:pPr>
              <a:buFontTx/>
              <a:buNone/>
            </a:pPr>
            <a:r>
              <a:rPr lang="en-US" altLang="ja-JP" sz="2400"/>
              <a:t>					(</a:t>
            </a:r>
            <a:r>
              <a:rPr lang="en-US" altLang="ja-JP" sz="2400" noProof="1">
                <a:solidFill>
                  <a:srgbClr val="0099FF"/>
                </a:solidFill>
              </a:rPr>
              <a:t>IBindingControl</a:t>
            </a:r>
            <a:r>
              <a:rPr lang="en-US" altLang="ja-JP" sz="2400">
                <a:solidFill>
                  <a:srgbClr val="0099FF"/>
                </a:solidFill>
              </a:rPr>
              <a:t> </a:t>
            </a:r>
            <a:r>
              <a:rPr lang="en-US" altLang="ja-JP" sz="2400"/>
              <a:t>bindingControl)</a:t>
            </a:r>
          </a:p>
          <a:p>
            <a:pPr>
              <a:buFontTx/>
              <a:buNone/>
            </a:pPr>
            <a:r>
              <a:rPr lang="en-US" altLang="ja-JP" sz="2000"/>
              <a:t>{</a:t>
            </a:r>
          </a:p>
          <a:p>
            <a:pPr>
              <a:buFontTx/>
              <a:buNone/>
            </a:pPr>
            <a:r>
              <a:rPr lang="en-US" altLang="ja-JP" sz="2400">
                <a:solidFill>
                  <a:srgbClr val="0099FF"/>
                </a:solidFill>
              </a:rPr>
              <a:t>	PropertyInfo</a:t>
            </a:r>
            <a:r>
              <a:rPr lang="en-US" altLang="ja-JP" sz="2400"/>
              <a:t> propertyInfo =  GetTargetPropertyInfo(bindingControl.MappingName);</a:t>
            </a:r>
          </a:p>
          <a:p>
            <a:pPr>
              <a:buFontTx/>
              <a:buNone/>
            </a:pPr>
            <a:r>
              <a:rPr lang="en-US" altLang="ja-JP" sz="2400">
                <a:solidFill>
                  <a:srgbClr val="0099FF"/>
                </a:solidFill>
              </a:rPr>
              <a:t>	</a:t>
            </a:r>
            <a:r>
              <a:rPr lang="en-US" altLang="ja-JP" sz="2400" noProof="1">
                <a:solidFill>
                  <a:srgbClr val="0099FF"/>
                </a:solidFill>
              </a:rPr>
              <a:t>if</a:t>
            </a:r>
            <a:r>
              <a:rPr lang="en-US" altLang="ja-JP" sz="2400"/>
              <a:t>(propertyInfo==</a:t>
            </a:r>
            <a:r>
              <a:rPr lang="en-US" altLang="ja-JP" sz="2400">
                <a:solidFill>
                  <a:srgbClr val="0000FF"/>
                </a:solidFill>
              </a:rPr>
              <a:t>null</a:t>
            </a:r>
            <a:r>
              <a:rPr lang="en-US" altLang="ja-JP" sz="2400"/>
              <a:t>){</a:t>
            </a:r>
            <a:r>
              <a:rPr lang="en-US" altLang="ja-JP" sz="2400">
                <a:solidFill>
                  <a:srgbClr val="0000FF"/>
                </a:solidFill>
              </a:rPr>
              <a:t>return null</a:t>
            </a:r>
            <a:r>
              <a:rPr lang="en-US" altLang="ja-JP" sz="2400"/>
              <a:t>;}</a:t>
            </a:r>
          </a:p>
          <a:p>
            <a:pPr>
              <a:buFontTx/>
              <a:buNone/>
            </a:pPr>
            <a:r>
              <a:rPr lang="en-US" altLang="ja-JP" sz="2400"/>
              <a:t>	propertyInfo.SetValue(</a:t>
            </a:r>
            <a:r>
              <a:rPr lang="en-US" altLang="ja-JP" sz="2400">
                <a:solidFill>
                  <a:srgbClr val="0000FF"/>
                </a:solidFill>
              </a:rPr>
              <a:t>this</a:t>
            </a:r>
            <a:r>
              <a:rPr lang="en-US" altLang="ja-JP" sz="2400"/>
              <a:t>.bindingData,</a:t>
            </a:r>
          </a:p>
          <a:p>
            <a:pPr>
              <a:buFontTx/>
              <a:buNone/>
            </a:pPr>
            <a:r>
              <a:rPr lang="en-US" altLang="ja-JP" sz="2400"/>
              <a:t>                                        bindingControl.MappingData,</a:t>
            </a:r>
            <a:r>
              <a:rPr lang="en-US" altLang="ja-JP" sz="2400">
                <a:solidFill>
                  <a:srgbClr val="0000FF"/>
                </a:solidFill>
              </a:rPr>
              <a:t>null</a:t>
            </a:r>
            <a:r>
              <a:rPr lang="en-US" altLang="ja-JP" sz="2400"/>
              <a:t>);</a:t>
            </a:r>
          </a:p>
          <a:p>
            <a:pPr>
              <a:buFontTx/>
              <a:buNone/>
            </a:pPr>
            <a:r>
              <a:rPr lang="en-US" altLang="ja-JP" sz="2000"/>
              <a:t>}</a:t>
            </a:r>
          </a:p>
        </p:txBody>
      </p:sp>
      <p:sp>
        <p:nvSpPr>
          <p:cNvPr id="122884" name="AutoShape 4"/>
          <p:cNvSpPr>
            <a:spLocks noChangeArrowheads="1"/>
          </p:cNvSpPr>
          <p:nvPr/>
        </p:nvSpPr>
        <p:spPr bwMode="auto">
          <a:xfrm flipV="1">
            <a:off x="1403350" y="4868863"/>
            <a:ext cx="6553200" cy="1081087"/>
          </a:xfrm>
          <a:prstGeom prst="wedgeRectCallout">
            <a:avLst>
              <a:gd name="adj1" fmla="val -18389"/>
              <a:gd name="adj2" fmla="val 117106"/>
            </a:avLst>
          </a:prstGeom>
          <a:solidFill>
            <a:schemeClr val="accent1"/>
          </a:solidFill>
          <a:ln w="9525">
            <a:solidFill>
              <a:schemeClr val="tx1"/>
            </a:solidFill>
            <a:miter lim="800000"/>
            <a:headEnd/>
            <a:tailEnd/>
          </a:ln>
          <a:effectLst/>
        </p:spPr>
        <p:txBody>
          <a:bodyPr rot="10800000"/>
          <a:lstStyle/>
          <a:p>
            <a:pPr algn="ctr"/>
            <a:r>
              <a:rPr lang="ja-JP" altLang="en-US"/>
              <a:t>マッピング名に該当するデータをプロパティに設定している。（即ち、データ取得）</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122883">
                                            <p:txEl>
                                              <p:pRg st="5" end="5"/>
                                            </p:txEl>
                                          </p:spTgt>
                                        </p:tgtEl>
                                      </p:cBhvr>
                                    </p:animEffect>
                                    <p:animScale>
                                      <p:cBhvr>
                                        <p:cTn id="7" dur="250" autoRev="1" fill="hold"/>
                                        <p:tgtEl>
                                          <p:spTgt spid="122883">
                                            <p:txEl>
                                              <p:pRg st="5" end="5"/>
                                            </p:txEl>
                                          </p:spTgt>
                                        </p:tgtEl>
                                      </p:cBhvr>
                                      <p:by x="105000" y="105000"/>
                                    </p:animScale>
                                  </p:childTnLst>
                                  <p:subTnLst>
                                    <p:animClr clrSpc="rgb" dir="cw">
                                      <p:cBhvr override="childStyle">
                                        <p:cTn dur="1" fill="hold" display="0" masterRel="nextClick" afterEffect="1"/>
                                        <p:tgtEl>
                                          <p:spTgt spid="122883">
                                            <p:txEl>
                                              <p:pRg st="5" end="5"/>
                                            </p:txEl>
                                          </p:spTgt>
                                        </p:tgtEl>
                                        <p:attrNameLst>
                                          <p:attrName>ppt_c</p:attrName>
                                        </p:attrNameLst>
                                      </p:cBhvr>
                                      <p:to>
                                        <a:srgbClr val="FF3300"/>
                                      </p:to>
                                    </p:animClr>
                                  </p:subTnLst>
                                </p:cTn>
                              </p:par>
                              <p:par>
                                <p:cTn id="8" presetID="26" presetClass="emph" presetSubtype="0" fill="hold" nodeType="withEffect">
                                  <p:stCondLst>
                                    <p:cond delay="0"/>
                                  </p:stCondLst>
                                  <p:childTnLst>
                                    <p:animEffect transition="out" filter="fade">
                                      <p:cBhvr>
                                        <p:cTn id="9" dur="500" tmFilter="0, 0; .2, .5; .8, .5; 1, 0"/>
                                        <p:tgtEl>
                                          <p:spTgt spid="122883">
                                            <p:txEl>
                                              <p:pRg st="6" end="6"/>
                                            </p:txEl>
                                          </p:spTgt>
                                        </p:tgtEl>
                                      </p:cBhvr>
                                    </p:animEffect>
                                    <p:animScale>
                                      <p:cBhvr>
                                        <p:cTn id="10" dur="250" autoRev="1" fill="hold"/>
                                        <p:tgtEl>
                                          <p:spTgt spid="122883">
                                            <p:txEl>
                                              <p:pRg st="6" end="6"/>
                                            </p:txEl>
                                          </p:spTgt>
                                        </p:tgtEl>
                                      </p:cBhvr>
                                      <p:by x="105000" y="105000"/>
                                    </p:animScale>
                                  </p:childTnLst>
                                  <p:subTnLst>
                                    <p:animClr clrSpc="rgb" dir="cw">
                                      <p:cBhvr override="childStyle">
                                        <p:cTn dur="1" fill="hold" display="0" masterRel="nextClick" afterEffect="1"/>
                                        <p:tgtEl>
                                          <p:spTgt spid="122883">
                                            <p:txEl>
                                              <p:pRg st="6" end="6"/>
                                            </p:txEl>
                                          </p:spTgt>
                                        </p:tgtEl>
                                        <p:attrNameLst>
                                          <p:attrName>ppt_c</p:attrName>
                                        </p:attrNameLst>
                                      </p:cBhvr>
                                      <p:to>
                                        <a:srgbClr val="FF3300"/>
                                      </p:to>
                                    </p:animClr>
                                  </p:subTnLst>
                                </p:cTn>
                              </p:par>
                            </p:childTnLst>
                          </p:cTn>
                        </p:par>
                      </p:childTnLst>
                    </p:cTn>
                  </p:par>
                  <p:par>
                    <p:cTn id="11" fill="hold">
                      <p:stCondLst>
                        <p:cond delay="indefinite"/>
                      </p:stCondLst>
                      <p:childTnLst>
                        <p:par>
                          <p:cTn id="12" fill="hold">
                            <p:stCondLst>
                              <p:cond delay="0"/>
                            </p:stCondLst>
                            <p:childTnLst>
                              <p:par>
                                <p:cTn id="13" presetID="23" presetClass="entr" presetSubtype="16" fill="hold" grpId="0" nodeType="clickEffect">
                                  <p:stCondLst>
                                    <p:cond delay="0"/>
                                  </p:stCondLst>
                                  <p:childTnLst>
                                    <p:set>
                                      <p:cBhvr>
                                        <p:cTn id="14" dur="1" fill="hold">
                                          <p:stCondLst>
                                            <p:cond delay="0"/>
                                          </p:stCondLst>
                                        </p:cTn>
                                        <p:tgtEl>
                                          <p:spTgt spid="122884"/>
                                        </p:tgtEl>
                                        <p:attrNameLst>
                                          <p:attrName>style.visibility</p:attrName>
                                        </p:attrNameLst>
                                      </p:cBhvr>
                                      <p:to>
                                        <p:strVal val="visible"/>
                                      </p:to>
                                    </p:set>
                                    <p:anim calcmode="lin" valueType="num">
                                      <p:cBhvr>
                                        <p:cTn id="15" dur="500" fill="hold"/>
                                        <p:tgtEl>
                                          <p:spTgt spid="122884"/>
                                        </p:tgtEl>
                                        <p:attrNameLst>
                                          <p:attrName>ppt_w</p:attrName>
                                        </p:attrNameLst>
                                      </p:cBhvr>
                                      <p:tavLst>
                                        <p:tav tm="0">
                                          <p:val>
                                            <p:fltVal val="0"/>
                                          </p:val>
                                        </p:tav>
                                        <p:tav tm="100000">
                                          <p:val>
                                            <p:strVal val="#ppt_w"/>
                                          </p:val>
                                        </p:tav>
                                      </p:tavLst>
                                    </p:anim>
                                    <p:anim calcmode="lin" valueType="num">
                                      <p:cBhvr>
                                        <p:cTn id="16" dur="500" fill="hold"/>
                                        <p:tgtEl>
                                          <p:spTgt spid="12288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00" name="Rectangle 4"/>
          <p:cNvSpPr>
            <a:spLocks noGrp="1" noChangeArrowheads="1"/>
          </p:cNvSpPr>
          <p:nvPr>
            <p:ph type="ctrTitle"/>
          </p:nvPr>
        </p:nvSpPr>
        <p:spPr/>
        <p:txBody>
          <a:bodyPr/>
          <a:lstStyle/>
          <a:p>
            <a:r>
              <a:rPr lang="ja-JP" altLang="en-US" sz="4000"/>
              <a:t>なにか質問はありますか？</a:t>
            </a:r>
          </a:p>
        </p:txBody>
      </p:sp>
      <p:sp>
        <p:nvSpPr>
          <p:cNvPr id="132101" name="Rectangle 5"/>
          <p:cNvSpPr>
            <a:spLocks noGrp="1" noChangeArrowheads="1"/>
          </p:cNvSpPr>
          <p:nvPr>
            <p:ph type="subTitle" idx="1"/>
          </p:nvPr>
        </p:nvSpPr>
        <p:spPr/>
        <p:txBody>
          <a:bodyPr/>
          <a:lstStyle/>
          <a:p>
            <a:endParaRPr lang="ja-JP" altLang="ja-JP"/>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9" name="Rectangle 5"/>
          <p:cNvSpPr>
            <a:spLocks noChangeArrowheads="1"/>
          </p:cNvSpPr>
          <p:nvPr/>
        </p:nvSpPr>
        <p:spPr bwMode="auto">
          <a:xfrm>
            <a:off x="2628900" y="2781300"/>
            <a:ext cx="4103688" cy="914400"/>
          </a:xfrm>
          <a:prstGeom prst="rect">
            <a:avLst/>
          </a:prstGeom>
          <a:noFill/>
          <a:ln w="12700">
            <a:solidFill>
              <a:schemeClr val="tx1"/>
            </a:solidFill>
            <a:miter lim="800000"/>
            <a:headEnd/>
            <a:tailEnd/>
          </a:ln>
          <a:effectLst/>
        </p:spPr>
        <p:txBody>
          <a:bodyPr wrap="none" anchor="ctr"/>
          <a:lstStyle/>
          <a:p>
            <a:pPr algn="ctr"/>
            <a:r>
              <a:rPr kumimoji="0" lang="ja-JP" altLang="en-US" sz="4000"/>
              <a:t>参考資料</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US" altLang="ja-JP"/>
              <a:t>Type</a:t>
            </a:r>
            <a:r>
              <a:rPr lang="ja-JP" altLang="en-US"/>
              <a:t>クラスのメソッド</a:t>
            </a:r>
            <a:r>
              <a:rPr lang="en-US" altLang="ja-JP"/>
              <a:t>(</a:t>
            </a:r>
            <a:r>
              <a:rPr lang="ja-JP" altLang="en-US"/>
              <a:t>抜粋</a:t>
            </a:r>
            <a:r>
              <a:rPr lang="en-US" altLang="ja-JP"/>
              <a:t>)</a:t>
            </a:r>
          </a:p>
        </p:txBody>
      </p:sp>
      <p:graphicFrame>
        <p:nvGraphicFramePr>
          <p:cNvPr id="105580" name="Group 108"/>
          <p:cNvGraphicFramePr>
            <a:graphicFrameLocks noGrp="1"/>
          </p:cNvGraphicFramePr>
          <p:nvPr>
            <p:ph type="tbl" idx="1"/>
          </p:nvPr>
        </p:nvGraphicFramePr>
        <p:xfrm>
          <a:off x="457200" y="1052513"/>
          <a:ext cx="8229600" cy="4751387"/>
        </p:xfrm>
        <a:graphic>
          <a:graphicData uri="http://schemas.openxmlformats.org/drawingml/2006/table">
            <a:tbl>
              <a:tblPr/>
              <a:tblGrid>
                <a:gridCol w="3106738"/>
                <a:gridCol w="5122862"/>
              </a:tblGrid>
              <a:tr h="94932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charset="-128"/>
                        </a:rPr>
                        <a:t>GetProperties()</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400" b="0" i="0" u="none" strike="noStrike" cap="none" normalizeH="0" baseline="0" smtClean="0">
                          <a:ln>
                            <a:noFill/>
                          </a:ln>
                          <a:solidFill>
                            <a:schemeClr val="tx1"/>
                          </a:solidFill>
                          <a:effectLst/>
                          <a:latin typeface="Arial" charset="0"/>
                          <a:ea typeface="ＭＳ Ｐゴシック" charset="-128"/>
                        </a:rPr>
                        <a:t>プロパティを表した</a:t>
                      </a:r>
                      <a:r>
                        <a:rPr kumimoji="1" lang="en-US" altLang="ja-JP" sz="2400" b="0" i="0" u="none" strike="noStrike" cap="none" normalizeH="0" baseline="0" smtClean="0">
                          <a:ln>
                            <a:noFill/>
                          </a:ln>
                          <a:solidFill>
                            <a:schemeClr val="tx1"/>
                          </a:solidFill>
                          <a:effectLst/>
                          <a:latin typeface="Arial" charset="0"/>
                          <a:ea typeface="ＭＳ Ｐゴシック" charset="-128"/>
                        </a:rPr>
                        <a:t>PropertyInfo</a:t>
                      </a:r>
                      <a:r>
                        <a:rPr kumimoji="1" lang="ja-JP" altLang="en-US" sz="2400" b="0" i="0" u="none" strike="noStrike" cap="none" normalizeH="0" baseline="0" smtClean="0">
                          <a:ln>
                            <a:noFill/>
                          </a:ln>
                          <a:solidFill>
                            <a:schemeClr val="tx1"/>
                          </a:solidFill>
                          <a:effectLst/>
                          <a:latin typeface="Arial" charset="0"/>
                          <a:ea typeface="ＭＳ Ｐゴシック" charset="-128"/>
                        </a:rPr>
                        <a:t>オブジェクトの配列を返す。</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932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charset="-128"/>
                        </a:rPr>
                        <a:t>GetFields()</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400" b="0" i="0" u="none" strike="noStrike" cap="none" normalizeH="0" baseline="0" smtClean="0">
                          <a:ln>
                            <a:noFill/>
                          </a:ln>
                          <a:solidFill>
                            <a:schemeClr val="tx1"/>
                          </a:solidFill>
                          <a:effectLst/>
                          <a:latin typeface="Arial" charset="0"/>
                          <a:ea typeface="ＭＳ Ｐゴシック" charset="-128"/>
                        </a:rPr>
                        <a:t>フィールドを表した</a:t>
                      </a:r>
                      <a:r>
                        <a:rPr kumimoji="1" lang="en-US" altLang="ja-JP" sz="2400" b="0" i="0" u="none" strike="noStrike" cap="none" normalizeH="0" baseline="0" smtClean="0">
                          <a:ln>
                            <a:noFill/>
                          </a:ln>
                          <a:solidFill>
                            <a:schemeClr val="tx1"/>
                          </a:solidFill>
                          <a:effectLst/>
                          <a:latin typeface="Arial" charset="0"/>
                          <a:ea typeface="ＭＳ Ｐゴシック" charset="-128"/>
                        </a:rPr>
                        <a:t>FieldInfo</a:t>
                      </a:r>
                      <a:r>
                        <a:rPr kumimoji="1" lang="ja-JP" altLang="en-US" sz="2400" b="0" i="0" u="none" strike="noStrike" cap="none" normalizeH="0" baseline="0" smtClean="0">
                          <a:ln>
                            <a:noFill/>
                          </a:ln>
                          <a:solidFill>
                            <a:schemeClr val="tx1"/>
                          </a:solidFill>
                          <a:effectLst/>
                          <a:latin typeface="Arial" charset="0"/>
                          <a:ea typeface="ＭＳ Ｐゴシック" charset="-128"/>
                        </a:rPr>
                        <a:t>オブジェクトの配列を返す。</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932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charset="-128"/>
                        </a:rPr>
                        <a:t>GetMethods()</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400" b="0" i="0" u="none" strike="noStrike" cap="none" normalizeH="0" baseline="0" smtClean="0">
                          <a:ln>
                            <a:noFill/>
                          </a:ln>
                          <a:solidFill>
                            <a:schemeClr val="tx1"/>
                          </a:solidFill>
                          <a:effectLst/>
                          <a:latin typeface="Arial" charset="0"/>
                          <a:ea typeface="ＭＳ Ｐゴシック" charset="-128"/>
                        </a:rPr>
                        <a:t>メソッドを表した</a:t>
                      </a:r>
                      <a:r>
                        <a:rPr kumimoji="1" lang="en-US" altLang="ja-JP" sz="2400" b="0" i="0" u="none" strike="noStrike" cap="none" normalizeH="0" baseline="0" smtClean="0">
                          <a:ln>
                            <a:noFill/>
                          </a:ln>
                          <a:solidFill>
                            <a:schemeClr val="tx1"/>
                          </a:solidFill>
                          <a:effectLst/>
                          <a:latin typeface="Arial" charset="0"/>
                          <a:ea typeface="ＭＳ Ｐゴシック" charset="-128"/>
                        </a:rPr>
                        <a:t>MethodInfo</a:t>
                      </a:r>
                      <a:r>
                        <a:rPr kumimoji="1" lang="ja-JP" altLang="en-US" sz="2400" b="0" i="0" u="none" strike="noStrike" cap="none" normalizeH="0" baseline="0" smtClean="0">
                          <a:ln>
                            <a:noFill/>
                          </a:ln>
                          <a:solidFill>
                            <a:schemeClr val="tx1"/>
                          </a:solidFill>
                          <a:effectLst/>
                          <a:latin typeface="Arial" charset="0"/>
                          <a:ea typeface="ＭＳ Ｐゴシック" charset="-128"/>
                        </a:rPr>
                        <a:t>オブジェクトの配列を返す。</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525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charset="-128"/>
                        </a:rPr>
                        <a:t>GetConstructors()</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400" b="0" i="0" u="none" strike="noStrike" cap="none" normalizeH="0" baseline="0" smtClean="0">
                          <a:ln>
                            <a:noFill/>
                          </a:ln>
                          <a:solidFill>
                            <a:schemeClr val="tx1"/>
                          </a:solidFill>
                          <a:effectLst/>
                          <a:latin typeface="Arial" charset="0"/>
                          <a:ea typeface="ＭＳ Ｐゴシック" charset="-128"/>
                        </a:rPr>
                        <a:t>コンストラクタを表した</a:t>
                      </a:r>
                      <a:r>
                        <a:rPr kumimoji="1" lang="en-US" altLang="ja-JP" sz="2400" b="0" i="0" u="none" strike="noStrike" cap="none" normalizeH="0" baseline="0" noProof="1" smtClean="0">
                          <a:ln>
                            <a:noFill/>
                          </a:ln>
                          <a:solidFill>
                            <a:schemeClr val="tx1"/>
                          </a:solidFill>
                          <a:effectLst/>
                          <a:latin typeface="Arial" charset="0"/>
                          <a:ea typeface="ＭＳ Ｐゴシック" charset="-128"/>
                        </a:rPr>
                        <a:t>ConstructorInfo</a:t>
                      </a:r>
                      <a:r>
                        <a:rPr kumimoji="1" lang="ja-JP" altLang="en-US" sz="2400" b="0" i="0" u="none" strike="noStrike" cap="none" normalizeH="0" baseline="0" smtClean="0">
                          <a:ln>
                            <a:noFill/>
                          </a:ln>
                          <a:solidFill>
                            <a:schemeClr val="tx1"/>
                          </a:solidFill>
                          <a:effectLst/>
                          <a:latin typeface="Arial" charset="0"/>
                          <a:ea typeface="ＭＳ Ｐゴシック" charset="-128"/>
                        </a:rPr>
                        <a:t>オブジェクトの配列を返す。</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5091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charset="-128"/>
                        </a:rPr>
                        <a:t>GetMembers()</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400" b="0" i="0" u="none" strike="noStrike" cap="none" normalizeH="0" baseline="0" smtClean="0">
                          <a:ln>
                            <a:noFill/>
                          </a:ln>
                          <a:solidFill>
                            <a:schemeClr val="tx1"/>
                          </a:solidFill>
                          <a:effectLst/>
                          <a:latin typeface="Arial" charset="0"/>
                          <a:ea typeface="ＭＳ Ｐゴシック" charset="-128"/>
                        </a:rPr>
                        <a:t>メンバを表した</a:t>
                      </a:r>
                      <a:r>
                        <a:rPr kumimoji="1" lang="en-US" altLang="ja-JP" sz="2400" b="0" i="0" u="none" strike="noStrike" cap="none" normalizeH="0" baseline="0" smtClean="0">
                          <a:ln>
                            <a:noFill/>
                          </a:ln>
                          <a:solidFill>
                            <a:schemeClr val="tx1"/>
                          </a:solidFill>
                          <a:effectLst/>
                          <a:latin typeface="Arial" charset="0"/>
                          <a:ea typeface="ＭＳ Ｐゴシック" charset="-128"/>
                        </a:rPr>
                        <a:t>MemberInfo</a:t>
                      </a:r>
                      <a:r>
                        <a:rPr kumimoji="1" lang="ja-JP" altLang="en-US" sz="2400" b="0" i="0" u="none" strike="noStrike" cap="none" normalizeH="0" baseline="0" smtClean="0">
                          <a:ln>
                            <a:noFill/>
                          </a:ln>
                          <a:solidFill>
                            <a:schemeClr val="tx1"/>
                          </a:solidFill>
                          <a:effectLst/>
                          <a:latin typeface="Arial" charset="0"/>
                          <a:ea typeface="ＭＳ Ｐゴシック" charset="-128"/>
                        </a:rPr>
                        <a:t>オブジェクトの配列を返す。</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48" name="Rectangle 16"/>
          <p:cNvSpPr>
            <a:spLocks noGrp="1" noChangeArrowheads="1"/>
          </p:cNvSpPr>
          <p:nvPr>
            <p:ph type="title"/>
          </p:nvPr>
        </p:nvSpPr>
        <p:spPr/>
        <p:txBody>
          <a:bodyPr/>
          <a:lstStyle/>
          <a:p>
            <a:r>
              <a:rPr lang="ja-JP" altLang="en-US" sz="4400"/>
              <a:t>リフレクションとは</a:t>
            </a:r>
          </a:p>
        </p:txBody>
      </p:sp>
      <p:sp>
        <p:nvSpPr>
          <p:cNvPr id="18449" name="Rectangle 17"/>
          <p:cNvSpPr>
            <a:spLocks noGrp="1" noChangeArrowheads="1"/>
          </p:cNvSpPr>
          <p:nvPr>
            <p:ph type="body" idx="1"/>
          </p:nvPr>
        </p:nvSpPr>
        <p:spPr/>
        <p:txBody>
          <a:bodyPr/>
          <a:lstStyle/>
          <a:p>
            <a:r>
              <a:rPr lang="ja-JP" altLang="en-US"/>
              <a:t>ＭＳＤＮ</a:t>
            </a:r>
          </a:p>
          <a:p>
            <a:pPr lvl="1"/>
            <a:r>
              <a:rPr lang="ja-JP" altLang="en-US" sz="2000"/>
              <a:t>アセンブリ、モジュール、および型をカプセル化する、Ｔｙｐｅ型の</a:t>
            </a:r>
          </a:p>
          <a:p>
            <a:pPr lvl="1">
              <a:buFontTx/>
              <a:buNone/>
            </a:pPr>
            <a:r>
              <a:rPr lang="ja-JP" altLang="en-US" sz="2000"/>
              <a:t>　 オブジェクトを提供します。</a:t>
            </a:r>
          </a:p>
          <a:p>
            <a:pPr lvl="1"/>
            <a:r>
              <a:rPr lang="ja-JP" altLang="en-US" sz="2000"/>
              <a:t>リフレクションを使用すると、動的に型のインスタンスを作成したり、</a:t>
            </a:r>
          </a:p>
          <a:p>
            <a:pPr lvl="1">
              <a:buFontTx/>
              <a:buNone/>
            </a:pPr>
            <a:r>
              <a:rPr lang="ja-JP" altLang="en-US" sz="2000"/>
              <a:t>    作成したインスタンスを既存のオブジェクトにバインドしたり、さらに</a:t>
            </a:r>
          </a:p>
          <a:p>
            <a:pPr lvl="1">
              <a:buFontTx/>
              <a:buNone/>
            </a:pPr>
            <a:r>
              <a:rPr lang="ja-JP" altLang="en-US" sz="2000"/>
              <a:t>    既存のオブジェクトから型を取得してそのオブジェクトのメソッドを呼び出したり、フィールドやプロパティにアクセスしたりできます。</a:t>
            </a:r>
            <a:endParaRPr lang="ja-JP" altLang="en-US"/>
          </a:p>
          <a:p>
            <a:r>
              <a:rPr lang="ja-JP" altLang="en-US"/>
              <a:t>ウィキペディア</a:t>
            </a:r>
          </a:p>
          <a:p>
            <a:pPr lvl="1"/>
            <a:r>
              <a:rPr lang="ja-JP" altLang="en-US" sz="2000"/>
              <a:t>コンピュータプログラムの実行過程でプログラム自身の構造を読み取ったり書き換えたりする技術のことである。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8449">
                                            <p:txEl>
                                              <p:pRg st="0" end="0"/>
                                            </p:txEl>
                                          </p:spTgt>
                                        </p:tgtEl>
                                        <p:attrNameLst>
                                          <p:attrName>style.visibility</p:attrName>
                                        </p:attrNameLst>
                                      </p:cBhvr>
                                      <p:to>
                                        <p:strVal val="visible"/>
                                      </p:to>
                                    </p:set>
                                    <p:animEffect transition="in" filter="wipe(left)">
                                      <p:cBhvr>
                                        <p:cTn id="7" dur="500"/>
                                        <p:tgtEl>
                                          <p:spTgt spid="18449">
                                            <p:txEl>
                                              <p:pRg st="0" end="0"/>
                                            </p:txEl>
                                          </p:spTgt>
                                        </p:tgtEl>
                                      </p:cBhvr>
                                    </p:animEffect>
                                  </p:childTnLst>
                                </p:cTn>
                              </p:par>
                            </p:childTnLst>
                          </p:cTn>
                        </p:par>
                        <p:par>
                          <p:cTn id="8" fill="hold">
                            <p:stCondLst>
                              <p:cond delay="500"/>
                            </p:stCondLst>
                            <p:childTnLst>
                              <p:par>
                                <p:cTn id="9" presetID="23" presetClass="entr" presetSubtype="16" fill="hold" nodeType="afterEffect">
                                  <p:stCondLst>
                                    <p:cond delay="0"/>
                                  </p:stCondLst>
                                  <p:childTnLst>
                                    <p:set>
                                      <p:cBhvr>
                                        <p:cTn id="10" dur="1" fill="hold">
                                          <p:stCondLst>
                                            <p:cond delay="0"/>
                                          </p:stCondLst>
                                        </p:cTn>
                                        <p:tgtEl>
                                          <p:spTgt spid="18449">
                                            <p:txEl>
                                              <p:pRg st="1" end="1"/>
                                            </p:txEl>
                                          </p:spTgt>
                                        </p:tgtEl>
                                        <p:attrNameLst>
                                          <p:attrName>style.visibility</p:attrName>
                                        </p:attrNameLst>
                                      </p:cBhvr>
                                      <p:to>
                                        <p:strVal val="visible"/>
                                      </p:to>
                                    </p:set>
                                    <p:anim calcmode="lin" valueType="num">
                                      <p:cBhvr>
                                        <p:cTn id="11" dur="500" fill="hold"/>
                                        <p:tgtEl>
                                          <p:spTgt spid="18449">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18449">
                                            <p:txEl>
                                              <p:pRg st="1" end="1"/>
                                            </p:txEl>
                                          </p:spTgt>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18449">
                                            <p:txEl>
                                              <p:pRg st="2" end="2"/>
                                            </p:txEl>
                                          </p:spTgt>
                                        </p:tgtEl>
                                        <p:attrNameLst>
                                          <p:attrName>style.visibility</p:attrName>
                                        </p:attrNameLst>
                                      </p:cBhvr>
                                      <p:to>
                                        <p:strVal val="visible"/>
                                      </p:to>
                                    </p:set>
                                    <p:anim calcmode="lin" valueType="num">
                                      <p:cBhvr>
                                        <p:cTn id="15" dur="500" fill="hold"/>
                                        <p:tgtEl>
                                          <p:spTgt spid="18449">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18449">
                                            <p:txEl>
                                              <p:pRg st="2" end="2"/>
                                            </p:txEl>
                                          </p:spTgt>
                                        </p:tgtEl>
                                        <p:attrNameLst>
                                          <p:attrName>ppt_h</p:attrName>
                                        </p:attrNameLst>
                                      </p:cBhvr>
                                      <p:tavLst>
                                        <p:tav tm="0">
                                          <p:val>
                                            <p:fltVal val="0"/>
                                          </p:val>
                                        </p:tav>
                                        <p:tav tm="100000">
                                          <p:val>
                                            <p:strVal val="#ppt_h"/>
                                          </p:val>
                                        </p:tav>
                                      </p:tavLst>
                                    </p:anim>
                                  </p:childTnLst>
                                </p:cTn>
                              </p:par>
                            </p:childTnLst>
                          </p:cTn>
                        </p:par>
                        <p:par>
                          <p:cTn id="17" fill="hold">
                            <p:stCondLst>
                              <p:cond delay="1000"/>
                            </p:stCondLst>
                            <p:childTnLst>
                              <p:par>
                                <p:cTn id="18" presetID="23" presetClass="entr" presetSubtype="16" fill="hold" nodeType="afterEffect">
                                  <p:stCondLst>
                                    <p:cond delay="0"/>
                                  </p:stCondLst>
                                  <p:childTnLst>
                                    <p:set>
                                      <p:cBhvr>
                                        <p:cTn id="19" dur="1" fill="hold">
                                          <p:stCondLst>
                                            <p:cond delay="0"/>
                                          </p:stCondLst>
                                        </p:cTn>
                                        <p:tgtEl>
                                          <p:spTgt spid="18449">
                                            <p:txEl>
                                              <p:pRg st="3" end="3"/>
                                            </p:txEl>
                                          </p:spTgt>
                                        </p:tgtEl>
                                        <p:attrNameLst>
                                          <p:attrName>style.visibility</p:attrName>
                                        </p:attrNameLst>
                                      </p:cBhvr>
                                      <p:to>
                                        <p:strVal val="visible"/>
                                      </p:to>
                                    </p:set>
                                    <p:anim calcmode="lin" valueType="num">
                                      <p:cBhvr>
                                        <p:cTn id="20" dur="500" fill="hold"/>
                                        <p:tgtEl>
                                          <p:spTgt spid="18449">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18449">
                                            <p:txEl>
                                              <p:pRg st="3" end="3"/>
                                            </p:txEl>
                                          </p:spTgt>
                                        </p:tgtEl>
                                        <p:attrNameLst>
                                          <p:attrName>ppt_h</p:attrName>
                                        </p:attrNameLst>
                                      </p:cBhvr>
                                      <p:tavLst>
                                        <p:tav tm="0">
                                          <p:val>
                                            <p:fltVal val="0"/>
                                          </p:val>
                                        </p:tav>
                                        <p:tav tm="100000">
                                          <p:val>
                                            <p:strVal val="#ppt_h"/>
                                          </p:val>
                                        </p:tav>
                                      </p:tavLst>
                                    </p:anim>
                                  </p:childTnLst>
                                </p:cTn>
                              </p:par>
                              <p:par>
                                <p:cTn id="22" presetID="23" presetClass="entr" presetSubtype="16" fill="hold" nodeType="withEffect">
                                  <p:stCondLst>
                                    <p:cond delay="0"/>
                                  </p:stCondLst>
                                  <p:childTnLst>
                                    <p:set>
                                      <p:cBhvr>
                                        <p:cTn id="23" dur="1" fill="hold">
                                          <p:stCondLst>
                                            <p:cond delay="0"/>
                                          </p:stCondLst>
                                        </p:cTn>
                                        <p:tgtEl>
                                          <p:spTgt spid="18449">
                                            <p:txEl>
                                              <p:pRg st="4" end="4"/>
                                            </p:txEl>
                                          </p:spTgt>
                                        </p:tgtEl>
                                        <p:attrNameLst>
                                          <p:attrName>style.visibility</p:attrName>
                                        </p:attrNameLst>
                                      </p:cBhvr>
                                      <p:to>
                                        <p:strVal val="visible"/>
                                      </p:to>
                                    </p:set>
                                    <p:anim calcmode="lin" valueType="num">
                                      <p:cBhvr>
                                        <p:cTn id="24" dur="500" fill="hold"/>
                                        <p:tgtEl>
                                          <p:spTgt spid="18449">
                                            <p:txEl>
                                              <p:pRg st="4" end="4"/>
                                            </p:txEl>
                                          </p:spTgt>
                                        </p:tgtEl>
                                        <p:attrNameLst>
                                          <p:attrName>ppt_w</p:attrName>
                                        </p:attrNameLst>
                                      </p:cBhvr>
                                      <p:tavLst>
                                        <p:tav tm="0">
                                          <p:val>
                                            <p:fltVal val="0"/>
                                          </p:val>
                                        </p:tav>
                                        <p:tav tm="100000">
                                          <p:val>
                                            <p:strVal val="#ppt_w"/>
                                          </p:val>
                                        </p:tav>
                                      </p:tavLst>
                                    </p:anim>
                                    <p:anim calcmode="lin" valueType="num">
                                      <p:cBhvr>
                                        <p:cTn id="25" dur="500" fill="hold"/>
                                        <p:tgtEl>
                                          <p:spTgt spid="18449">
                                            <p:txEl>
                                              <p:pRg st="4" end="4"/>
                                            </p:txEl>
                                          </p:spTgt>
                                        </p:tgtEl>
                                        <p:attrNameLst>
                                          <p:attrName>ppt_h</p:attrName>
                                        </p:attrNameLst>
                                      </p:cBhvr>
                                      <p:tavLst>
                                        <p:tav tm="0">
                                          <p:val>
                                            <p:fltVal val="0"/>
                                          </p:val>
                                        </p:tav>
                                        <p:tav tm="100000">
                                          <p:val>
                                            <p:strVal val="#ppt_h"/>
                                          </p:val>
                                        </p:tav>
                                      </p:tavLst>
                                    </p:anim>
                                  </p:childTnLst>
                                </p:cTn>
                              </p:par>
                              <p:par>
                                <p:cTn id="26" presetID="23" presetClass="entr" presetSubtype="16" fill="hold" nodeType="withEffect">
                                  <p:stCondLst>
                                    <p:cond delay="0"/>
                                  </p:stCondLst>
                                  <p:childTnLst>
                                    <p:set>
                                      <p:cBhvr>
                                        <p:cTn id="27" dur="1" fill="hold">
                                          <p:stCondLst>
                                            <p:cond delay="0"/>
                                          </p:stCondLst>
                                        </p:cTn>
                                        <p:tgtEl>
                                          <p:spTgt spid="18449">
                                            <p:txEl>
                                              <p:pRg st="5" end="5"/>
                                            </p:txEl>
                                          </p:spTgt>
                                        </p:tgtEl>
                                        <p:attrNameLst>
                                          <p:attrName>style.visibility</p:attrName>
                                        </p:attrNameLst>
                                      </p:cBhvr>
                                      <p:to>
                                        <p:strVal val="visible"/>
                                      </p:to>
                                    </p:set>
                                    <p:anim calcmode="lin" valueType="num">
                                      <p:cBhvr>
                                        <p:cTn id="28" dur="500" fill="hold"/>
                                        <p:tgtEl>
                                          <p:spTgt spid="18449">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18449">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nodeType="clickEffect">
                                  <p:stCondLst>
                                    <p:cond delay="0"/>
                                  </p:stCondLst>
                                  <p:childTnLst>
                                    <p:set>
                                      <p:cBhvr>
                                        <p:cTn id="33" dur="1" fill="hold">
                                          <p:stCondLst>
                                            <p:cond delay="0"/>
                                          </p:stCondLst>
                                        </p:cTn>
                                        <p:tgtEl>
                                          <p:spTgt spid="18449">
                                            <p:txEl>
                                              <p:pRg st="6" end="6"/>
                                            </p:txEl>
                                          </p:spTgt>
                                        </p:tgtEl>
                                        <p:attrNameLst>
                                          <p:attrName>style.visibility</p:attrName>
                                        </p:attrNameLst>
                                      </p:cBhvr>
                                      <p:to>
                                        <p:strVal val="visible"/>
                                      </p:to>
                                    </p:set>
                                    <p:animEffect transition="in" filter="wipe(left)">
                                      <p:cBhvr>
                                        <p:cTn id="34" dur="500"/>
                                        <p:tgtEl>
                                          <p:spTgt spid="18449">
                                            <p:txEl>
                                              <p:pRg st="6" end="6"/>
                                            </p:txEl>
                                          </p:spTgt>
                                        </p:tgtEl>
                                      </p:cBhvr>
                                    </p:animEffect>
                                  </p:childTnLst>
                                </p:cTn>
                              </p:par>
                            </p:childTnLst>
                          </p:cTn>
                        </p:par>
                        <p:par>
                          <p:cTn id="35" fill="hold">
                            <p:stCondLst>
                              <p:cond delay="500"/>
                            </p:stCondLst>
                            <p:childTnLst>
                              <p:par>
                                <p:cTn id="36" presetID="23" presetClass="entr" presetSubtype="16" fill="hold" nodeType="afterEffect">
                                  <p:stCondLst>
                                    <p:cond delay="0"/>
                                  </p:stCondLst>
                                  <p:childTnLst>
                                    <p:set>
                                      <p:cBhvr>
                                        <p:cTn id="37" dur="1" fill="hold">
                                          <p:stCondLst>
                                            <p:cond delay="0"/>
                                          </p:stCondLst>
                                        </p:cTn>
                                        <p:tgtEl>
                                          <p:spTgt spid="18449">
                                            <p:txEl>
                                              <p:pRg st="7" end="7"/>
                                            </p:txEl>
                                          </p:spTgt>
                                        </p:tgtEl>
                                        <p:attrNameLst>
                                          <p:attrName>style.visibility</p:attrName>
                                        </p:attrNameLst>
                                      </p:cBhvr>
                                      <p:to>
                                        <p:strVal val="visible"/>
                                      </p:to>
                                    </p:set>
                                    <p:anim calcmode="lin" valueType="num">
                                      <p:cBhvr>
                                        <p:cTn id="38" dur="500" fill="hold"/>
                                        <p:tgtEl>
                                          <p:spTgt spid="18449">
                                            <p:txEl>
                                              <p:pRg st="7" end="7"/>
                                            </p:txEl>
                                          </p:spTgt>
                                        </p:tgtEl>
                                        <p:attrNameLst>
                                          <p:attrName>ppt_w</p:attrName>
                                        </p:attrNameLst>
                                      </p:cBhvr>
                                      <p:tavLst>
                                        <p:tav tm="0">
                                          <p:val>
                                            <p:fltVal val="0"/>
                                          </p:val>
                                        </p:tav>
                                        <p:tav tm="100000">
                                          <p:val>
                                            <p:strVal val="#ppt_w"/>
                                          </p:val>
                                        </p:tav>
                                      </p:tavLst>
                                    </p:anim>
                                    <p:anim calcmode="lin" valueType="num">
                                      <p:cBhvr>
                                        <p:cTn id="39" dur="500" fill="hold"/>
                                        <p:tgtEl>
                                          <p:spTgt spid="18449">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r>
              <a:rPr lang="en-US" altLang="ja-JP"/>
              <a:t>PropertyInfo</a:t>
            </a:r>
            <a:r>
              <a:rPr lang="ja-JP" altLang="en-US"/>
              <a:t>クラスのメソッド</a:t>
            </a:r>
            <a:r>
              <a:rPr lang="en-US" altLang="ja-JP"/>
              <a:t>(</a:t>
            </a:r>
            <a:r>
              <a:rPr lang="ja-JP" altLang="en-US"/>
              <a:t>抜粋</a:t>
            </a:r>
            <a:r>
              <a:rPr lang="en-US" altLang="ja-JP"/>
              <a:t>)</a:t>
            </a:r>
          </a:p>
        </p:txBody>
      </p:sp>
      <p:sp>
        <p:nvSpPr>
          <p:cNvPr id="136195" name="Rectangle 3"/>
          <p:cNvSpPr>
            <a:spLocks noGrp="1" noChangeArrowheads="1"/>
          </p:cNvSpPr>
          <p:nvPr>
            <p:ph type="body" idx="1"/>
          </p:nvPr>
        </p:nvSpPr>
        <p:spPr/>
        <p:txBody>
          <a:bodyPr/>
          <a:lstStyle/>
          <a:p>
            <a:r>
              <a:rPr lang="en-US" altLang="ja-JP" sz="2600">
                <a:solidFill>
                  <a:srgbClr val="0000FF"/>
                </a:solidFill>
              </a:rPr>
              <a:t>object </a:t>
            </a:r>
            <a:r>
              <a:rPr lang="en-US" altLang="ja-JP" sz="2600"/>
              <a:t>GetValue(</a:t>
            </a:r>
            <a:r>
              <a:rPr lang="en-US" altLang="ja-JP" sz="2600">
                <a:solidFill>
                  <a:srgbClr val="0000FF"/>
                </a:solidFill>
              </a:rPr>
              <a:t>object</a:t>
            </a:r>
            <a:r>
              <a:rPr lang="en-US" altLang="ja-JP" sz="2600"/>
              <a:t> obj,</a:t>
            </a:r>
            <a:r>
              <a:rPr lang="en-US" altLang="ja-JP" sz="2600">
                <a:solidFill>
                  <a:srgbClr val="0000FF"/>
                </a:solidFill>
              </a:rPr>
              <a:t>object</a:t>
            </a:r>
            <a:r>
              <a:rPr lang="en-US" altLang="ja-JP" sz="2600"/>
              <a:t>[] index)</a:t>
            </a:r>
          </a:p>
          <a:p>
            <a:pPr lvl="1"/>
            <a:r>
              <a:rPr lang="ja-JP" altLang="en-US" sz="2200"/>
              <a:t>該当のプロパティの値を返却する。</a:t>
            </a:r>
          </a:p>
          <a:p>
            <a:pPr lvl="2"/>
            <a:r>
              <a:rPr lang="en-US" altLang="ja-JP" sz="2000"/>
              <a:t>obj    :</a:t>
            </a:r>
            <a:r>
              <a:rPr lang="ja-JP" altLang="en-US" sz="2000"/>
              <a:t>該当のプロパティ値を保持しているオブジェクト。</a:t>
            </a:r>
          </a:p>
          <a:p>
            <a:pPr lvl="2"/>
            <a:r>
              <a:rPr lang="en-US" altLang="ja-JP" sz="2000"/>
              <a:t>index:</a:t>
            </a:r>
            <a:r>
              <a:rPr lang="ja-JP" altLang="en-US" sz="2000"/>
              <a:t>インデックス付きプロパティのインデックス値。</a:t>
            </a:r>
          </a:p>
          <a:p>
            <a:pPr lvl="2">
              <a:buFontTx/>
              <a:buNone/>
            </a:pPr>
            <a:r>
              <a:rPr lang="ja-JP" altLang="en-US" sz="2000"/>
              <a:t>              それ以外は、</a:t>
            </a:r>
            <a:r>
              <a:rPr lang="en-US" altLang="ja-JP" sz="2000">
                <a:solidFill>
                  <a:srgbClr val="0000FF"/>
                </a:solidFill>
              </a:rPr>
              <a:t>null</a:t>
            </a:r>
            <a:r>
              <a:rPr lang="en-US" altLang="ja-JP" sz="2000"/>
              <a:t> </a:t>
            </a:r>
            <a:r>
              <a:rPr lang="ja-JP" altLang="en-US" sz="2000"/>
              <a:t>値。</a:t>
            </a:r>
          </a:p>
          <a:p>
            <a:r>
              <a:rPr lang="en-US" altLang="ja-JP" sz="2600">
                <a:solidFill>
                  <a:srgbClr val="0000FF"/>
                </a:solidFill>
              </a:rPr>
              <a:t>void</a:t>
            </a:r>
            <a:r>
              <a:rPr lang="en-US" altLang="ja-JP" sz="2600"/>
              <a:t> SetValue(</a:t>
            </a:r>
            <a:r>
              <a:rPr lang="en-US" altLang="ja-JP" sz="2600">
                <a:solidFill>
                  <a:srgbClr val="0000FF"/>
                </a:solidFill>
              </a:rPr>
              <a:t>object</a:t>
            </a:r>
            <a:r>
              <a:rPr lang="en-US" altLang="ja-JP" sz="2600"/>
              <a:t> obj, </a:t>
            </a:r>
            <a:r>
              <a:rPr lang="en-US" altLang="ja-JP" sz="2600">
                <a:solidFill>
                  <a:srgbClr val="0000FF"/>
                </a:solidFill>
              </a:rPr>
              <a:t>object</a:t>
            </a:r>
            <a:r>
              <a:rPr lang="en-US" altLang="ja-JP" sz="2600"/>
              <a:t> value,</a:t>
            </a:r>
            <a:r>
              <a:rPr lang="en-US" altLang="ja-JP" sz="2600">
                <a:solidFill>
                  <a:srgbClr val="0000FF"/>
                </a:solidFill>
              </a:rPr>
              <a:t>object</a:t>
            </a:r>
            <a:r>
              <a:rPr lang="en-US" altLang="ja-JP" sz="2600"/>
              <a:t>[] index)</a:t>
            </a:r>
          </a:p>
          <a:p>
            <a:pPr lvl="1"/>
            <a:r>
              <a:rPr lang="ja-JP" altLang="en-US" sz="2200"/>
              <a:t>該当のプロパティに値を設定する。</a:t>
            </a:r>
          </a:p>
          <a:p>
            <a:pPr lvl="2"/>
            <a:r>
              <a:rPr lang="en-US" altLang="ja-JP" sz="2000"/>
              <a:t>obj    :</a:t>
            </a:r>
            <a:r>
              <a:rPr lang="ja-JP" altLang="en-US" sz="2000"/>
              <a:t>該当のプロパティ値を保持しているオブジェクト。</a:t>
            </a:r>
          </a:p>
          <a:p>
            <a:pPr lvl="2"/>
            <a:r>
              <a:rPr lang="en-US" altLang="ja-JP" sz="2000"/>
              <a:t>value:</a:t>
            </a:r>
            <a:r>
              <a:rPr lang="ja-JP" altLang="en-US" sz="2000"/>
              <a:t>設定する値。</a:t>
            </a:r>
          </a:p>
          <a:p>
            <a:pPr lvl="2"/>
            <a:r>
              <a:rPr lang="en-US" altLang="ja-JP" sz="2000"/>
              <a:t>index:</a:t>
            </a:r>
            <a:r>
              <a:rPr lang="ja-JP" altLang="en-US" sz="2000"/>
              <a:t>インデックス付きプロパティのインデックス値。</a:t>
            </a:r>
          </a:p>
          <a:p>
            <a:pPr lvl="2">
              <a:buFontTx/>
              <a:buNone/>
            </a:pPr>
            <a:r>
              <a:rPr lang="ja-JP" altLang="en-US" sz="2000"/>
              <a:t>              それ以外は、</a:t>
            </a:r>
            <a:r>
              <a:rPr lang="en-US" altLang="ja-JP" sz="2000">
                <a:solidFill>
                  <a:srgbClr val="0000FF"/>
                </a:solidFill>
              </a:rPr>
              <a:t>null</a:t>
            </a:r>
            <a:r>
              <a:rPr lang="en-US" altLang="ja-JP" sz="2000"/>
              <a:t> </a:t>
            </a:r>
            <a:r>
              <a:rPr lang="ja-JP" altLang="en-US" sz="2000"/>
              <a:t>値。</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ja-JP" altLang="en-US" sz="4400"/>
              <a:t>リフレクションとは</a:t>
            </a:r>
          </a:p>
        </p:txBody>
      </p:sp>
      <p:sp>
        <p:nvSpPr>
          <p:cNvPr id="29699" name="Rectangle 3"/>
          <p:cNvSpPr>
            <a:spLocks noGrp="1" noChangeArrowheads="1"/>
          </p:cNvSpPr>
          <p:nvPr>
            <p:ph type="body" idx="1"/>
          </p:nvPr>
        </p:nvSpPr>
        <p:spPr/>
        <p:txBody>
          <a:bodyPr/>
          <a:lstStyle/>
          <a:p>
            <a:pPr>
              <a:buFontTx/>
              <a:buNone/>
            </a:pPr>
            <a:r>
              <a:rPr lang="ja-JP" altLang="en-US" sz="3600"/>
              <a:t>実行時にオブジェクト同士のコミニュケー</a:t>
            </a:r>
          </a:p>
          <a:p>
            <a:pPr>
              <a:buFontTx/>
              <a:buNone/>
            </a:pPr>
            <a:r>
              <a:rPr lang="ja-JP" altLang="en-US" sz="3600"/>
              <a:t>ションがとれるしくみのことである。</a:t>
            </a:r>
            <a:endParaRPr lang="ja-JP" altLang="en-US" sz="160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500"/>
                                  </p:stCondLst>
                                  <p:childTnLst>
                                    <p:set>
                                      <p:cBhvr>
                                        <p:cTn id="6" dur="1" fill="hold">
                                          <p:stCondLst>
                                            <p:cond delay="0"/>
                                          </p:stCondLst>
                                        </p:cTn>
                                        <p:tgtEl>
                                          <p:spTgt spid="29699">
                                            <p:txEl>
                                              <p:pRg st="0" end="0"/>
                                            </p:txEl>
                                          </p:spTgt>
                                        </p:tgtEl>
                                        <p:attrNameLst>
                                          <p:attrName>style.visibility</p:attrName>
                                        </p:attrNameLst>
                                      </p:cBhvr>
                                      <p:to>
                                        <p:strVal val="visible"/>
                                      </p:to>
                                    </p:set>
                                    <p:anim calcmode="lin" valueType="num">
                                      <p:cBhvr>
                                        <p:cTn id="7" dur="500" fill="hold"/>
                                        <p:tgtEl>
                                          <p:spTgt spid="2969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969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9699">
                                            <p:txEl>
                                              <p:pRg st="0" end="0"/>
                                            </p:txEl>
                                          </p:spTgt>
                                        </p:tgtEl>
                                      </p:cBhvr>
                                    </p:animEffect>
                                  </p:childTnLst>
                                  <p:subTnLst>
                                    <p:animClr clrSpc="rgb" dir="cw">
                                      <p:cBhvr override="childStyle">
                                        <p:cTn dur="1" fill="hold" display="0" masterRel="nextClick" afterEffect="1"/>
                                        <p:tgtEl>
                                          <p:spTgt spid="29699">
                                            <p:txEl>
                                              <p:pRg st="0" end="0"/>
                                            </p:txEl>
                                          </p:spTgt>
                                        </p:tgtEl>
                                        <p:attrNameLst>
                                          <p:attrName>ppt_c</p:attrName>
                                        </p:attrNameLst>
                                      </p:cBhvr>
                                      <p:to>
                                        <a:srgbClr val="0000FF"/>
                                      </p:to>
                                    </p:animClr>
                                  </p:subTnLst>
                                </p:cTn>
                              </p:par>
                              <p:par>
                                <p:cTn id="10" presetID="53" presetClass="entr" presetSubtype="0" fill="hold" nodeType="withEffect">
                                  <p:stCondLst>
                                    <p:cond delay="500"/>
                                  </p:stCondLst>
                                  <p:childTnLst>
                                    <p:set>
                                      <p:cBhvr>
                                        <p:cTn id="11" dur="1" fill="hold">
                                          <p:stCondLst>
                                            <p:cond delay="0"/>
                                          </p:stCondLst>
                                        </p:cTn>
                                        <p:tgtEl>
                                          <p:spTgt spid="29699">
                                            <p:txEl>
                                              <p:pRg st="1" end="1"/>
                                            </p:txEl>
                                          </p:spTgt>
                                        </p:tgtEl>
                                        <p:attrNameLst>
                                          <p:attrName>style.visibility</p:attrName>
                                        </p:attrNameLst>
                                      </p:cBhvr>
                                      <p:to>
                                        <p:strVal val="visible"/>
                                      </p:to>
                                    </p:set>
                                    <p:anim calcmode="lin" valueType="num">
                                      <p:cBhvr>
                                        <p:cTn id="12" dur="500" fill="hold"/>
                                        <p:tgtEl>
                                          <p:spTgt spid="29699">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29699">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29699">
                                            <p:txEl>
                                              <p:pRg st="1" end="1"/>
                                            </p:txEl>
                                          </p:spTgt>
                                        </p:tgtEl>
                                      </p:cBhvr>
                                    </p:animEffect>
                                  </p:childTnLst>
                                  <p:subTnLst>
                                    <p:animClr clrSpc="rgb" dir="cw">
                                      <p:cBhvr override="childStyle">
                                        <p:cTn dur="1" fill="hold" display="0" masterRel="nextClick" afterEffect="1"/>
                                        <p:tgtEl>
                                          <p:spTgt spid="29699">
                                            <p:txEl>
                                              <p:pRg st="1" end="1"/>
                                            </p:txEl>
                                          </p:spTgt>
                                        </p:tgtEl>
                                        <p:attrNameLst>
                                          <p:attrName>ppt_c</p:attrName>
                                        </p:attrNameLst>
                                      </p:cBhvr>
                                      <p:to>
                                        <a:srgbClr val="0000FF"/>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ctrTitle"/>
          </p:nvPr>
        </p:nvSpPr>
        <p:spPr>
          <a:xfrm>
            <a:off x="323850" y="836613"/>
            <a:ext cx="8496300" cy="4464050"/>
          </a:xfrm>
        </p:spPr>
        <p:txBody>
          <a:bodyPr/>
          <a:lstStyle/>
          <a:p>
            <a:r>
              <a:rPr lang="ja-JP" altLang="en-US" sz="4000"/>
              <a:t>リフレクションを使ったことありますか？</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2" name="Rectangle 4"/>
          <p:cNvSpPr>
            <a:spLocks noGrp="1" noChangeArrowheads="1"/>
          </p:cNvSpPr>
          <p:nvPr>
            <p:ph type="ctrTitle"/>
          </p:nvPr>
        </p:nvSpPr>
        <p:spPr/>
        <p:txBody>
          <a:bodyPr/>
          <a:lstStyle/>
          <a:p>
            <a:r>
              <a:rPr lang="ja-JP" altLang="en-US" sz="4000" u="sng"/>
              <a:t>リフレクションを使用した場面</a:t>
            </a:r>
          </a:p>
        </p:txBody>
      </p:sp>
      <p:sp>
        <p:nvSpPr>
          <p:cNvPr id="130053" name="Rectangle 5"/>
          <p:cNvSpPr>
            <a:spLocks noGrp="1" noChangeArrowheads="1"/>
          </p:cNvSpPr>
          <p:nvPr>
            <p:ph type="subTitle" idx="1"/>
          </p:nvPr>
        </p:nvSpPr>
        <p:spPr/>
        <p:txBody>
          <a:bodyPr/>
          <a:lstStyle/>
          <a:p>
            <a:endParaRPr lang="ja-JP" altLang="ja-JP"/>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ja-JP" altLang="en-US" sz="3600"/>
              <a:t>データベースアプリケーションで使用</a:t>
            </a:r>
          </a:p>
        </p:txBody>
      </p:sp>
      <p:sp>
        <p:nvSpPr>
          <p:cNvPr id="86019" name="Rectangle 3"/>
          <p:cNvSpPr>
            <a:spLocks noGrp="1" noChangeArrowheads="1"/>
          </p:cNvSpPr>
          <p:nvPr>
            <p:ph type="body" sz="half" idx="1"/>
          </p:nvPr>
        </p:nvSpPr>
        <p:spPr/>
        <p:txBody>
          <a:bodyPr/>
          <a:lstStyle/>
          <a:p>
            <a:r>
              <a:rPr lang="ja-JP" altLang="en-US" sz="2800"/>
              <a:t>Ｇ</a:t>
            </a:r>
            <a:r>
              <a:rPr lang="en-US" altLang="ja-JP" sz="2800"/>
              <a:t>UI(</a:t>
            </a:r>
            <a:r>
              <a:rPr lang="ja-JP" altLang="en-US" sz="2800"/>
              <a:t>画面</a:t>
            </a:r>
            <a:r>
              <a:rPr lang="en-US" altLang="ja-JP" sz="2800"/>
              <a:t>)</a:t>
            </a:r>
            <a:r>
              <a:rPr lang="ja-JP" altLang="en-US" sz="2800"/>
              <a:t>からデータを取得する場面</a:t>
            </a:r>
          </a:p>
          <a:p>
            <a:r>
              <a:rPr lang="ja-JP" altLang="en-US" sz="2800"/>
              <a:t>データをＧ</a:t>
            </a:r>
            <a:r>
              <a:rPr lang="en-US" altLang="ja-JP" sz="2800"/>
              <a:t>UI(</a:t>
            </a:r>
            <a:r>
              <a:rPr lang="ja-JP" altLang="en-US" sz="2800"/>
              <a:t>画面</a:t>
            </a:r>
            <a:r>
              <a:rPr lang="en-US" altLang="ja-JP" sz="2800"/>
              <a:t>)</a:t>
            </a:r>
            <a:r>
              <a:rPr lang="ja-JP" altLang="en-US" sz="2800"/>
              <a:t>に表示する場面</a:t>
            </a:r>
          </a:p>
          <a:p>
            <a:pPr lvl="1"/>
            <a:r>
              <a:rPr lang="ja-JP" altLang="en-US" sz="2400"/>
              <a:t>データベースアプリケーション</a:t>
            </a:r>
            <a:r>
              <a:rPr lang="en-US" altLang="ja-JP" sz="2400"/>
              <a:t>(Windows/Web</a:t>
            </a:r>
            <a:r>
              <a:rPr lang="ja-JP" altLang="en-US" sz="2400"/>
              <a:t>共に</a:t>
            </a:r>
            <a:r>
              <a:rPr lang="en-US" altLang="ja-JP" sz="2400"/>
              <a:t>)</a:t>
            </a:r>
            <a:r>
              <a:rPr lang="ja-JP" altLang="en-US" sz="2400"/>
              <a:t>であれば、</a:t>
            </a:r>
            <a:r>
              <a:rPr lang="en-US" altLang="ja-JP" sz="2400"/>
              <a:t>GUI(</a:t>
            </a:r>
            <a:r>
              <a:rPr lang="ja-JP" altLang="en-US" sz="2400"/>
              <a:t>画面</a:t>
            </a:r>
            <a:r>
              <a:rPr lang="en-US" altLang="ja-JP" sz="2400"/>
              <a:t>)</a:t>
            </a:r>
            <a:r>
              <a:rPr lang="ja-JP" altLang="en-US" sz="2400"/>
              <a:t>とデータ格納オブジェクトとのやりとりがほとんどの場面で発生する。</a:t>
            </a:r>
          </a:p>
        </p:txBody>
      </p:sp>
      <p:graphicFrame>
        <p:nvGraphicFramePr>
          <p:cNvPr id="86020" name="Object 4"/>
          <p:cNvGraphicFramePr>
            <a:graphicFrameLocks noChangeAspect="1"/>
          </p:cNvGraphicFramePr>
          <p:nvPr>
            <p:ph sz="half" idx="2"/>
          </p:nvPr>
        </p:nvGraphicFramePr>
        <p:xfrm>
          <a:off x="323850" y="3860800"/>
          <a:ext cx="2520950" cy="1439863"/>
        </p:xfrm>
        <a:graphic>
          <a:graphicData uri="http://schemas.openxmlformats.org/presentationml/2006/ole">
            <p:oleObj spid="_x0000_s86020" name="Visio" r:id="rId3" imgW="2385670" imgH="1487119" progId="">
              <p:embed/>
            </p:oleObj>
          </a:graphicData>
        </a:graphic>
      </p:graphicFrame>
      <p:graphicFrame>
        <p:nvGraphicFramePr>
          <p:cNvPr id="86021" name="Object 5"/>
          <p:cNvGraphicFramePr>
            <a:graphicFrameLocks noChangeAspect="1"/>
          </p:cNvGraphicFramePr>
          <p:nvPr>
            <p:ph sz="quarter" idx="4294967295"/>
          </p:nvPr>
        </p:nvGraphicFramePr>
        <p:xfrm>
          <a:off x="3779838" y="4005263"/>
          <a:ext cx="2303462" cy="1152525"/>
        </p:xfrm>
        <a:graphic>
          <a:graphicData uri="http://schemas.openxmlformats.org/presentationml/2006/ole">
            <p:oleObj spid="_x0000_s86021" name="Visio" r:id="rId4" imgW="879043" imgH="323088" progId="">
              <p:embed/>
            </p:oleObj>
          </a:graphicData>
        </a:graphic>
      </p:graphicFrame>
      <p:graphicFrame>
        <p:nvGraphicFramePr>
          <p:cNvPr id="86023" name="Object 7"/>
          <p:cNvGraphicFramePr>
            <a:graphicFrameLocks noChangeAspect="1"/>
          </p:cNvGraphicFramePr>
          <p:nvPr/>
        </p:nvGraphicFramePr>
        <p:xfrm>
          <a:off x="7019925" y="3357563"/>
          <a:ext cx="1512888" cy="1008062"/>
        </p:xfrm>
        <a:graphic>
          <a:graphicData uri="http://schemas.openxmlformats.org/presentationml/2006/ole">
            <p:oleObj spid="_x0000_s86023" name="Visio" r:id="rId5" imgW="322174" imgH="322174" progId="">
              <p:embed/>
            </p:oleObj>
          </a:graphicData>
        </a:graphic>
      </p:graphicFrame>
      <p:graphicFrame>
        <p:nvGraphicFramePr>
          <p:cNvPr id="86025" name="Object 9"/>
          <p:cNvGraphicFramePr>
            <a:graphicFrameLocks noChangeAspect="1"/>
          </p:cNvGraphicFramePr>
          <p:nvPr/>
        </p:nvGraphicFramePr>
        <p:xfrm>
          <a:off x="7235825" y="4797425"/>
          <a:ext cx="1008063" cy="1152525"/>
        </p:xfrm>
        <a:graphic>
          <a:graphicData uri="http://schemas.openxmlformats.org/presentationml/2006/ole">
            <p:oleObj spid="_x0000_s86025" name="Visio" r:id="rId6" imgW="219761" imgH="318516" progId="">
              <p:embed/>
            </p:oleObj>
          </a:graphicData>
        </a:graphic>
      </p:graphicFrame>
      <p:sp>
        <p:nvSpPr>
          <p:cNvPr id="86028" name="Line 12"/>
          <p:cNvSpPr>
            <a:spLocks noChangeShapeType="1"/>
          </p:cNvSpPr>
          <p:nvPr/>
        </p:nvSpPr>
        <p:spPr bwMode="auto">
          <a:xfrm>
            <a:off x="2987675" y="4581525"/>
            <a:ext cx="792163" cy="0"/>
          </a:xfrm>
          <a:prstGeom prst="line">
            <a:avLst/>
          </a:prstGeom>
          <a:noFill/>
          <a:ln w="28575">
            <a:solidFill>
              <a:schemeClr val="tx1"/>
            </a:solidFill>
            <a:round/>
            <a:headEnd type="stealth" w="lg" len="lg"/>
            <a:tailEnd type="stealth" w="lg" len="lg"/>
          </a:ln>
          <a:effectLst/>
        </p:spPr>
        <p:txBody>
          <a:bodyPr/>
          <a:lstStyle/>
          <a:p>
            <a:endParaRPr lang="ja-JP" altLang="en-US"/>
          </a:p>
        </p:txBody>
      </p:sp>
      <p:sp>
        <p:nvSpPr>
          <p:cNvPr id="86029" name="Line 13"/>
          <p:cNvSpPr>
            <a:spLocks noChangeShapeType="1"/>
          </p:cNvSpPr>
          <p:nvPr/>
        </p:nvSpPr>
        <p:spPr bwMode="auto">
          <a:xfrm flipV="1">
            <a:off x="6156325" y="3933825"/>
            <a:ext cx="792163" cy="358775"/>
          </a:xfrm>
          <a:prstGeom prst="line">
            <a:avLst/>
          </a:prstGeom>
          <a:noFill/>
          <a:ln w="28575">
            <a:solidFill>
              <a:schemeClr val="tx1"/>
            </a:solidFill>
            <a:round/>
            <a:headEnd type="stealth" w="lg" len="lg"/>
            <a:tailEnd type="stealth" w="lg" len="lg"/>
          </a:ln>
          <a:effectLst/>
        </p:spPr>
        <p:txBody>
          <a:bodyPr/>
          <a:lstStyle/>
          <a:p>
            <a:endParaRPr lang="ja-JP" altLang="en-US"/>
          </a:p>
        </p:txBody>
      </p:sp>
      <p:sp>
        <p:nvSpPr>
          <p:cNvPr id="86030" name="Line 14"/>
          <p:cNvSpPr>
            <a:spLocks noChangeShapeType="1"/>
          </p:cNvSpPr>
          <p:nvPr/>
        </p:nvSpPr>
        <p:spPr bwMode="auto">
          <a:xfrm>
            <a:off x="6084888" y="4941888"/>
            <a:ext cx="935037" cy="358775"/>
          </a:xfrm>
          <a:prstGeom prst="line">
            <a:avLst/>
          </a:prstGeom>
          <a:noFill/>
          <a:ln w="28575">
            <a:solidFill>
              <a:schemeClr val="tx1"/>
            </a:solidFill>
            <a:round/>
            <a:headEnd type="stealth" w="lg" len="lg"/>
            <a:tailEnd type="stealth" w="lg" len="lg"/>
          </a:ln>
          <a:effectLst/>
        </p:spPr>
        <p:txBody>
          <a:bodyPr/>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86020"/>
                                        </p:tgtEl>
                                        <p:attrNameLst>
                                          <p:attrName>style.visibility</p:attrName>
                                        </p:attrNameLst>
                                      </p:cBhvr>
                                      <p:to>
                                        <p:strVal val="visible"/>
                                      </p:to>
                                    </p:set>
                                    <p:animEffect transition="in" filter="dissolve">
                                      <p:cBhvr>
                                        <p:cTn id="7" dur="500"/>
                                        <p:tgtEl>
                                          <p:spTgt spid="86020"/>
                                        </p:tgtEl>
                                      </p:cBhvr>
                                    </p:animEffect>
                                  </p:childTnLst>
                                </p:cTn>
                              </p:par>
                              <p:par>
                                <p:cTn id="8" presetID="9" presetClass="entr" presetSubtype="0" fill="hold" nodeType="withEffect">
                                  <p:stCondLst>
                                    <p:cond delay="0"/>
                                  </p:stCondLst>
                                  <p:childTnLst>
                                    <p:set>
                                      <p:cBhvr>
                                        <p:cTn id="9" dur="1" fill="hold">
                                          <p:stCondLst>
                                            <p:cond delay="0"/>
                                          </p:stCondLst>
                                        </p:cTn>
                                        <p:tgtEl>
                                          <p:spTgt spid="86021"/>
                                        </p:tgtEl>
                                        <p:attrNameLst>
                                          <p:attrName>style.visibility</p:attrName>
                                        </p:attrNameLst>
                                      </p:cBhvr>
                                      <p:to>
                                        <p:strVal val="visible"/>
                                      </p:to>
                                    </p:set>
                                    <p:animEffect transition="in" filter="dissolve">
                                      <p:cBhvr>
                                        <p:cTn id="10" dur="500"/>
                                        <p:tgtEl>
                                          <p:spTgt spid="86021"/>
                                        </p:tgtEl>
                                      </p:cBhvr>
                                    </p:animEffect>
                                  </p:childTnLst>
                                </p:cTn>
                              </p:par>
                              <p:par>
                                <p:cTn id="11" presetID="9" presetClass="entr" presetSubtype="0" fill="hold" nodeType="withEffect">
                                  <p:stCondLst>
                                    <p:cond delay="0"/>
                                  </p:stCondLst>
                                  <p:childTnLst>
                                    <p:set>
                                      <p:cBhvr>
                                        <p:cTn id="12" dur="1" fill="hold">
                                          <p:stCondLst>
                                            <p:cond delay="0"/>
                                          </p:stCondLst>
                                        </p:cTn>
                                        <p:tgtEl>
                                          <p:spTgt spid="86023"/>
                                        </p:tgtEl>
                                        <p:attrNameLst>
                                          <p:attrName>style.visibility</p:attrName>
                                        </p:attrNameLst>
                                      </p:cBhvr>
                                      <p:to>
                                        <p:strVal val="visible"/>
                                      </p:to>
                                    </p:set>
                                    <p:animEffect transition="in" filter="dissolve">
                                      <p:cBhvr>
                                        <p:cTn id="13" dur="500"/>
                                        <p:tgtEl>
                                          <p:spTgt spid="86023"/>
                                        </p:tgtEl>
                                      </p:cBhvr>
                                    </p:animEffect>
                                  </p:childTnLst>
                                </p:cTn>
                              </p:par>
                              <p:par>
                                <p:cTn id="14" presetID="9" presetClass="entr" presetSubtype="0" fill="hold" nodeType="withEffect">
                                  <p:stCondLst>
                                    <p:cond delay="0"/>
                                  </p:stCondLst>
                                  <p:childTnLst>
                                    <p:set>
                                      <p:cBhvr>
                                        <p:cTn id="15" dur="1" fill="hold">
                                          <p:stCondLst>
                                            <p:cond delay="0"/>
                                          </p:stCondLst>
                                        </p:cTn>
                                        <p:tgtEl>
                                          <p:spTgt spid="86025"/>
                                        </p:tgtEl>
                                        <p:attrNameLst>
                                          <p:attrName>style.visibility</p:attrName>
                                        </p:attrNameLst>
                                      </p:cBhvr>
                                      <p:to>
                                        <p:strVal val="visible"/>
                                      </p:to>
                                    </p:set>
                                    <p:animEffect transition="in" filter="dissolve">
                                      <p:cBhvr>
                                        <p:cTn id="16" dur="500"/>
                                        <p:tgtEl>
                                          <p:spTgt spid="86025"/>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6028"/>
                                        </p:tgtEl>
                                        <p:attrNameLst>
                                          <p:attrName>style.visibility</p:attrName>
                                        </p:attrNameLst>
                                      </p:cBhvr>
                                      <p:to>
                                        <p:strVal val="visible"/>
                                      </p:to>
                                    </p:set>
                                    <p:animEffect transition="in" filter="dissolve">
                                      <p:cBhvr>
                                        <p:cTn id="19" dur="500"/>
                                        <p:tgtEl>
                                          <p:spTgt spid="86028"/>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86029"/>
                                        </p:tgtEl>
                                        <p:attrNameLst>
                                          <p:attrName>style.visibility</p:attrName>
                                        </p:attrNameLst>
                                      </p:cBhvr>
                                      <p:to>
                                        <p:strVal val="visible"/>
                                      </p:to>
                                    </p:set>
                                    <p:animEffect transition="in" filter="dissolve">
                                      <p:cBhvr>
                                        <p:cTn id="22" dur="500"/>
                                        <p:tgtEl>
                                          <p:spTgt spid="86029"/>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86030"/>
                                        </p:tgtEl>
                                        <p:attrNameLst>
                                          <p:attrName>style.visibility</p:attrName>
                                        </p:attrNameLst>
                                      </p:cBhvr>
                                      <p:to>
                                        <p:strVal val="visible"/>
                                      </p:to>
                                    </p:set>
                                    <p:animEffect transition="in" filter="dissolve">
                                      <p:cBhvr>
                                        <p:cTn id="25" dur="500"/>
                                        <p:tgtEl>
                                          <p:spTgt spid="86030"/>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nodeType="clickEffect">
                                  <p:stCondLst>
                                    <p:cond delay="0"/>
                                  </p:stCondLst>
                                  <p:childTnLst>
                                    <p:set>
                                      <p:cBhvr>
                                        <p:cTn id="29" dur="1" fill="hold">
                                          <p:stCondLst>
                                            <p:cond delay="0"/>
                                          </p:stCondLst>
                                        </p:cTn>
                                        <p:tgtEl>
                                          <p:spTgt spid="86019">
                                            <p:txEl>
                                              <p:pRg st="0" end="0"/>
                                            </p:txEl>
                                          </p:spTgt>
                                        </p:tgtEl>
                                        <p:attrNameLst>
                                          <p:attrName>style.visibility</p:attrName>
                                        </p:attrNameLst>
                                      </p:cBhvr>
                                      <p:to>
                                        <p:strVal val="visible"/>
                                      </p:to>
                                    </p:set>
                                    <p:anim calcmode="lin" valueType="num">
                                      <p:cBhvr additive="base">
                                        <p:cTn id="30" dur="500" fill="hold"/>
                                        <p:tgtEl>
                                          <p:spTgt spid="86019">
                                            <p:txEl>
                                              <p:pRg st="0" end="0"/>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860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8" fill="hold" nodeType="clickEffect">
                                  <p:stCondLst>
                                    <p:cond delay="0"/>
                                  </p:stCondLst>
                                  <p:childTnLst>
                                    <p:set>
                                      <p:cBhvr>
                                        <p:cTn id="35" dur="1" fill="hold">
                                          <p:stCondLst>
                                            <p:cond delay="0"/>
                                          </p:stCondLst>
                                        </p:cTn>
                                        <p:tgtEl>
                                          <p:spTgt spid="86019">
                                            <p:txEl>
                                              <p:pRg st="1" end="1"/>
                                            </p:txEl>
                                          </p:spTgt>
                                        </p:tgtEl>
                                        <p:attrNameLst>
                                          <p:attrName>style.visibility</p:attrName>
                                        </p:attrNameLst>
                                      </p:cBhvr>
                                      <p:to>
                                        <p:strVal val="visible"/>
                                      </p:to>
                                    </p:set>
                                    <p:anim calcmode="lin" valueType="num">
                                      <p:cBhvr additive="base">
                                        <p:cTn id="36" dur="500" fill="hold"/>
                                        <p:tgtEl>
                                          <p:spTgt spid="86019">
                                            <p:txEl>
                                              <p:pRg st="1" end="1"/>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8601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3" presetClass="entr" presetSubtype="16" fill="hold" nodeType="clickEffect">
                                  <p:stCondLst>
                                    <p:cond delay="0"/>
                                  </p:stCondLst>
                                  <p:childTnLst>
                                    <p:set>
                                      <p:cBhvr>
                                        <p:cTn id="41" dur="1" fill="hold">
                                          <p:stCondLst>
                                            <p:cond delay="0"/>
                                          </p:stCondLst>
                                        </p:cTn>
                                        <p:tgtEl>
                                          <p:spTgt spid="86019">
                                            <p:txEl>
                                              <p:pRg st="2" end="2"/>
                                            </p:txEl>
                                          </p:spTgt>
                                        </p:tgtEl>
                                        <p:attrNameLst>
                                          <p:attrName>style.visibility</p:attrName>
                                        </p:attrNameLst>
                                      </p:cBhvr>
                                      <p:to>
                                        <p:strVal val="visible"/>
                                      </p:to>
                                    </p:set>
                                    <p:anim calcmode="lin" valueType="num">
                                      <p:cBhvr>
                                        <p:cTn id="42" dur="500" fill="hold"/>
                                        <p:tgtEl>
                                          <p:spTgt spid="86019">
                                            <p:txEl>
                                              <p:pRg st="2" end="2"/>
                                            </p:txEl>
                                          </p:spTgt>
                                        </p:tgtEl>
                                        <p:attrNameLst>
                                          <p:attrName>ppt_w</p:attrName>
                                        </p:attrNameLst>
                                      </p:cBhvr>
                                      <p:tavLst>
                                        <p:tav tm="0">
                                          <p:val>
                                            <p:fltVal val="0"/>
                                          </p:val>
                                        </p:tav>
                                        <p:tav tm="100000">
                                          <p:val>
                                            <p:strVal val="#ppt_w"/>
                                          </p:val>
                                        </p:tav>
                                      </p:tavLst>
                                    </p:anim>
                                    <p:anim calcmode="lin" valueType="num">
                                      <p:cBhvr>
                                        <p:cTn id="43" dur="500" fill="hold"/>
                                        <p:tgtEl>
                                          <p:spTgt spid="86019">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8" grpId="0" animBg="1"/>
      <p:bldP spid="86029" grpId="0" animBg="1"/>
      <p:bldP spid="8603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4"/>
          <p:cNvSpPr>
            <a:spLocks noGrp="1" noChangeArrowheads="1"/>
          </p:cNvSpPr>
          <p:nvPr>
            <p:ph type="title"/>
          </p:nvPr>
        </p:nvSpPr>
        <p:spPr/>
        <p:txBody>
          <a:bodyPr/>
          <a:lstStyle/>
          <a:p>
            <a:r>
              <a:rPr lang="ja-JP" altLang="en-US" sz="3200"/>
              <a:t>サンプル</a:t>
            </a:r>
            <a:r>
              <a:rPr lang="en-US" altLang="ja-JP" sz="3200"/>
              <a:t>G</a:t>
            </a:r>
            <a:r>
              <a:rPr lang="ja-JP" altLang="en-US" sz="3200"/>
              <a:t>ＵＩ</a:t>
            </a:r>
          </a:p>
        </p:txBody>
      </p:sp>
      <p:pic>
        <p:nvPicPr>
          <p:cNvPr id="43014" name="Picture 6"/>
          <p:cNvPicPr>
            <a:picLocks noGrp="1" noChangeAspect="1" noChangeArrowheads="1"/>
          </p:cNvPicPr>
          <p:nvPr>
            <p:ph sz="half" idx="1"/>
          </p:nvPr>
        </p:nvPicPr>
        <p:blipFill>
          <a:blip r:embed="rId2"/>
          <a:srcRect/>
          <a:stretch>
            <a:fillRect/>
          </a:stretch>
        </p:blipFill>
        <p:spPr>
          <a:xfrm>
            <a:off x="900113" y="1260475"/>
            <a:ext cx="7251700" cy="3752850"/>
          </a:xfrm>
          <a:ln/>
        </p:spPr>
      </p:pic>
      <p:sp>
        <p:nvSpPr>
          <p:cNvPr id="43021" name="Rectangle 13"/>
          <p:cNvSpPr>
            <a:spLocks noGrp="1" noChangeArrowheads="1"/>
          </p:cNvSpPr>
          <p:nvPr>
            <p:ph type="body" sz="half" idx="2"/>
          </p:nvPr>
        </p:nvSpPr>
        <p:spPr>
          <a:xfrm>
            <a:off x="457200" y="5229225"/>
            <a:ext cx="8229600" cy="896938"/>
          </a:xfrm>
        </p:spPr>
        <p:txBody>
          <a:bodyPr/>
          <a:lstStyle/>
          <a:p>
            <a:pPr>
              <a:lnSpc>
                <a:spcPct val="80000"/>
              </a:lnSpc>
              <a:buFontTx/>
              <a:buNone/>
            </a:pPr>
            <a:r>
              <a:rPr lang="ja-JP" altLang="en-US" sz="1800">
                <a:latin typeface="ＭＳ Ｐゴシック" charset="-128"/>
              </a:rPr>
              <a:t>法人名</a:t>
            </a:r>
            <a:r>
              <a:rPr lang="en-US" altLang="ja-JP" sz="1800">
                <a:latin typeface="ＭＳ Ｐゴシック" charset="-128"/>
              </a:rPr>
              <a:t>:textName</a:t>
            </a:r>
            <a:r>
              <a:rPr lang="ja-JP" altLang="en-US" sz="1800">
                <a:latin typeface="ＭＳ Ｐゴシック" charset="-128"/>
              </a:rPr>
              <a:t>、法人名かな</a:t>
            </a:r>
            <a:r>
              <a:rPr lang="en-US" altLang="ja-JP" sz="1800">
                <a:latin typeface="ＭＳ Ｐゴシック" charset="-128"/>
              </a:rPr>
              <a:t>:textKana</a:t>
            </a:r>
            <a:r>
              <a:rPr lang="ja-JP" altLang="en-US" sz="1800">
                <a:latin typeface="ＭＳ Ｐゴシック" charset="-128"/>
              </a:rPr>
              <a:t>、</a:t>
            </a:r>
          </a:p>
          <a:p>
            <a:pPr>
              <a:lnSpc>
                <a:spcPct val="80000"/>
              </a:lnSpc>
              <a:buFontTx/>
              <a:buNone/>
            </a:pPr>
            <a:r>
              <a:rPr lang="ja-JP" altLang="en-US" sz="1800">
                <a:latin typeface="ＭＳ Ｐゴシック" charset="-128"/>
              </a:rPr>
              <a:t>郵便番号</a:t>
            </a:r>
            <a:r>
              <a:rPr lang="en-US" altLang="ja-JP" sz="1800">
                <a:latin typeface="ＭＳ Ｐゴシック" charset="-128"/>
              </a:rPr>
              <a:t>:textZipCode</a:t>
            </a:r>
            <a:r>
              <a:rPr lang="ja-JP" altLang="en-US" sz="1800">
                <a:latin typeface="ＭＳ Ｐゴシック" charset="-128"/>
              </a:rPr>
              <a:t>、住所</a:t>
            </a:r>
            <a:r>
              <a:rPr lang="en-US" altLang="ja-JP" sz="1800">
                <a:latin typeface="ＭＳ Ｐゴシック" charset="-128"/>
              </a:rPr>
              <a:t>(</a:t>
            </a:r>
            <a:r>
              <a:rPr lang="ja-JP" altLang="en-US" sz="1800">
                <a:latin typeface="ＭＳ Ｐゴシック" charset="-128"/>
              </a:rPr>
              <a:t>字・番地</a:t>
            </a:r>
            <a:r>
              <a:rPr lang="en-US" altLang="ja-JP" sz="1800">
                <a:latin typeface="ＭＳ Ｐゴシック" charset="-128"/>
              </a:rPr>
              <a:t>):textAddress1</a:t>
            </a:r>
            <a:r>
              <a:rPr lang="ja-JP" altLang="en-US" sz="1800">
                <a:latin typeface="ＭＳ Ｐゴシック" charset="-128"/>
              </a:rPr>
              <a:t>、住所</a:t>
            </a:r>
            <a:r>
              <a:rPr lang="en-US" altLang="ja-JP" sz="1800">
                <a:latin typeface="ＭＳ Ｐゴシック" charset="-128"/>
              </a:rPr>
              <a:t>(</a:t>
            </a:r>
            <a:r>
              <a:rPr lang="ja-JP" altLang="en-US" sz="1800">
                <a:latin typeface="ＭＳ Ｐゴシック" charset="-128"/>
              </a:rPr>
              <a:t>建物名</a:t>
            </a:r>
            <a:r>
              <a:rPr lang="en-US" altLang="ja-JP" sz="1800">
                <a:latin typeface="ＭＳ Ｐゴシック" charset="-128"/>
              </a:rPr>
              <a:t>:)textAddress2</a:t>
            </a:r>
            <a:r>
              <a:rPr lang="ja-JP" altLang="en-US" sz="1800">
                <a:latin typeface="ＭＳ Ｐゴシック" charset="-128"/>
              </a:rPr>
              <a:t>、</a:t>
            </a:r>
          </a:p>
          <a:p>
            <a:pPr>
              <a:lnSpc>
                <a:spcPct val="80000"/>
              </a:lnSpc>
              <a:buFontTx/>
              <a:buNone/>
            </a:pPr>
            <a:r>
              <a:rPr lang="ja-JP" altLang="en-US" sz="1800">
                <a:latin typeface="ＭＳ Ｐゴシック" charset="-128"/>
              </a:rPr>
              <a:t>電話番号</a:t>
            </a:r>
            <a:r>
              <a:rPr lang="en-US" altLang="ja-JP" sz="1800">
                <a:latin typeface="ＭＳ Ｐゴシック" charset="-128"/>
              </a:rPr>
              <a:t>:textTel</a:t>
            </a:r>
            <a:r>
              <a:rPr lang="ja-JP" altLang="en-US" sz="1800">
                <a:latin typeface="ＭＳ Ｐゴシック" charset="-128"/>
              </a:rPr>
              <a:t>、ＦＡＸ番号</a:t>
            </a:r>
            <a:r>
              <a:rPr lang="en-US" altLang="ja-JP" sz="1800">
                <a:latin typeface="ＭＳ Ｐゴシック" charset="-128"/>
              </a:rPr>
              <a:t>:textFax</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ja-JP" altLang="en-US" sz="3200"/>
              <a:t>コードの対比</a:t>
            </a:r>
            <a:r>
              <a:rPr lang="en-US" altLang="ja-JP" sz="3200"/>
              <a:t>(</a:t>
            </a:r>
            <a:r>
              <a:rPr lang="ja-JP" altLang="en-US" sz="3200"/>
              <a:t>画面に値を表示</a:t>
            </a:r>
            <a:r>
              <a:rPr lang="en-US" altLang="ja-JP" sz="3200"/>
              <a:t>)</a:t>
            </a:r>
          </a:p>
        </p:txBody>
      </p:sp>
      <p:sp>
        <p:nvSpPr>
          <p:cNvPr id="58372" name="Rectangle 4"/>
          <p:cNvSpPr>
            <a:spLocks noGrp="1" noChangeArrowheads="1"/>
          </p:cNvSpPr>
          <p:nvPr>
            <p:ph type="body" sz="half" idx="1"/>
          </p:nvPr>
        </p:nvSpPr>
        <p:spPr/>
        <p:txBody>
          <a:bodyPr/>
          <a:lstStyle/>
          <a:p>
            <a:pPr>
              <a:lnSpc>
                <a:spcPct val="80000"/>
              </a:lnSpc>
            </a:pPr>
            <a:r>
              <a:rPr lang="ja-JP" altLang="en-US" sz="2400"/>
              <a:t>通常</a:t>
            </a:r>
            <a:endParaRPr lang="ja-JP" altLang="en-US" sz="2000">
              <a:latin typeface="ＭＳ Ｐゴシック" charset="-128"/>
            </a:endParaRPr>
          </a:p>
          <a:p>
            <a:pPr>
              <a:lnSpc>
                <a:spcPct val="80000"/>
              </a:lnSpc>
              <a:buFontTx/>
              <a:buNone/>
            </a:pPr>
            <a:r>
              <a:rPr lang="en-US" altLang="ja-JP" sz="2000">
                <a:solidFill>
                  <a:srgbClr val="0000FF"/>
                </a:solidFill>
                <a:latin typeface="ＭＳ Ｐゴシック" charset="-128"/>
              </a:rPr>
              <a:t>this</a:t>
            </a:r>
            <a:r>
              <a:rPr lang="en-US" altLang="ja-JP" sz="2000">
                <a:latin typeface="ＭＳ Ｐゴシック" charset="-128"/>
              </a:rPr>
              <a:t>.textName.Text =</a:t>
            </a:r>
          </a:p>
          <a:p>
            <a:pPr>
              <a:lnSpc>
                <a:spcPct val="80000"/>
              </a:lnSpc>
              <a:buFontTx/>
              <a:buNone/>
            </a:pPr>
            <a:r>
              <a:rPr lang="en-US" altLang="ja-JP" sz="2000">
                <a:latin typeface="ＭＳ Ｐゴシック" charset="-128"/>
              </a:rPr>
              <a:t>      </a:t>
            </a:r>
            <a:r>
              <a:rPr lang="en-US" altLang="ja-JP" sz="2000">
                <a:solidFill>
                  <a:srgbClr val="0000FF"/>
                </a:solidFill>
                <a:latin typeface="ＭＳ Ｐゴシック" charset="-128"/>
              </a:rPr>
              <a:t>this</a:t>
            </a:r>
            <a:r>
              <a:rPr lang="en-US" altLang="ja-JP" sz="2000">
                <a:latin typeface="ＭＳ Ｐゴシック" charset="-128"/>
              </a:rPr>
              <a:t>.member.MemberName;</a:t>
            </a:r>
          </a:p>
          <a:p>
            <a:pPr>
              <a:lnSpc>
                <a:spcPct val="80000"/>
              </a:lnSpc>
              <a:buFontTx/>
              <a:buNone/>
            </a:pPr>
            <a:r>
              <a:rPr lang="en-US" altLang="ja-JP" sz="2000">
                <a:solidFill>
                  <a:srgbClr val="0000FF"/>
                </a:solidFill>
                <a:latin typeface="ＭＳ Ｐゴシック" charset="-128"/>
              </a:rPr>
              <a:t>this</a:t>
            </a:r>
            <a:r>
              <a:rPr lang="en-US" altLang="ja-JP" sz="2000">
                <a:latin typeface="ＭＳ Ｐゴシック" charset="-128"/>
              </a:rPr>
              <a:t>.textKana.Text =</a:t>
            </a:r>
          </a:p>
          <a:p>
            <a:pPr>
              <a:lnSpc>
                <a:spcPct val="80000"/>
              </a:lnSpc>
              <a:buFontTx/>
              <a:buNone/>
            </a:pPr>
            <a:r>
              <a:rPr lang="en-US" altLang="ja-JP" sz="2000">
                <a:latin typeface="ＭＳ Ｐゴシック" charset="-128"/>
              </a:rPr>
              <a:t>      </a:t>
            </a:r>
            <a:r>
              <a:rPr lang="en-US" altLang="ja-JP" sz="2000">
                <a:solidFill>
                  <a:srgbClr val="0000FF"/>
                </a:solidFill>
                <a:latin typeface="ＭＳ Ｐゴシック" charset="-128"/>
              </a:rPr>
              <a:t>this</a:t>
            </a:r>
            <a:r>
              <a:rPr lang="en-US" altLang="ja-JP" sz="2000">
                <a:latin typeface="ＭＳ Ｐゴシック" charset="-128"/>
              </a:rPr>
              <a:t>.member.MemberKanaName;</a:t>
            </a:r>
          </a:p>
          <a:p>
            <a:pPr>
              <a:lnSpc>
                <a:spcPct val="80000"/>
              </a:lnSpc>
              <a:buFontTx/>
              <a:buNone/>
            </a:pPr>
            <a:r>
              <a:rPr lang="en-US" altLang="ja-JP" sz="2000">
                <a:solidFill>
                  <a:srgbClr val="0000FF"/>
                </a:solidFill>
                <a:latin typeface="ＭＳ Ｐゴシック" charset="-128"/>
              </a:rPr>
              <a:t>this</a:t>
            </a:r>
            <a:r>
              <a:rPr lang="en-US" altLang="ja-JP" sz="2000">
                <a:latin typeface="ＭＳ Ｐゴシック" charset="-128"/>
              </a:rPr>
              <a:t>.textZipCode.Text =</a:t>
            </a:r>
          </a:p>
          <a:p>
            <a:pPr>
              <a:lnSpc>
                <a:spcPct val="80000"/>
              </a:lnSpc>
              <a:buFontTx/>
              <a:buNone/>
            </a:pPr>
            <a:r>
              <a:rPr lang="en-US" altLang="ja-JP" sz="2000">
                <a:latin typeface="ＭＳ Ｐゴシック" charset="-128"/>
              </a:rPr>
              <a:t>      </a:t>
            </a:r>
            <a:r>
              <a:rPr lang="en-US" altLang="ja-JP" sz="2000">
                <a:solidFill>
                  <a:srgbClr val="0000FF"/>
                </a:solidFill>
                <a:latin typeface="ＭＳ Ｐゴシック" charset="-128"/>
              </a:rPr>
              <a:t>this</a:t>
            </a:r>
            <a:r>
              <a:rPr lang="en-US" altLang="ja-JP" sz="2000">
                <a:latin typeface="ＭＳ Ｐゴシック" charset="-128"/>
              </a:rPr>
              <a:t>.member.MemberZipCode;</a:t>
            </a:r>
          </a:p>
          <a:p>
            <a:pPr>
              <a:lnSpc>
                <a:spcPct val="80000"/>
              </a:lnSpc>
              <a:buFontTx/>
              <a:buNone/>
            </a:pPr>
            <a:r>
              <a:rPr lang="en-US" altLang="ja-JP" sz="2000">
                <a:solidFill>
                  <a:srgbClr val="0000FF"/>
                </a:solidFill>
                <a:latin typeface="ＭＳ Ｐゴシック" charset="-128"/>
              </a:rPr>
              <a:t>this</a:t>
            </a:r>
            <a:r>
              <a:rPr lang="en-US" altLang="ja-JP" sz="2000">
                <a:latin typeface="ＭＳ Ｐゴシック" charset="-128"/>
              </a:rPr>
              <a:t>.textAddress1.Text =</a:t>
            </a:r>
          </a:p>
          <a:p>
            <a:pPr>
              <a:lnSpc>
                <a:spcPct val="80000"/>
              </a:lnSpc>
              <a:buFontTx/>
              <a:buNone/>
            </a:pPr>
            <a:r>
              <a:rPr lang="en-US" altLang="ja-JP" sz="2000">
                <a:latin typeface="ＭＳ Ｐゴシック" charset="-128"/>
              </a:rPr>
              <a:t>      </a:t>
            </a:r>
            <a:r>
              <a:rPr lang="en-US" altLang="ja-JP" sz="2000">
                <a:solidFill>
                  <a:srgbClr val="0000FF"/>
                </a:solidFill>
                <a:latin typeface="ＭＳ Ｐゴシック" charset="-128"/>
              </a:rPr>
              <a:t>this</a:t>
            </a:r>
            <a:r>
              <a:rPr lang="en-US" altLang="ja-JP" sz="2000">
                <a:latin typeface="ＭＳ Ｐゴシック" charset="-128"/>
              </a:rPr>
              <a:t>.member.MemberAddress1;</a:t>
            </a:r>
          </a:p>
          <a:p>
            <a:pPr>
              <a:lnSpc>
                <a:spcPct val="80000"/>
              </a:lnSpc>
              <a:buFontTx/>
              <a:buNone/>
            </a:pPr>
            <a:r>
              <a:rPr lang="en-US" altLang="ja-JP" sz="2000">
                <a:solidFill>
                  <a:srgbClr val="0000FF"/>
                </a:solidFill>
                <a:latin typeface="ＭＳ Ｐゴシック" charset="-128"/>
              </a:rPr>
              <a:t>this</a:t>
            </a:r>
            <a:r>
              <a:rPr lang="en-US" altLang="ja-JP" sz="2000">
                <a:latin typeface="ＭＳ Ｐゴシック" charset="-128"/>
              </a:rPr>
              <a:t>.textAddress2.Text =</a:t>
            </a:r>
          </a:p>
          <a:p>
            <a:pPr>
              <a:lnSpc>
                <a:spcPct val="80000"/>
              </a:lnSpc>
              <a:buFontTx/>
              <a:buNone/>
            </a:pPr>
            <a:r>
              <a:rPr lang="en-US" altLang="ja-JP" sz="2000">
                <a:latin typeface="ＭＳ Ｐゴシック" charset="-128"/>
              </a:rPr>
              <a:t>      </a:t>
            </a:r>
            <a:r>
              <a:rPr lang="en-US" altLang="ja-JP" sz="2000">
                <a:solidFill>
                  <a:srgbClr val="0000FF"/>
                </a:solidFill>
                <a:latin typeface="ＭＳ Ｐゴシック" charset="-128"/>
              </a:rPr>
              <a:t>this</a:t>
            </a:r>
            <a:r>
              <a:rPr lang="en-US" altLang="ja-JP" sz="2000">
                <a:latin typeface="ＭＳ Ｐゴシック" charset="-128"/>
              </a:rPr>
              <a:t>.member.MemberAddress2;</a:t>
            </a:r>
          </a:p>
          <a:p>
            <a:pPr>
              <a:lnSpc>
                <a:spcPct val="80000"/>
              </a:lnSpc>
              <a:buFontTx/>
              <a:buNone/>
            </a:pPr>
            <a:r>
              <a:rPr lang="en-US" altLang="ja-JP" sz="2000">
                <a:solidFill>
                  <a:srgbClr val="0000FF"/>
                </a:solidFill>
                <a:latin typeface="ＭＳ Ｐゴシック" charset="-128"/>
              </a:rPr>
              <a:t>this</a:t>
            </a:r>
            <a:r>
              <a:rPr lang="en-US" altLang="ja-JP" sz="2000">
                <a:latin typeface="ＭＳ Ｐゴシック" charset="-128"/>
              </a:rPr>
              <a:t>.textTel.Text =</a:t>
            </a:r>
          </a:p>
          <a:p>
            <a:pPr>
              <a:lnSpc>
                <a:spcPct val="80000"/>
              </a:lnSpc>
              <a:buFontTx/>
              <a:buNone/>
            </a:pPr>
            <a:r>
              <a:rPr lang="en-US" altLang="ja-JP" sz="2000">
                <a:latin typeface="ＭＳ Ｐゴシック" charset="-128"/>
              </a:rPr>
              <a:t>      </a:t>
            </a:r>
            <a:r>
              <a:rPr lang="en-US" altLang="ja-JP" sz="2000">
                <a:solidFill>
                  <a:srgbClr val="0000FF"/>
                </a:solidFill>
                <a:latin typeface="ＭＳ Ｐゴシック" charset="-128"/>
              </a:rPr>
              <a:t>this</a:t>
            </a:r>
            <a:r>
              <a:rPr lang="en-US" altLang="ja-JP" sz="2000">
                <a:latin typeface="ＭＳ Ｐゴシック" charset="-128"/>
              </a:rPr>
              <a:t>.member.MemberTelCode;</a:t>
            </a:r>
          </a:p>
          <a:p>
            <a:pPr>
              <a:lnSpc>
                <a:spcPct val="80000"/>
              </a:lnSpc>
              <a:buFontTx/>
              <a:buNone/>
            </a:pPr>
            <a:r>
              <a:rPr lang="en-US" altLang="ja-JP" sz="2000">
                <a:solidFill>
                  <a:srgbClr val="0000FF"/>
                </a:solidFill>
                <a:latin typeface="ＭＳ Ｐゴシック" charset="-128"/>
              </a:rPr>
              <a:t>this</a:t>
            </a:r>
            <a:r>
              <a:rPr lang="en-US" altLang="ja-JP" sz="2000">
                <a:latin typeface="ＭＳ Ｐゴシック" charset="-128"/>
              </a:rPr>
              <a:t>.textFax.Text =</a:t>
            </a:r>
          </a:p>
          <a:p>
            <a:pPr>
              <a:lnSpc>
                <a:spcPct val="80000"/>
              </a:lnSpc>
              <a:buFontTx/>
              <a:buNone/>
            </a:pPr>
            <a:r>
              <a:rPr lang="en-US" altLang="ja-JP" sz="2000">
                <a:latin typeface="ＭＳ Ｐゴシック" charset="-128"/>
              </a:rPr>
              <a:t>      </a:t>
            </a:r>
            <a:r>
              <a:rPr lang="en-US" altLang="ja-JP" sz="2000">
                <a:solidFill>
                  <a:srgbClr val="0000FF"/>
                </a:solidFill>
                <a:latin typeface="ＭＳ Ｐゴシック" charset="-128"/>
              </a:rPr>
              <a:t>this</a:t>
            </a:r>
            <a:r>
              <a:rPr lang="en-US" altLang="ja-JP" sz="2000">
                <a:latin typeface="ＭＳ Ｐゴシック" charset="-128"/>
              </a:rPr>
              <a:t>.member.MemberFaxCode;</a:t>
            </a:r>
          </a:p>
        </p:txBody>
      </p:sp>
      <p:sp>
        <p:nvSpPr>
          <p:cNvPr id="58373" name="Rectangle 5"/>
          <p:cNvSpPr>
            <a:spLocks noGrp="1" noChangeArrowheads="1"/>
          </p:cNvSpPr>
          <p:nvPr>
            <p:ph type="body" sz="half" idx="2"/>
          </p:nvPr>
        </p:nvSpPr>
        <p:spPr/>
        <p:txBody>
          <a:bodyPr/>
          <a:lstStyle/>
          <a:p>
            <a:pPr>
              <a:lnSpc>
                <a:spcPct val="80000"/>
              </a:lnSpc>
            </a:pPr>
            <a:r>
              <a:rPr lang="ja-JP" altLang="en-US" sz="2400"/>
              <a:t>バイディング機能あり</a:t>
            </a:r>
          </a:p>
          <a:p>
            <a:pPr>
              <a:lnSpc>
                <a:spcPct val="80000"/>
              </a:lnSpc>
              <a:buFontTx/>
              <a:buNone/>
            </a:pPr>
            <a:r>
              <a:rPr lang="en-US" altLang="ja-JP" sz="2000" noProof="1">
                <a:solidFill>
                  <a:srgbClr val="0000FF"/>
                </a:solidFill>
                <a:latin typeface="ＭＳ Ｐゴシック" charset="-128"/>
              </a:rPr>
              <a:t>this</a:t>
            </a:r>
            <a:r>
              <a:rPr lang="en-US" altLang="ja-JP" sz="2000" noProof="1">
                <a:latin typeface="ＭＳ Ｐゴシック" charset="-128"/>
              </a:rPr>
              <a:t>.panelBinding.BindingData =</a:t>
            </a:r>
            <a:r>
              <a:rPr lang="en-US" altLang="ja-JP" sz="2000">
                <a:latin typeface="ＭＳ Ｐゴシック" charset="-128"/>
              </a:rPr>
              <a:t>       </a:t>
            </a:r>
          </a:p>
          <a:p>
            <a:pPr>
              <a:lnSpc>
                <a:spcPct val="80000"/>
              </a:lnSpc>
              <a:buFontTx/>
              <a:buNone/>
            </a:pPr>
            <a:r>
              <a:rPr lang="en-US" altLang="ja-JP" sz="2000">
                <a:solidFill>
                  <a:srgbClr val="0000FF"/>
                </a:solidFill>
                <a:latin typeface="ＭＳ Ｐゴシック" charset="-128"/>
              </a:rPr>
              <a:t>      </a:t>
            </a:r>
            <a:r>
              <a:rPr lang="en-US" altLang="ja-JP" sz="2000" noProof="1">
                <a:solidFill>
                  <a:srgbClr val="0000FF"/>
                </a:solidFill>
                <a:latin typeface="ＭＳ Ｐゴシック" charset="-128"/>
              </a:rPr>
              <a:t>this</a:t>
            </a:r>
            <a:r>
              <a:rPr lang="en-US" altLang="ja-JP" sz="2000" noProof="1">
                <a:latin typeface="ＭＳ Ｐゴシック" charset="-128"/>
              </a:rPr>
              <a:t>.member;</a:t>
            </a:r>
            <a:endParaRPr lang="en-US" altLang="ja-JP" sz="2000">
              <a:latin typeface="ＭＳ Ｐゴシック" charset="-128"/>
            </a:endParaRPr>
          </a:p>
          <a:p>
            <a:pPr>
              <a:lnSpc>
                <a:spcPct val="80000"/>
              </a:lnSpc>
              <a:buFontTx/>
              <a:buNone/>
            </a:pPr>
            <a:r>
              <a:rPr lang="en-US" altLang="ja-JP" sz="2000">
                <a:solidFill>
                  <a:srgbClr val="0000FF"/>
                </a:solidFill>
                <a:latin typeface="ＭＳ Ｐゴシック" charset="-128"/>
              </a:rPr>
              <a:t>this</a:t>
            </a:r>
            <a:r>
              <a:rPr lang="en-US" altLang="ja-JP" sz="2000">
                <a:latin typeface="ＭＳ Ｐゴシック" charset="-128"/>
              </a:rPr>
              <a:t>.panelBinding.ViewData();</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800" b="0" i="0" u="none" strike="noStrike" cap="none" normalizeH="0" baseline="0" smtClean="0">
            <a:ln>
              <a:noFill/>
            </a:ln>
            <a:solidFill>
              <a:schemeClr val="tx2"/>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800" b="0" i="0" u="none" strike="noStrike" cap="none" normalizeH="0" baseline="0" smtClean="0">
            <a:ln>
              <a:noFill/>
            </a:ln>
            <a:solidFill>
              <a:schemeClr val="tx2"/>
            </a:solidFill>
            <a:effectLst/>
            <a:latin typeface="Arial" charset="0"/>
            <a:ea typeface="ＭＳ Ｐゴシック" charset="-128"/>
          </a:defRPr>
        </a:defPPr>
      </a:lstStyle>
    </a:lnDef>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1429</TotalTime>
  <Words>776</Words>
  <Application>Microsoft Office PowerPoint</Application>
  <PresentationFormat>画面に合わせる (4:3)</PresentationFormat>
  <Paragraphs>282</Paragraphs>
  <Slides>30</Slides>
  <Notes>10</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30</vt:i4>
      </vt:variant>
    </vt:vector>
  </HeadingPairs>
  <TitlesOfParts>
    <vt:vector size="32" baseType="lpstr">
      <vt:lpstr>プレゼンテーション1</vt:lpstr>
      <vt:lpstr>Visio</vt:lpstr>
      <vt:lpstr>リフレクションを使用したことがありますか？ 　～私はリフレクションをこのように使用しました。～</vt:lpstr>
      <vt:lpstr>リフレクションを知っていますか？</vt:lpstr>
      <vt:lpstr>リフレクションとは</vt:lpstr>
      <vt:lpstr>リフレクションとは</vt:lpstr>
      <vt:lpstr>リフレクションを使ったことありますか？</vt:lpstr>
      <vt:lpstr>リフレクションを使用した場面</vt:lpstr>
      <vt:lpstr>データベースアプリケーションで使用</vt:lpstr>
      <vt:lpstr>サンプルGＵＩ</vt:lpstr>
      <vt:lpstr>コードの対比(画面に値を表示)</vt:lpstr>
      <vt:lpstr>コードの対比(画面から入力値を取得)</vt:lpstr>
      <vt:lpstr>コントロールとクラスオブジェクトとのマッピング</vt:lpstr>
      <vt:lpstr>メリット・デメリット</vt:lpstr>
      <vt:lpstr>具体的にコードを使用しての説明</vt:lpstr>
      <vt:lpstr>ＧＵＩ側のクラス図(抜粋)</vt:lpstr>
      <vt:lpstr>データ側のクラス図(抜粋)</vt:lpstr>
      <vt:lpstr>コントロール側でのインターフェース</vt:lpstr>
      <vt:lpstr>データ側でのインターフェース</vt:lpstr>
      <vt:lpstr>TextBoxコントロール</vt:lpstr>
      <vt:lpstr>BindingContainerクラス①</vt:lpstr>
      <vt:lpstr>BindingContainerクラス②</vt:lpstr>
      <vt:lpstr>BindingContainerクラス③</vt:lpstr>
      <vt:lpstr>BindingContainerクラス④</vt:lpstr>
      <vt:lpstr>BindingContainerクラス⑤</vt:lpstr>
      <vt:lpstr>BindingContainerクラス⑥</vt:lpstr>
      <vt:lpstr>BindingContainerクラス⑦</vt:lpstr>
      <vt:lpstr>BindingContainerクラス⑧</vt:lpstr>
      <vt:lpstr>なにか質問はありますか？</vt:lpstr>
      <vt:lpstr>スライド 28</vt:lpstr>
      <vt:lpstr>Typeクラスのメソッド(抜粋)</vt:lpstr>
      <vt:lpstr>PropertyInfoクラスのメソッド(抜粋)</vt:lpstr>
    </vt:vector>
  </TitlesOfParts>
  <Company>(株)ソフィック</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リフレクションを使用したことがありますか？ 　～私はリフレクションをこのように使用しました。～」</dc:title>
  <dc:creator>松本　真一</dc:creator>
  <cp:lastModifiedBy>中　博俊</cp:lastModifiedBy>
  <cp:revision>196</cp:revision>
  <dcterms:created xsi:type="dcterms:W3CDTF">2006-11-24T01:20:07Z</dcterms:created>
  <dcterms:modified xsi:type="dcterms:W3CDTF">2006-12-17T15:32:04Z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